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23" r:id="rId3"/>
    <p:sldId id="443" r:id="rId4"/>
    <p:sldId id="424" r:id="rId5"/>
    <p:sldId id="436" r:id="rId6"/>
    <p:sldId id="444" r:id="rId7"/>
    <p:sldId id="425" r:id="rId8"/>
    <p:sldId id="437" r:id="rId9"/>
    <p:sldId id="426" r:id="rId10"/>
    <p:sldId id="407" r:id="rId11"/>
    <p:sldId id="404" r:id="rId12"/>
    <p:sldId id="409" r:id="rId13"/>
    <p:sldId id="455" r:id="rId14"/>
    <p:sldId id="427" r:id="rId15"/>
    <p:sldId id="429" r:id="rId16"/>
    <p:sldId id="430" r:id="rId17"/>
    <p:sldId id="431" r:id="rId18"/>
    <p:sldId id="432" r:id="rId19"/>
    <p:sldId id="411" r:id="rId20"/>
    <p:sldId id="451" r:id="rId21"/>
    <p:sldId id="452" r:id="rId22"/>
    <p:sldId id="45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CA"/>
    <a:srgbClr val="EBF7FF"/>
    <a:srgbClr val="CCFFFF"/>
    <a:srgbClr val="FFA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5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1848" y="2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696039-58B3-4341-9D32-C910162BC5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885EE-985D-47EA-997B-D251CE6516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B985A-4C37-4D1F-A437-E4A951A85D11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C6E67-587C-4C64-9FE8-C84AFAFF7E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73E4C-F44F-440F-85F6-FF52404C6B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B4FFD-4AF2-45F7-AED0-39B21745F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50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0C23F-98B7-41D4-A9FA-15A275A5148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6B107-AA8F-4C65-A94C-468C6EEC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6B107-AA8F-4C65-A94C-468C6EEC3A1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491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6B107-AA8F-4C65-A94C-468C6EEC3A1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8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B7E2-702A-452F-97D4-1A328EF1E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9C4EA2-83F7-4E6C-AB21-9BB929BCB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3C535D-E047-47F9-889C-BC43C5F0D03D}"/>
              </a:ext>
            </a:extLst>
          </p:cNvPr>
          <p:cNvSpPr txBox="1"/>
          <p:nvPr userDrawn="1"/>
        </p:nvSpPr>
        <p:spPr>
          <a:xfrm>
            <a:off x="0" y="6150114"/>
            <a:ext cx="5712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USC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</a:p>
          <a:p>
            <a:pPr defTabSz="457200"/>
            <a:r>
              <a:rPr lang="en-US" sz="10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School of Engineering</a:t>
            </a:r>
          </a:p>
          <a:p>
            <a:pPr defTabSz="457200"/>
            <a:r>
              <a:rPr lang="en-US" sz="1050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		</a:t>
            </a:r>
            <a:r>
              <a:rPr lang="en-US" sz="1050" i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Department of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248219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012751-8584-4D78-8A04-57CCF3033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970495"/>
            <a:ext cx="11699087" cy="5081124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FF9B9B"/>
              </a:buClr>
              <a:buSzPct val="80000"/>
              <a:buFont typeface="Wingdings 3" panose="05040102010807070707" pitchFamily="18" charset="2"/>
              <a:buChar char=""/>
              <a:defRPr/>
            </a:lvl1pPr>
            <a:lvl2pPr marL="685800" indent="-274320">
              <a:buClr>
                <a:srgbClr val="FFA3A3"/>
              </a:buClr>
              <a:buSzPct val="75000"/>
              <a:buFont typeface="Wingdings 3" panose="05040102010807070707" pitchFamily="18" charset="2"/>
              <a:buChar char=""/>
              <a:defRPr/>
            </a:lvl2pPr>
            <a:lvl3pPr marL="1143000" indent="-228600">
              <a:buClr>
                <a:srgbClr val="FF9797"/>
              </a:buClr>
              <a:buSzPct val="70000"/>
              <a:buFont typeface="Wingdings 3" panose="05040102010807070707" pitchFamily="18" charset="2"/>
              <a:buChar char=""/>
              <a:defRPr/>
            </a:lvl3pPr>
            <a:lvl4pPr>
              <a:buClr>
                <a:srgbClr val="FF9B9B"/>
              </a:buClr>
              <a:buSzPct val="65000"/>
              <a:defRPr/>
            </a:lvl4pPr>
            <a:lvl5pPr>
              <a:buClr>
                <a:srgbClr val="FF9B9B"/>
              </a:buClr>
              <a:buSzPct val="60000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pic>
        <p:nvPicPr>
          <p:cNvPr id="12" name="Picture 11" descr="Small Use Shield_GoldOnTrans.eps">
            <a:extLst>
              <a:ext uri="{FF2B5EF4-FFF2-40B4-BE49-F238E27FC236}">
                <a16:creationId xmlns:a16="http://schemas.microsoft.com/office/drawing/2014/main" id="{92F43934-0A3D-49F8-91A5-85B8E80B2CF8}"/>
              </a:ext>
            </a:extLst>
          </p:cNvPr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194348" y="71549"/>
            <a:ext cx="997652" cy="748239"/>
          </a:xfrm>
          <a:prstGeom prst="rect">
            <a:avLst/>
          </a:prstGeom>
        </p:spPr>
      </p:pic>
      <p:sp>
        <p:nvSpPr>
          <p:cNvPr id="17" name="Title 16">
            <a:extLst>
              <a:ext uri="{FF2B5EF4-FFF2-40B4-BE49-F238E27FC236}">
                <a16:creationId xmlns:a16="http://schemas.microsoft.com/office/drawing/2014/main" id="{0225637C-4B87-49CB-8E13-7BBB7557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25" y="93173"/>
            <a:ext cx="10920419" cy="7788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EEB33-40EB-466D-AC3B-A66CC4D1B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33922" y="6321494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fld id="{29AAD378-655A-49C6-813C-9FD132EF74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842ADB-2C7D-43F0-AE64-F0BB8E03DBC2}"/>
              </a:ext>
            </a:extLst>
          </p:cNvPr>
          <p:cNvSpPr txBox="1"/>
          <p:nvPr userDrawn="1"/>
        </p:nvSpPr>
        <p:spPr>
          <a:xfrm>
            <a:off x="0" y="6150114"/>
            <a:ext cx="5712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USC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Viterbi</a:t>
            </a:r>
          </a:p>
          <a:p>
            <a:pPr defTabSz="457200"/>
            <a:r>
              <a:rPr lang="en-US" sz="10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School of Engineering</a:t>
            </a:r>
          </a:p>
          <a:p>
            <a:pPr defTabSz="457200"/>
            <a:r>
              <a:rPr lang="en-US" sz="1050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		</a:t>
            </a:r>
            <a:r>
              <a:rPr lang="en-US" sz="1050" i="1" dirty="0">
                <a:solidFill>
                  <a:srgbClr val="C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Department of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26053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CD2EA5-422A-467D-930A-41ED577F5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31139"/>
            <a:ext cx="11216640" cy="89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7593A-9F1B-49A8-8A0B-64E38BAE7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345565"/>
            <a:ext cx="11216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9A7D7-077E-40D7-B42D-CE08C3184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2617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AD378-655A-49C6-813C-9FD132EF7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0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>
          <a:srgbClr val="FF6600"/>
        </a:buClr>
        <a:buSzPct val="80000"/>
        <a:buFont typeface="Wingdings 3" panose="05040102010807070707" pitchFamily="18" charset="2"/>
        <a:buChar char=""/>
        <a:tabLst/>
        <a:defRPr lang="en-US" sz="2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2">
            <a:lumMod val="60000"/>
            <a:lumOff val="40000"/>
          </a:schemeClr>
        </a:buClr>
        <a:buSzPct val="80000"/>
        <a:buFont typeface="Wingdings 3" panose="05040102010807070707" pitchFamily="18" charset="2"/>
        <a:buChar char=""/>
        <a:tabLst/>
        <a:defRPr lang="en-US" sz="2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2">
            <a:lumMod val="60000"/>
            <a:lumOff val="40000"/>
          </a:schemeClr>
        </a:buClr>
        <a:buSzPct val="80000"/>
        <a:buFont typeface="Wingdings 3" panose="05040102010807070707" pitchFamily="18" charset="2"/>
        <a:buChar char=""/>
        <a:tabLst/>
        <a:defRPr lang="en-US" sz="2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2">
            <a:lumMod val="60000"/>
            <a:lumOff val="40000"/>
          </a:schemeClr>
        </a:buClr>
        <a:buSzPct val="80000"/>
        <a:buFont typeface="Wingdings 3" panose="05040102010807070707" pitchFamily="18" charset="2"/>
        <a:buChar char=""/>
        <a:tabLst/>
        <a:defRPr lang="en-US" sz="2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2">
            <a:lumMod val="60000"/>
            <a:lumOff val="40000"/>
          </a:schemeClr>
        </a:buClr>
        <a:buSzPct val="80000"/>
        <a:buFont typeface="Wingdings 3" panose="05040102010807070707" pitchFamily="18" charset="2"/>
        <a:buChar char=""/>
        <a:tabLst/>
        <a:defRPr lang="en-US" sz="2800" kern="1200" noProof="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0.png"/><Relationship Id="rId3" Type="http://schemas.openxmlformats.org/officeDocument/2006/relationships/image" Target="../media/image1000.png"/><Relationship Id="rId7" Type="http://schemas.openxmlformats.org/officeDocument/2006/relationships/image" Target="../media/image104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0.png"/><Relationship Id="rId5" Type="http://schemas.openxmlformats.org/officeDocument/2006/relationships/image" Target="../media/image1020.png"/><Relationship Id="rId4" Type="http://schemas.openxmlformats.org/officeDocument/2006/relationships/image" Target="../media/image1011.png"/><Relationship Id="rId9" Type="http://schemas.openxmlformats.org/officeDocument/2006/relationships/image" Target="../media/image106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2&amp;cad=rja&amp;uact=8&amp;ved=2ahUKEwiJo4flkpHgAhVUIjQIHTy3BqcQFjABegQICBAC&amp;url=https%3A%2F%2Fresources.mpi-inf.mpg.de%2Fdepartments%2Frg1%2Fconferences%2Fvtsa11%2Fslides%2Fkatoen%2Flec01_handout.pdf&amp;usg=AOvVaw2z6LvFRiIJRQvrGSGTxik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9A87-9CBD-463B-9EB7-CB6895911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785" y="1122363"/>
            <a:ext cx="11818044" cy="2387600"/>
          </a:xfrm>
        </p:spPr>
        <p:txBody>
          <a:bodyPr anchor="ctr" anchorCtr="0"/>
          <a:lstStyle/>
          <a:p>
            <a:r>
              <a:rPr lang="en-US" dirty="0"/>
              <a:t>Autonomous Cyber-Physical Systems:</a:t>
            </a:r>
            <a:br>
              <a:rPr lang="en-US" dirty="0"/>
            </a:br>
            <a:r>
              <a:rPr lang="en-US" sz="4000" dirty="0"/>
              <a:t>Probabilistic Models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CF91D-4F26-4DEE-BD5B-2AD08F8D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7866" y="3155278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Fall 2024. CS 513</a:t>
            </a:r>
          </a:p>
          <a:p>
            <a:r>
              <a:rPr lang="en-US" dirty="0"/>
              <a:t>Instructor: Jyo Deshmukh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11A7DD-D17C-40BC-A055-744B6A9FE579}"/>
              </a:ext>
            </a:extLst>
          </p:cNvPr>
          <p:cNvSpPr txBox="1"/>
          <p:nvPr/>
        </p:nvSpPr>
        <p:spPr>
          <a:xfrm>
            <a:off x="2290879" y="5366305"/>
            <a:ext cx="7635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Full bibliography for material used in these slides is included at the end.</a:t>
            </a:r>
          </a:p>
        </p:txBody>
      </p:sp>
    </p:spTree>
    <p:extLst>
      <p:ext uri="{BB962C8B-B14F-4D97-AF65-F5344CB8AC3E}">
        <p14:creationId xmlns:p14="http://schemas.microsoft.com/office/powerpoint/2010/main" val="1477390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99DFF9-2C5C-43D5-83CE-535557F69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LTL </a:t>
            </a:r>
          </a:p>
          <a:p>
            <a:pPr lvl="1"/>
            <a:r>
              <a:rPr lang="en-US" dirty="0"/>
              <a:t>Can be interpreted over individual executions </a:t>
            </a:r>
          </a:p>
          <a:p>
            <a:pPr lvl="1"/>
            <a:r>
              <a:rPr lang="en-US" dirty="0"/>
              <a:t>Can be interpreted over a state machine: do all paths satisfy property</a:t>
            </a:r>
          </a:p>
          <a:p>
            <a:r>
              <a:rPr lang="en-US" dirty="0"/>
              <a:t>CTL</a:t>
            </a:r>
          </a:p>
          <a:p>
            <a:pPr lvl="1"/>
            <a:r>
              <a:rPr lang="en-US" dirty="0"/>
              <a:t>Is interpreted over a computation tree</a:t>
            </a:r>
          </a:p>
          <a:p>
            <a:r>
              <a:rPr lang="en-US" dirty="0"/>
              <a:t>PCTL</a:t>
            </a:r>
          </a:p>
          <a:p>
            <a:pPr lvl="1"/>
            <a:r>
              <a:rPr lang="en-US" dirty="0"/>
              <a:t>Is interpreted over a discrete-time Markov chain</a:t>
            </a:r>
          </a:p>
          <a:p>
            <a:pPr lvl="1"/>
            <a:r>
              <a:rPr lang="en-US" dirty="0"/>
              <a:t>Encodes uncertainties in computation due to environment etc.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B75241-C3C0-40A5-9482-441233D1D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CTL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9A47E-7F32-43F2-8029-1DE835D5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78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A1E641-94C2-4032-A2D6-9A50E5E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CTL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488C8-DC3C-40AD-BB89-1FD73E7EC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8638FD2-E0C5-4AFC-B3D9-FE71462FCDC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85920" y="1313371"/>
              <a:ext cx="11506872" cy="3688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0419">
                      <a:extLst>
                        <a:ext uri="{9D8B030D-6E8A-4147-A177-3AD203B41FA5}">
                          <a16:colId xmlns:a16="http://schemas.microsoft.com/office/drawing/2014/main" val="3801851289"/>
                        </a:ext>
                      </a:extLst>
                    </a:gridCol>
                    <a:gridCol w="2727016">
                      <a:extLst>
                        <a:ext uri="{9D8B030D-6E8A-4147-A177-3AD203B41FA5}">
                          <a16:colId xmlns:a16="http://schemas.microsoft.com/office/drawing/2014/main" val="2451876391"/>
                        </a:ext>
                      </a:extLst>
                    </a:gridCol>
                    <a:gridCol w="534075">
                      <a:extLst>
                        <a:ext uri="{9D8B030D-6E8A-4147-A177-3AD203B41FA5}">
                          <a16:colId xmlns:a16="http://schemas.microsoft.com/office/drawing/2014/main" val="1035336446"/>
                        </a:ext>
                      </a:extLst>
                    </a:gridCol>
                    <a:gridCol w="7105362">
                      <a:extLst>
                        <a:ext uri="{9D8B030D-6E8A-4147-A177-3AD203B41FA5}">
                          <a16:colId xmlns:a16="http://schemas.microsoft.com/office/drawing/2014/main" val="2988198429"/>
                        </a:ext>
                      </a:extLst>
                    </a:gridCol>
                  </a:tblGrid>
                  <a:tr h="57150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Syntax of PCTL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8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5768774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∷=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 ¬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oMath>
                          </a14:m>
                          <a:r>
                            <a:rPr lang="en-US" sz="2800" dirty="0"/>
                            <a:t> 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Prop. in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oMath>
                          </a14:m>
                          <a:r>
                            <a:rPr lang="en-US" sz="2400" dirty="0"/>
                            <a:t>, negation, conjunction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6267042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(State)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∼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∼∈{&lt;,≤,&gt;,≥}</m:t>
                              </m:r>
                            </m:oMath>
                          </a14:m>
                          <a:r>
                            <a:rPr lang="en-US" sz="2400" dirty="0"/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∈[0,1]</m:t>
                              </m:r>
                            </m:oMath>
                          </a14:m>
                          <a:r>
                            <a:rPr lang="en-US" sz="2400" dirty="0"/>
                            <a:t> : Probability of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oMath>
                          </a14:m>
                          <a:r>
                            <a:rPr lang="en-US" sz="2400" dirty="0"/>
                            <a:t> being</a:t>
                          </a:r>
                          <a:r>
                            <a:rPr lang="en-US" sz="2400" baseline="0" dirty="0"/>
                            <a:t> true </a:t>
                          </a:r>
                          <a:endParaRPr lang="en-US" sz="2400" dirty="0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422053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37456271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∷=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800" b="1" i="0" smtClean="0">
                                    <a:latin typeface="Cambria Math" panose="02040503050406030204" pitchFamily="18" charset="0"/>
                                  </a:rPr>
                                  <m:t>𝐗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err="1"/>
                            <a:t>Ne</a:t>
                          </a:r>
                          <a:r>
                            <a:rPr lang="en-US" sz="2400" b="1" dirty="0" err="1"/>
                            <a:t>X</a:t>
                          </a:r>
                          <a:r>
                            <a:rPr lang="en-US" sz="2400" dirty="0" err="1"/>
                            <a:t>t</a:t>
                          </a:r>
                          <a:r>
                            <a:rPr lang="en-US" sz="2400" dirty="0"/>
                            <a:t> Time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3169129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(Path)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0" smtClean="0">
                                        <a:latin typeface="Cambria Math" panose="02040503050406030204" pitchFamily="18" charset="0"/>
                                      </a:rPr>
                                      <m:t>𝐔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≤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Bounded </a:t>
                          </a:r>
                          <a:r>
                            <a:rPr lang="en-US" sz="2400" b="1" dirty="0"/>
                            <a:t>U</a:t>
                          </a:r>
                          <a:r>
                            <a:rPr lang="en-US" sz="2400" dirty="0"/>
                            <a:t>ntil (</a:t>
                          </a:r>
                          <a:r>
                            <a:rPr lang="en-US" sz="2400" dirty="0" err="1"/>
                            <a:t>upto</a:t>
                          </a:r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oMath>
                          </a14:m>
                          <a:r>
                            <a:rPr lang="en-US" sz="2400" dirty="0"/>
                            <a:t> steps) 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8188030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1" i="0" smtClean="0">
                                    <a:latin typeface="Cambria Math" panose="02040503050406030204" pitchFamily="18" charset="0"/>
                                  </a:rPr>
                                  <m:t>𝐔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b="1" dirty="0"/>
                            <a:t>U</a:t>
                          </a:r>
                          <a:r>
                            <a:rPr lang="en-US" sz="2400" dirty="0"/>
                            <a:t>ntil   (Recall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𝐅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𝑡𝑟𝑢𝑒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oMath>
                          </a14:m>
                          <a:r>
                            <a:rPr lang="en-US" sz="2400" dirty="0"/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=¬</m:t>
                              </m:r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𝐅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oMath>
                          </a14:m>
                          <a:endParaRPr lang="en-US" sz="2400" dirty="0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764734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8638FD2-E0C5-4AFC-B3D9-FE71462FCD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2171586"/>
                  </p:ext>
                </p:extLst>
              </p:nvPr>
            </p:nvGraphicFramePr>
            <p:xfrm>
              <a:off x="285920" y="1313371"/>
              <a:ext cx="11506872" cy="3688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0419">
                      <a:extLst>
                        <a:ext uri="{9D8B030D-6E8A-4147-A177-3AD203B41FA5}">
                          <a16:colId xmlns:a16="http://schemas.microsoft.com/office/drawing/2014/main" val="3801851289"/>
                        </a:ext>
                      </a:extLst>
                    </a:gridCol>
                    <a:gridCol w="2727016">
                      <a:extLst>
                        <a:ext uri="{9D8B030D-6E8A-4147-A177-3AD203B41FA5}">
                          <a16:colId xmlns:a16="http://schemas.microsoft.com/office/drawing/2014/main" val="2451876391"/>
                        </a:ext>
                      </a:extLst>
                    </a:gridCol>
                    <a:gridCol w="534075">
                      <a:extLst>
                        <a:ext uri="{9D8B030D-6E8A-4147-A177-3AD203B41FA5}">
                          <a16:colId xmlns:a16="http://schemas.microsoft.com/office/drawing/2014/main" val="1035336446"/>
                        </a:ext>
                      </a:extLst>
                    </a:gridCol>
                    <a:gridCol w="7105362">
                      <a:extLst>
                        <a:ext uri="{9D8B030D-6E8A-4147-A177-3AD203B41FA5}">
                          <a16:colId xmlns:a16="http://schemas.microsoft.com/office/drawing/2014/main" val="2988198429"/>
                        </a:ext>
                      </a:extLst>
                    </a:gridCol>
                  </a:tblGrid>
                  <a:tr h="57150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Syntax of PCTL</a:t>
                          </a: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800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5768774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16471" r="-910695" b="-52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1741" t="-116471" r="-280134" b="-52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2007" t="-116471" r="-86" b="-52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2670427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(State)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1741" t="-216471" r="-280134" b="-42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2007" t="-216471" r="-86" b="-42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220537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37456271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16471" r="-910695" b="-22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1741" t="-416471" r="-280134" b="-22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err="1"/>
                            <a:t>Ne</a:t>
                          </a:r>
                          <a:r>
                            <a:rPr lang="en-US" sz="2400" b="1" dirty="0" err="1"/>
                            <a:t>X</a:t>
                          </a:r>
                          <a:r>
                            <a:rPr lang="en-US" sz="2400" dirty="0" err="1"/>
                            <a:t>t</a:t>
                          </a:r>
                          <a:r>
                            <a:rPr lang="en-US" sz="2400" dirty="0"/>
                            <a:t> Time</a:t>
                          </a:r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31691294"/>
                      </a:ext>
                    </a:extLst>
                  </a:tr>
                  <a:tr h="52578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(Path)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1741" t="-504598" r="-280134" b="-1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|</a:t>
                          </a:r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2007" t="-504598" r="-86" b="-1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188030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1741" t="-618824" r="-280134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800" dirty="0"/>
                        </a:p>
                      </a:txBody>
                      <a:tcPr anchor="ctr">
                        <a:lnL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2007" t="-618824" r="-86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7647345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DFC32115-E8F6-4749-9A63-158CC6B62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0" y="5039265"/>
            <a:ext cx="11739400" cy="6099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PCTL formulas are state formulas, path formulas used to define how to build a PCTL formula</a:t>
            </a:r>
          </a:p>
        </p:txBody>
      </p:sp>
    </p:spTree>
    <p:extLst>
      <p:ext uri="{BB962C8B-B14F-4D97-AF65-F5344CB8AC3E}">
        <p14:creationId xmlns:p14="http://schemas.microsoft.com/office/powerpoint/2010/main" val="2437563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F704D4B-FAF0-4721-848C-44E08A0D8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Semantics of path formulas is straightforward (similar to LTL/CTL)</a:t>
                </a:r>
              </a:p>
              <a:p>
                <a:r>
                  <a:rPr lang="en-US" dirty="0"/>
                  <a:t>Semantics of state formula with Probabilistic operator: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𝑃𝑟𝑜𝑏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0" dirty="0" smtClean="0">
                            <a:latin typeface="Cambria Math" panose="02040503050406030204" pitchFamily="18" charset="0"/>
                          </a:rPr>
                          <m:t>𝐗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′⊨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pPr marL="411480" lvl="1" indent="0">
                  <a:buNone/>
                </a:pPr>
                <a:endParaRPr lang="en-US" dirty="0"/>
              </a:p>
              <a:p>
                <a:pPr lvl="1"/>
                <a:r>
                  <a:rPr lang="en-US" b="0" dirty="0"/>
                  <a:t>Does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≥0.5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𝐗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hold in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No, because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𝐗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=0.1+0.2=0.3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Semantics of state formula with Until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𝑃𝑟𝑜𝑏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𝐔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r>
                  <a:rPr lang="en-US" dirty="0"/>
                  <a:t>: </a:t>
                </a:r>
              </a:p>
              <a:p>
                <a:pPr lvl="2"/>
                <a:r>
                  <a:rPr lang="en-US" dirty="0"/>
                  <a:t>1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, otherwise </a:t>
                </a:r>
              </a:p>
              <a:p>
                <a:pPr lvl="2"/>
                <a:r>
                  <a:rPr lang="en-US" dirty="0"/>
                  <a:t>0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/>
                      <m:t>⊭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, otherwise</a:t>
                </a:r>
              </a:p>
              <a:p>
                <a:pPr lvl="2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𝑃𝑟𝑜𝑏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 panose="02040503050406030204" pitchFamily="18" charset="0"/>
                              </a:rPr>
                              <m:t>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/>
                  <a:t> </a:t>
                </a: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dirty="0"/>
              </a:p>
              <a:p>
                <a:pPr marL="411480" lvl="1" indent="0" algn="ctr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F704D4B-FAF0-4721-848C-44E08A0D8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1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019A2BF0-A53D-441F-BE12-D181E97B3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A08C5-4797-4119-B373-E2FD9FF16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E9E15A-92FC-4C77-A0F5-95E6FBBBA953}"/>
              </a:ext>
            </a:extLst>
          </p:cNvPr>
          <p:cNvGrpSpPr/>
          <p:nvPr/>
        </p:nvGrpSpPr>
        <p:grpSpPr>
          <a:xfrm>
            <a:off x="8745283" y="2023009"/>
            <a:ext cx="3269737" cy="2006823"/>
            <a:chOff x="3660662" y="2352661"/>
            <a:chExt cx="2618111" cy="117641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B4DD0BEA-1C7D-433B-988C-E890C3BEEAAA}"/>
                    </a:ext>
                  </a:extLst>
                </p:cNvPr>
                <p:cNvSpPr/>
                <p:nvPr/>
              </p:nvSpPr>
              <p:spPr>
                <a:xfrm>
                  <a:off x="4724400" y="2352661"/>
                  <a:ext cx="381119" cy="37031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B4DD0BEA-1C7D-433B-988C-E890C3BEEAA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400" y="2352661"/>
                  <a:ext cx="381119" cy="370310"/>
                </a:xfrm>
                <a:prstGeom prst="ellipse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12DC7237-F811-4F31-87E6-9FE0482219B0}"/>
                    </a:ext>
                  </a:extLst>
                </p:cNvPr>
                <p:cNvSpPr/>
                <p:nvPr/>
              </p:nvSpPr>
              <p:spPr>
                <a:xfrm>
                  <a:off x="3882034" y="2788457"/>
                  <a:ext cx="381119" cy="37031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12DC7237-F811-4F31-87E6-9FE0482219B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034" y="2788457"/>
                  <a:ext cx="381119" cy="37031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2941D442-33A9-48D1-9B0F-E318AA404D4F}"/>
                    </a:ext>
                  </a:extLst>
                </p:cNvPr>
                <p:cNvSpPr/>
                <p:nvPr/>
              </p:nvSpPr>
              <p:spPr>
                <a:xfrm>
                  <a:off x="4724399" y="3158767"/>
                  <a:ext cx="381119" cy="37031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2941D442-33A9-48D1-9B0F-E318AA404D4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399" y="3158767"/>
                  <a:ext cx="381119" cy="37031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2896885E-99BE-41C9-A1C3-FBCB6A6EC299}"/>
                    </a:ext>
                  </a:extLst>
                </p:cNvPr>
                <p:cNvSpPr/>
                <p:nvPr/>
              </p:nvSpPr>
              <p:spPr>
                <a:xfrm>
                  <a:off x="5635105" y="2788457"/>
                  <a:ext cx="381119" cy="370310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2896885E-99BE-41C9-A1C3-FBCB6A6EC29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5105" y="2788457"/>
                  <a:ext cx="381119" cy="370310"/>
                </a:xfrm>
                <a:prstGeom prst="ellipse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AFA7389-310B-4C7D-B090-EEFDB99C103C}"/>
                </a:ext>
              </a:extLst>
            </p:cNvPr>
            <p:cNvCxnSpPr>
              <a:stCxn id="6" idx="3"/>
              <a:endCxn id="8" idx="7"/>
            </p:cNvCxnSpPr>
            <p:nvPr/>
          </p:nvCxnSpPr>
          <p:spPr>
            <a:xfrm flipH="1">
              <a:off x="4207339" y="2668740"/>
              <a:ext cx="572875" cy="1739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1B84DCA-8B9E-4452-9E90-41ADB3701186}"/>
                </a:ext>
              </a:extLst>
            </p:cNvPr>
            <p:cNvCxnSpPr>
              <a:cxnSpLocks/>
              <a:stCxn id="6" idx="4"/>
              <a:endCxn id="9" idx="0"/>
            </p:cNvCxnSpPr>
            <p:nvPr/>
          </p:nvCxnSpPr>
          <p:spPr>
            <a:xfrm flipH="1">
              <a:off x="4914959" y="2722971"/>
              <a:ext cx="1" cy="4357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1BE52B7-5A33-4340-9DDD-CFEE51E6B89C}"/>
                </a:ext>
              </a:extLst>
            </p:cNvPr>
            <p:cNvCxnSpPr>
              <a:cxnSpLocks/>
              <a:stCxn id="6" idx="5"/>
              <a:endCxn id="10" idx="1"/>
            </p:cNvCxnSpPr>
            <p:nvPr/>
          </p:nvCxnSpPr>
          <p:spPr>
            <a:xfrm>
              <a:off x="5049705" y="2668740"/>
              <a:ext cx="641214" cy="1739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5607A59-AD38-4BB6-92D1-0C0551D79A05}"/>
                </a:ext>
              </a:extLst>
            </p:cNvPr>
            <p:cNvSpPr txBox="1"/>
            <p:nvPr/>
          </p:nvSpPr>
          <p:spPr>
            <a:xfrm>
              <a:off x="5184451" y="2445212"/>
              <a:ext cx="414442" cy="2624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D276DB4-69D7-493C-8CDD-F41DF10FC325}"/>
                </a:ext>
              </a:extLst>
            </p:cNvPr>
            <p:cNvSpPr txBox="1"/>
            <p:nvPr/>
          </p:nvSpPr>
          <p:spPr>
            <a:xfrm>
              <a:off x="4881922" y="2797081"/>
              <a:ext cx="414442" cy="2624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A527749-E19E-41E8-B6F9-C403E6BDBFAD}"/>
                </a:ext>
              </a:extLst>
            </p:cNvPr>
            <p:cNvSpPr txBox="1"/>
            <p:nvPr/>
          </p:nvSpPr>
          <p:spPr>
            <a:xfrm>
              <a:off x="4338131" y="2735953"/>
              <a:ext cx="414442" cy="2624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0.2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11A8F9CC-3C35-4194-B7DC-35DDA4057068}"/>
                    </a:ext>
                  </a:extLst>
                </p:cNvPr>
                <p:cNvSpPr txBox="1"/>
                <p:nvPr/>
              </p:nvSpPr>
              <p:spPr>
                <a:xfrm>
                  <a:off x="3660662" y="2607781"/>
                  <a:ext cx="384025" cy="343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11A8F9CC-3C35-4194-B7DC-35DDA4057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0662" y="2607781"/>
                  <a:ext cx="384025" cy="3432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A8A6AAD7-D161-4E72-BD28-0655C6088462}"/>
                    </a:ext>
                  </a:extLst>
                </p:cNvPr>
                <p:cNvSpPr txBox="1"/>
                <p:nvPr/>
              </p:nvSpPr>
              <p:spPr>
                <a:xfrm>
                  <a:off x="5084824" y="3135635"/>
                  <a:ext cx="384025" cy="343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A8A6AAD7-D161-4E72-BD28-0655C60884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4824" y="3135635"/>
                  <a:ext cx="384025" cy="3432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E63CF44D-3FC1-4492-AF25-F0ED8F10F894}"/>
                    </a:ext>
                  </a:extLst>
                </p:cNvPr>
                <p:cNvSpPr txBox="1"/>
                <p:nvPr/>
              </p:nvSpPr>
              <p:spPr>
                <a:xfrm>
                  <a:off x="5676552" y="2523835"/>
                  <a:ext cx="602221" cy="343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E63CF44D-3FC1-4492-AF25-F0ED8F10F8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6552" y="2523835"/>
                  <a:ext cx="602221" cy="3432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1440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82A6A4-D1CA-1D4F-AA22-4A2E8A1BE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Hidden Markov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60A58-8384-2ACE-D0DA-5A999564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6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A8247E3-76FE-4D69-A110-D06C804EBD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Full system state is never observable, so HMMs only make observations or outputs available</a:t>
                </a:r>
              </a:p>
              <a:p>
                <a:r>
                  <a:rPr lang="en-US" dirty="0"/>
                  <a:t>HMM is a tuple: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d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as before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dirty="0"/>
                  <a:t>: set of observations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dirty="0"/>
                  <a:t>: Conditional probability of observing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when in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A8247E3-76FE-4D69-A110-D06C804EBD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08F954D2-CCB3-4333-A4DF-5DBC0C4CD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Markov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7C221-7223-4414-972C-DF37C798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18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C20705-C3FC-4B11-993D-8796CB43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 trying to reach moving target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CEF55-18D4-41FF-86CC-F1FA9EA1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32BEE40-E805-4887-9BD3-58B3F9D2759F}"/>
              </a:ext>
            </a:extLst>
          </p:cNvPr>
          <p:cNvSpPr txBox="1">
            <a:spLocks/>
          </p:cNvSpPr>
          <p:nvPr/>
        </p:nvSpPr>
        <p:spPr>
          <a:xfrm>
            <a:off x="4671391" y="1332703"/>
            <a:ext cx="7194377" cy="22917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9B9B"/>
              </a:buClr>
              <a:buSzPct val="80000"/>
              <a:buFont typeface="Wingdings 3" panose="05040102010807070707" pitchFamily="18" charset="2"/>
              <a:buChar char="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marR="0" indent="-27432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3A3"/>
              </a:buClr>
              <a:buSzPct val="75000"/>
              <a:buFont typeface="Wingdings 3" panose="05040102010807070707" pitchFamily="18" charset="2"/>
              <a:buChar char="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797"/>
              </a:buClr>
              <a:buSzPct val="7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5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What is the expected time before robot reaches target?</a:t>
            </a:r>
          </a:p>
          <a:p>
            <a:r>
              <a:rPr lang="en-US" sz="2400" dirty="0"/>
              <a:t>What’s the probability that robot reaches target within the next 2 steps?</a:t>
            </a:r>
          </a:p>
          <a:p>
            <a:r>
              <a:rPr lang="en-US" sz="2400" dirty="0"/>
              <a:t>What’s the probability that the robot hits a wall before getting to the target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81863FA-644D-4A8A-8566-2C93D6BF4508}"/>
              </a:ext>
            </a:extLst>
          </p:cNvPr>
          <p:cNvSpPr txBox="1">
            <a:spLocks/>
          </p:cNvSpPr>
          <p:nvPr/>
        </p:nvSpPr>
        <p:spPr>
          <a:xfrm>
            <a:off x="166680" y="3545816"/>
            <a:ext cx="7069007" cy="22917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9B9B"/>
              </a:buClr>
              <a:buSzPct val="80000"/>
              <a:buFont typeface="Wingdings 3" panose="05040102010807070707" pitchFamily="18" charset="2"/>
              <a:buChar char="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marR="0" indent="-27432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3A3"/>
              </a:buClr>
              <a:buSzPct val="75000"/>
              <a:buFont typeface="Wingdings 3" panose="05040102010807070707" pitchFamily="18" charset="2"/>
              <a:buChar char="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797"/>
              </a:buClr>
              <a:buSzPct val="7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5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Blackadder ITC" panose="04020505051007020D02" pitchFamily="82" charset="0"/>
              </a:rPr>
              <a:t>Rules of the Game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Each timestep the target and robot move randomly to an adjacent cell or stay in the same cell (with some probability, possibly different for each cell)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When the robot and target occupy the same cell, robot declares victory</a:t>
            </a:r>
          </a:p>
        </p:txBody>
      </p:sp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825C5BFF-66DA-4785-A5DA-2631AC0C8C39}"/>
              </a:ext>
            </a:extLst>
          </p:cNvPr>
          <p:cNvGraphicFramePr>
            <a:graphicFrameLocks/>
          </p:cNvGraphicFramePr>
          <p:nvPr/>
        </p:nvGraphicFramePr>
        <p:xfrm>
          <a:off x="496956" y="1487456"/>
          <a:ext cx="3276960" cy="204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453214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4584439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915115840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3643900125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1209232634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316066594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53222302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377353622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20840035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640583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66336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583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65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044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382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375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825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234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107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5CC16DA-719B-43A0-A647-41A59CDBB2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6956" y="1487456"/>
          <a:ext cx="3276960" cy="2042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453214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4584439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915115840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3643900125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1209232634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316066594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53222302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3773536222"/>
                    </a:ext>
                  </a:extLst>
                </a:gridCol>
                <a:gridCol w="349120">
                  <a:extLst>
                    <a:ext uri="{9D8B030D-6E8A-4147-A177-3AD203B41FA5}">
                      <a16:colId xmlns:a16="http://schemas.microsoft.com/office/drawing/2014/main" val="20840035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640583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66336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583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65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044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382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375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825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23401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FC20705-C3FC-4B11-993D-8796CB43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 trying to reach moving target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CEF55-18D4-41FF-86CC-F1FA9EA1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781863FA-644D-4A8A-8566-2C93D6BF45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26037" y="1626470"/>
                <a:ext cx="7069007" cy="40322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457200" marR="0" indent="-4572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FF9B9B"/>
                  </a:buClr>
                  <a:buSzPct val="80000"/>
                  <a:buFont typeface="Wingdings 3" panose="05040102010807070707" pitchFamily="18" charset="2"/>
                  <a:buChar char="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marR="0" indent="-27432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A3A3"/>
                  </a:buClr>
                  <a:buSzPct val="75000"/>
                  <a:buFont typeface="Wingdings 3" panose="05040102010807070707" pitchFamily="18" charset="2"/>
                  <a:buChar char="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marR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9797"/>
                  </a:buClr>
                  <a:buSzPct val="70000"/>
                  <a:buFont typeface="Wingdings 3" panose="05040102010807070707" pitchFamily="18" charset="2"/>
                  <a:buChar char="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marR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9B9B"/>
                  </a:buClr>
                  <a:buSzPct val="65000"/>
                  <a:buFont typeface="Wingdings 3" panose="05040102010807070707" pitchFamily="18" charset="2"/>
                  <a:buChar char="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marR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9B9B"/>
                  </a:buClr>
                  <a:buSzPct val="60000"/>
                  <a:buFont typeface="Wingdings 3" panose="05040102010807070707" pitchFamily="18" charset="2"/>
                  <a:buChar char="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If robot knows the cell in which the target is (fully observable), then this is simply a Markov chain</a:t>
                </a:r>
              </a:p>
              <a:p>
                <a:r>
                  <a:rPr lang="en-US" sz="2400" dirty="0"/>
                  <a:t>Each state is a pair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is the cell occupied by R,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400" dirty="0"/>
                  <a:t> is the cell occupied by G</a:t>
                </a:r>
              </a:p>
              <a:p>
                <a:r>
                  <a:rPr lang="en-US" sz="2400" dirty="0"/>
                  <a:t>Movement of robot and target is independent, 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sz="2400" dirty="0"/>
                  <a:t>Compute new transition probability matrix</a:t>
                </a:r>
              </a:p>
              <a:p>
                <a:pPr lvl="1"/>
                <a:r>
                  <a:rPr lang="en-US" sz="2400" dirty="0"/>
                  <a:t>For any initial configuration, you can find answers by using the Chapman-Kolmogorov equations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7" name="Content Placeholder 1">
                <a:extLst>
                  <a:ext uri="{FF2B5EF4-FFF2-40B4-BE49-F238E27FC236}">
                    <a16:creationId xmlns:a16="http://schemas.microsoft.com/office/drawing/2014/main" id="{781863FA-644D-4A8A-8566-2C93D6BF4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037" y="1626470"/>
                <a:ext cx="7069007" cy="4032208"/>
              </a:xfrm>
              <a:prstGeom prst="rect">
                <a:avLst/>
              </a:prstGeom>
              <a:blipFill>
                <a:blip r:embed="rId2"/>
                <a:stretch>
                  <a:fillRect l="-690" t="-2118" r="-1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">
                <a:extLst>
                  <a:ext uri="{FF2B5EF4-FFF2-40B4-BE49-F238E27FC236}">
                    <a16:creationId xmlns:a16="http://schemas.microsoft.com/office/drawing/2014/main" id="{9E2A6C19-14E4-4A73-A008-4256FC70BC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6680" y="3710033"/>
                <a:ext cx="4220818" cy="6640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457200" marR="0" indent="-4572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FF9B9B"/>
                  </a:buClr>
                  <a:buSzPct val="80000"/>
                  <a:buFont typeface="Wingdings 3" panose="05040102010807070707" pitchFamily="18" charset="2"/>
                  <a:buChar char="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marR="0" indent="-27432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A3A3"/>
                  </a:buClr>
                  <a:buSzPct val="75000"/>
                  <a:buFont typeface="Wingdings 3" panose="05040102010807070707" pitchFamily="18" charset="2"/>
                  <a:buChar char="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marR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9797"/>
                  </a:buClr>
                  <a:buSzPct val="70000"/>
                  <a:buFont typeface="Wingdings 3" panose="05040102010807070707" pitchFamily="18" charset="2"/>
                  <a:buChar char="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marR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9B9B"/>
                  </a:buClr>
                  <a:buSzPct val="65000"/>
                  <a:buFont typeface="Wingdings 3" panose="05040102010807070707" pitchFamily="18" charset="2"/>
                  <a:buChar char="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marR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Clr>
                    <a:srgbClr val="FF9B9B"/>
                  </a:buClr>
                  <a:buSzPct val="60000"/>
                  <a:buFont typeface="Wingdings 3" panose="05040102010807070707" pitchFamily="18" charset="2"/>
                  <a:buChar char=""/>
                  <a:tabLst/>
                  <a:defRPr lang="en-US" sz="2800" kern="1200" noProof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=(1,1),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=(3,3)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=(2,2),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=(2,2)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1,1</m:t>
                                  </m:r>
                                </m:e>
                              </m:d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,(3,3)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2,2</m:t>
                                  </m:r>
                                </m:e>
                              </m:d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,(2,2)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/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9" name="Content Placeholder 1">
                <a:extLst>
                  <a:ext uri="{FF2B5EF4-FFF2-40B4-BE49-F238E27FC236}">
                    <a16:creationId xmlns:a16="http://schemas.microsoft.com/office/drawing/2014/main" id="{9E2A6C19-14E4-4A73-A008-4256FC70B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80" y="3710033"/>
                <a:ext cx="4220818" cy="6640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63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3E9C1A-48BB-4DF8-87F0-3D84D6236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1332703"/>
            <a:ext cx="11699087" cy="529227"/>
          </a:xfrm>
        </p:spPr>
        <p:txBody>
          <a:bodyPr/>
          <a:lstStyle/>
          <a:p>
            <a:r>
              <a:rPr lang="en-US" dirty="0"/>
              <a:t>Robot with noisy proximity sensors: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408BCD-5049-4139-BE71-52889FC1A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robot cannot see all the state?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E568CB-39E8-4C44-B45B-998EC0C7B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B7FF73-0934-40C2-A687-7CBB8E13D387}"/>
              </a:ext>
            </a:extLst>
          </p:cNvPr>
          <p:cNvGraphicFramePr>
            <a:graphicFrameLocks noGrp="1"/>
          </p:cNvGraphicFramePr>
          <p:nvPr/>
        </p:nvGraphicFramePr>
        <p:xfrm>
          <a:off x="1278835" y="2067337"/>
          <a:ext cx="1565964" cy="1109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988">
                  <a:extLst>
                    <a:ext uri="{9D8B030D-6E8A-4147-A177-3AD203B41FA5}">
                      <a16:colId xmlns:a16="http://schemas.microsoft.com/office/drawing/2014/main" val="1619276630"/>
                    </a:ext>
                  </a:extLst>
                </a:gridCol>
                <a:gridCol w="521988">
                  <a:extLst>
                    <a:ext uri="{9D8B030D-6E8A-4147-A177-3AD203B41FA5}">
                      <a16:colId xmlns:a16="http://schemas.microsoft.com/office/drawing/2014/main" val="770342419"/>
                    </a:ext>
                  </a:extLst>
                </a:gridCol>
                <a:gridCol w="521988">
                  <a:extLst>
                    <a:ext uri="{9D8B030D-6E8A-4147-A177-3AD203B41FA5}">
                      <a16:colId xmlns:a16="http://schemas.microsoft.com/office/drawing/2014/main" val="2334020499"/>
                    </a:ext>
                  </a:extLst>
                </a:gridCol>
              </a:tblGrid>
              <a:tr h="36998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20568"/>
                  </a:ext>
                </a:extLst>
              </a:tr>
              <a:tr h="36998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959298"/>
                  </a:ext>
                </a:extLst>
              </a:tr>
              <a:tr h="36998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9665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3EA5CA-6061-4C9B-AC8D-C6C2EFB3570C}"/>
              </a:ext>
            </a:extLst>
          </p:cNvPr>
          <p:cNvSpPr txBox="1"/>
          <p:nvPr/>
        </p:nvSpPr>
        <p:spPr>
          <a:xfrm>
            <a:off x="1444487" y="3167410"/>
            <a:ext cx="111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 state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D92FEBE-DE3D-4638-A1CC-882915A60625}"/>
              </a:ext>
            </a:extLst>
          </p:cNvPr>
          <p:cNvGraphicFramePr>
            <a:graphicFrameLocks noGrp="1"/>
          </p:cNvGraphicFramePr>
          <p:nvPr/>
        </p:nvGraphicFramePr>
        <p:xfrm>
          <a:off x="3670852" y="2043147"/>
          <a:ext cx="1565964" cy="11099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988">
                  <a:extLst>
                    <a:ext uri="{9D8B030D-6E8A-4147-A177-3AD203B41FA5}">
                      <a16:colId xmlns:a16="http://schemas.microsoft.com/office/drawing/2014/main" val="1619276630"/>
                    </a:ext>
                  </a:extLst>
                </a:gridCol>
                <a:gridCol w="521988">
                  <a:extLst>
                    <a:ext uri="{9D8B030D-6E8A-4147-A177-3AD203B41FA5}">
                      <a16:colId xmlns:a16="http://schemas.microsoft.com/office/drawing/2014/main" val="770342419"/>
                    </a:ext>
                  </a:extLst>
                </a:gridCol>
                <a:gridCol w="521988">
                  <a:extLst>
                    <a:ext uri="{9D8B030D-6E8A-4147-A177-3AD203B41FA5}">
                      <a16:colId xmlns:a16="http://schemas.microsoft.com/office/drawing/2014/main" val="2334020499"/>
                    </a:ext>
                  </a:extLst>
                </a:gridCol>
              </a:tblGrid>
              <a:tr h="36998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620568"/>
                  </a:ext>
                </a:extLst>
              </a:tr>
              <a:tr h="36998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959298"/>
                  </a:ext>
                </a:extLst>
              </a:tr>
              <a:tr h="36998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FC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9665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138B878-2183-49F0-9AFA-C2E312019D7B}"/>
              </a:ext>
            </a:extLst>
          </p:cNvPr>
          <p:cNvSpPr txBox="1"/>
          <p:nvPr/>
        </p:nvSpPr>
        <p:spPr>
          <a:xfrm>
            <a:off x="3490791" y="3149641"/>
            <a:ext cx="2136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Observed noisy state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4E2FA5A-0934-4C2E-BC5B-9B1FF79DAD71}"/>
              </a:ext>
            </a:extLst>
          </p:cNvPr>
          <p:cNvSpPr txBox="1">
            <a:spLocks/>
          </p:cNvSpPr>
          <p:nvPr/>
        </p:nvSpPr>
        <p:spPr>
          <a:xfrm>
            <a:off x="166681" y="3500955"/>
            <a:ext cx="11699087" cy="2131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9B9B"/>
              </a:buClr>
              <a:buSzPct val="80000"/>
              <a:buFont typeface="Wingdings 3" panose="05040102010807070707" pitchFamily="18" charset="2"/>
              <a:buChar char="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marR="0" indent="-27432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3A3"/>
              </a:buClr>
              <a:buSzPct val="75000"/>
              <a:buFont typeface="Wingdings 3" panose="05040102010807070707" pitchFamily="18" charset="2"/>
              <a:buChar char="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797"/>
              </a:buClr>
              <a:buSzPct val="7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5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9B9B"/>
              </a:buClr>
              <a:buSzPct val="60000"/>
              <a:buFont typeface="Wingdings 3" panose="05040102010807070707" pitchFamily="18" charset="2"/>
              <a:buChar char=""/>
              <a:tabLst/>
              <a:defRPr lang="en-US" sz="2800" kern="120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Target state is </a:t>
            </a:r>
            <a:r>
              <a:rPr lang="en-US" sz="2000" i="1" dirty="0"/>
              <a:t>hidden : </a:t>
            </a:r>
            <a:r>
              <a:rPr lang="en-US" sz="2000" dirty="0"/>
              <a:t>if it is not proximal, robot does not know where the target is, and if it is proximal, robot only has noisy estimates</a:t>
            </a:r>
          </a:p>
          <a:p>
            <a:r>
              <a:rPr lang="en-US" sz="2000" dirty="0"/>
              <a:t>We can assume robot knows how the target moves (left, right, top, down), and the uncertainty (as captured by the transition probability matrix): this is like the process model in KF</a:t>
            </a:r>
          </a:p>
          <a:p>
            <a:r>
              <a:rPr lang="en-US" sz="2000" dirty="0"/>
              <a:t>The robot’s sensors are noisy, this is like the measurement model in KF</a:t>
            </a:r>
          </a:p>
          <a:p>
            <a:r>
              <a:rPr lang="en-US" sz="2000" dirty="0"/>
              <a:t>Question: Given a series of (noisy) observations, can the robot estimate where the target is?</a:t>
            </a:r>
          </a:p>
          <a:p>
            <a:r>
              <a:rPr lang="en-US" sz="2000" dirty="0"/>
              <a:t>Problem very similar to KF! In fact, HMM can be viewed as a discrete-variable version of KF</a:t>
            </a:r>
          </a:p>
        </p:txBody>
      </p:sp>
    </p:spTree>
    <p:extLst>
      <p:ext uri="{BB962C8B-B14F-4D97-AF65-F5344CB8AC3E}">
        <p14:creationId xmlns:p14="http://schemas.microsoft.com/office/powerpoint/2010/main" val="753592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681554-540F-46B6-BA05-098FA89A2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b="1" dirty="0"/>
              <a:t>Decoding</a:t>
            </a:r>
            <a:r>
              <a:rPr lang="en-US" dirty="0"/>
              <a:t>] Given a sequence of observations, can you estimate the hidden state sequence? [Solution with the Viterbi Algorithm]</a:t>
            </a:r>
          </a:p>
          <a:p>
            <a:r>
              <a:rPr lang="en-US" dirty="0"/>
              <a:t>[</a:t>
            </a:r>
            <a:r>
              <a:rPr lang="en-US" b="1" dirty="0"/>
              <a:t>Likelihood</a:t>
            </a:r>
            <a:r>
              <a:rPr lang="en-US" dirty="0"/>
              <a:t>] Given an HMM and an observation sequence, what is the likelihood of that observation sequence [Dynamic Programming based Forward Algorithm]</a:t>
            </a:r>
          </a:p>
          <a:p>
            <a:r>
              <a:rPr lang="en-US" dirty="0"/>
              <a:t>[</a:t>
            </a:r>
            <a:r>
              <a:rPr lang="en-US" b="1" dirty="0"/>
              <a:t>Learning</a:t>
            </a:r>
            <a:r>
              <a:rPr lang="en-US" dirty="0"/>
              <a:t>] Given an observation sequence (or sequences), learn the HMM that maximizes the likelihood of that sequence [Baum-Welch or forward-backward algorithm]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5A4C78-10E5-46BE-B21D-6428C7E8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Interesting Problems for HMMs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F9282-8DA1-466E-9C8F-6DB2A0AED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9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C57F5B-3C69-4BC1-8A99-F05590D23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Baier, Christel, Joost-Pieter Katoen, and Kim </a:t>
            </a:r>
            <a:r>
              <a:rPr lang="en-US" sz="1400" dirty="0" err="1"/>
              <a:t>Guldstrand</a:t>
            </a:r>
            <a:r>
              <a:rPr lang="en-US" sz="1400" dirty="0"/>
              <a:t> Larsen. </a:t>
            </a:r>
            <a:r>
              <a:rPr lang="en-US" sz="1400" i="1" dirty="0"/>
              <a:t>Principles of model checking</a:t>
            </a:r>
            <a:r>
              <a:rPr lang="en-US" sz="1400" dirty="0"/>
              <a:t>. MIT press, 2008.</a:t>
            </a:r>
          </a:p>
          <a:p>
            <a:r>
              <a:rPr lang="en-US" sz="1400" dirty="0"/>
              <a:t>Continuous Time Markov Chains</a:t>
            </a:r>
            <a:r>
              <a:rPr lang="en-US" sz="1400" i="1" dirty="0"/>
              <a:t>: </a:t>
            </a:r>
            <a:r>
              <a:rPr lang="en-US" sz="1400" i="1" dirty="0">
                <a:hlinkClick r:id="rId2"/>
              </a:rPr>
              <a:t>https://resources.mpi-inf.mpg.de/departments/rg1/conferences/vtsa11/slides/katoen/lec01_handout.pdf</a:t>
            </a:r>
            <a:endParaRPr lang="en-US" sz="1400" dirty="0">
              <a:hlinkClick r:id="rId2"/>
            </a:endParaRPr>
          </a:p>
          <a:p>
            <a:endParaRPr lang="en-US" sz="1400" dirty="0"/>
          </a:p>
          <a:p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345FEC-DE50-4BCF-B698-1F3452CE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CDA71-7DFF-44CF-8A8C-E02CE766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81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983FCE-9381-432C-9DE5-FFD3FBBF3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Models for components that we studied so far were either deterministic or nondeterministic.</a:t>
            </a:r>
          </a:p>
          <a:p>
            <a:r>
              <a:rPr lang="en-US" dirty="0"/>
              <a:t>The goal of such models is to represent computation or time-evolution of a physical phenomenon.</a:t>
            </a:r>
          </a:p>
          <a:p>
            <a:r>
              <a:rPr lang="en-US" dirty="0"/>
              <a:t>These models </a:t>
            </a:r>
            <a:r>
              <a:rPr lang="en-US" i="1" dirty="0"/>
              <a:t>do not </a:t>
            </a:r>
            <a:r>
              <a:rPr lang="en-US" dirty="0"/>
              <a:t>do a great job of capturing uncertainty.</a:t>
            </a:r>
          </a:p>
          <a:p>
            <a:r>
              <a:rPr lang="en-US" dirty="0"/>
              <a:t>We can usually model uncertainty using probabilities, so probabilistic models allow us to account for likelihood of environment behaviors</a:t>
            </a:r>
          </a:p>
          <a:p>
            <a:r>
              <a:rPr lang="en-US" dirty="0"/>
              <a:t>Machine learning/AI algorithms also require probabilistic modelling!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945410-3B95-4C9F-9E1C-3D5F1746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A2776-0511-4188-9784-2686BE2B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37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7653E5-25E8-4C91-A9AC-BEDCB9D1D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1" y="2344189"/>
            <a:ext cx="11699087" cy="3339852"/>
          </a:xfrm>
        </p:spPr>
        <p:txBody>
          <a:bodyPr/>
          <a:lstStyle/>
          <a:p>
            <a:r>
              <a:rPr lang="en-US" dirty="0"/>
              <a:t>Absorbing: once you enter this state, you cannot leave</a:t>
            </a:r>
          </a:p>
          <a:p>
            <a:r>
              <a:rPr lang="en-US" dirty="0"/>
              <a:t>Recurrent/Persistent: return to this state at some future time is certain</a:t>
            </a:r>
          </a:p>
          <a:p>
            <a:r>
              <a:rPr lang="en-US" dirty="0"/>
              <a:t>Transient: Return some time in the future is uncertain</a:t>
            </a:r>
          </a:p>
          <a:p>
            <a:r>
              <a:rPr lang="en-US" dirty="0"/>
              <a:t>Periodic: States which can be visited at only certain time epochs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D08DAF-6412-4B58-A3BC-BF3117BD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states in Markov chains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88BC5-8C9D-41F7-BAC3-23925237F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89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0292D42-8256-4332-ADC5-839DB2E98A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First passage : reaching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from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i="0" dirty="0"/>
                  <a:t>for the first time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Probability of ever reaching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each constitutes a probability distribution, but we cannot say anything about the infinite sum in general</a:t>
                </a:r>
              </a:p>
              <a:p>
                <a:r>
                  <a:rPr lang="en-US" dirty="0"/>
                  <a:t>Persistent if: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Transient if: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0292D42-8256-4332-ADC5-839DB2E98A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D5894D20-227F-4D79-8093-CA8A96549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passage probability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EAC05-7443-4826-9F19-5BCE87AD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25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38CE824-9E27-4631-9987-BE82C7DFCC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332702"/>
                <a:ext cx="11699087" cy="468074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Probability distribution that remains unchanged in the Markov chain as time progresses</a:t>
                </a:r>
              </a:p>
              <a:p>
                <a:r>
                  <a:rPr lang="en-US" dirty="0"/>
                  <a:t>Given as a row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whose entries sum to 1</a:t>
                </a:r>
              </a:p>
              <a:p>
                <a:r>
                  <a:rPr lang="en-US" dirty="0"/>
                  <a:t>Satisfies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Gives information about the “limiting” behavior of the Markov chain or stability of the random process</a:t>
                </a:r>
              </a:p>
              <a:p>
                <a:r>
                  <a:rPr lang="en-US" dirty="0"/>
                  <a:t>How to find it?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: </m:t>
                    </m:r>
                  </m:oMath>
                </a14:m>
                <a:r>
                  <a:rPr lang="en-US" dirty="0"/>
                  <a:t>transposed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eigenvectors with eigenvalue 1 that are stationary distributions expressed as column vectors</a:t>
                </a:r>
              </a:p>
              <a:p>
                <a:r>
                  <a:rPr lang="en-US" dirty="0"/>
                  <a:t>Stationary distribution: left eigenvector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Related to limiting distribution of Markov chain: over very long time horizons, how does the MC behave?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938CE824-9E27-4631-9987-BE82C7DFCC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332702"/>
                <a:ext cx="11699087" cy="4680747"/>
              </a:xfrm>
              <a:blipFill>
                <a:blip r:embed="rId2"/>
                <a:stretch>
                  <a:fillRect l="-625" t="-2999" r="-1146" b="-2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5D280137-0C2B-4F33-ABC7-FD1D5077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Stationary distributions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BFC24-08FF-45F2-A050-BACCD057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4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5902A4C3-A641-446A-9C6D-91979502DA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Collection of finite or infinite random variables, indexed by time</a:t>
                </a:r>
              </a:p>
              <a:p>
                <a:r>
                  <a:rPr lang="en-US" dirty="0"/>
                  <a:t>Discrete</a:t>
                </a:r>
                <a:r>
                  <a:rPr lang="en-US" b="0" i="0" dirty="0">
                    <a:latin typeface="+mj-lt"/>
                  </a:rPr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b="0" i="0" dirty="0">
                  <a:latin typeface="+mj-lt"/>
                </a:endParaRPr>
              </a:p>
              <a:p>
                <a:r>
                  <a:rPr lang="en-US" dirty="0"/>
                  <a:t>Continuous: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US" dirty="0"/>
              </a:p>
              <a:p>
                <a:r>
                  <a:rPr lang="en-US" dirty="0"/>
                  <a:t>Joint distribution of a (discrete-time) stochastic process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Many kinds of stochastic processes: Markov process, Martingales, Levy Process, </a:t>
                </a:r>
                <a:r>
                  <a:rPr lang="en-US" dirty="0" err="1"/>
                  <a:t>AutoRegressive</a:t>
                </a:r>
                <a:r>
                  <a:rPr lang="en-US" dirty="0"/>
                  <a:t> process, Moving Average process, ….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5902A4C3-A641-446A-9C6D-91979502DA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E31CDDF2-5F7E-4EB1-8B0F-15F483F1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Stochastic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6282A-36B8-45CE-9B0B-9D7739E9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4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5269C43D-400F-49C1-9E74-5279B4F5DF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Markov process: special case of a stochastic process</a:t>
                </a:r>
              </a:p>
              <a:p>
                <a:r>
                  <a:rPr lang="en-US" dirty="0"/>
                  <a:t>Markov property:</a:t>
                </a:r>
              </a:p>
              <a:p>
                <a:pPr marL="4114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,…,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US" b="0" dirty="0"/>
              </a:p>
              <a:p>
                <a:pPr marL="411480" lvl="1" indent="0">
                  <a:buNone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41148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411480" lvl="1" indent="0">
                  <a:buNone/>
                </a:pPr>
                <a:endParaRPr lang="en-US" dirty="0"/>
              </a:p>
              <a:p>
                <a:r>
                  <a:rPr lang="en-US" dirty="0"/>
                  <a:t>Distribution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given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only depends on the current state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5269C43D-400F-49C1-9E74-5279B4F5DF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852D10BB-B8AD-4270-BA4E-4648BE8F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chains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E52A0-6254-4C62-9902-B07566D3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8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F7FA895-FCF9-41B9-BA0D-AEE9E026BA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332703"/>
                <a:ext cx="11882565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DTMC is a </a:t>
                </a:r>
                <a:r>
                  <a:rPr lang="en-US" i="1" dirty="0"/>
                  <a:t>time-homogeneous </a:t>
                </a:r>
                <a:r>
                  <a:rPr lang="en-US" dirty="0"/>
                  <a:t>Markov process</a:t>
                </a:r>
              </a:p>
              <a:p>
                <a:pPr lvl="1"/>
                <a:r>
                  <a:rPr lang="en-US" dirty="0"/>
                  <a:t>Each step in the process takes the same time</a:t>
                </a:r>
              </a:p>
              <a:p>
                <a:pPr lvl="1"/>
                <a:r>
                  <a:rPr lang="en-US" dirty="0"/>
                  <a:t>Time-steps are discrete</a:t>
                </a:r>
              </a:p>
              <a:p>
                <a:pPr lvl="1"/>
                <a:r>
                  <a:rPr lang="en-US" dirty="0"/>
                  <a:t>State-space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discrete (values taken by the time-indexed random variables)</a:t>
                </a:r>
              </a:p>
              <a:p>
                <a:endParaRPr lang="en-US" dirty="0"/>
              </a:p>
              <a:p>
                <a:r>
                  <a:rPr lang="en-US" dirty="0"/>
                  <a:t>Transition probability to go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F7FA895-FCF9-41B9-BA0D-AEE9E026BA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332703"/>
                <a:ext cx="11882565" cy="4351338"/>
              </a:xfrm>
              <a:blipFill>
                <a:blip r:embed="rId2"/>
                <a:stretch>
                  <a:fillRect l="-615" t="-2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7C27F35F-F2D0-484E-844F-9CD6E779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Discrete-time Markov chain (DTMC)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29FE8-766B-4D88-A9C2-F7883FE9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1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D504B68-D9D4-4B85-8A3A-68F1943098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Discrete-Time Markov chain (DTMC), described as a tuple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a finite set of states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→[0,1]</m:t>
                    </m:r>
                  </m:oMath>
                </a14:m>
                <a:r>
                  <a:rPr lang="en-US" dirty="0"/>
                  <a:t> is a transition probability function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→[0,1]</m:t>
                    </m:r>
                  </m:oMath>
                </a14:m>
                <a:r>
                  <a:rPr lang="en-US" dirty="0"/>
                  <a:t> is the initial distribution such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𝐴𝑃</m:t>
                    </m:r>
                  </m:oMath>
                </a14:m>
                <a:r>
                  <a:rPr lang="en-US" dirty="0"/>
                  <a:t> is a set of Boolean propositions,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dirty="0"/>
                  <a:t> is a function that assigns some subset of Boolean propositions to each state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6D504B68-D9D4-4B85-8A3A-68F1943098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2819B8AB-039E-44A7-A15A-52417723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definition: DTMC as a transition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C9736-0420-4177-B183-6CFB13DB8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AE22FB8-D76F-4E67-8A3A-DA723934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chain example: Driver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E4B41-ED80-456E-A978-A158B9A7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84176F8-B194-4EA3-B1FB-8F2ACD9E0BF5}"/>
              </a:ext>
            </a:extLst>
          </p:cNvPr>
          <p:cNvSpPr/>
          <p:nvPr/>
        </p:nvSpPr>
        <p:spPr>
          <a:xfrm>
            <a:off x="1423851" y="2397325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Accelerate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B02712B-A395-4535-9963-45CED17835B9}"/>
              </a:ext>
            </a:extLst>
          </p:cNvPr>
          <p:cNvSpPr/>
          <p:nvPr/>
        </p:nvSpPr>
        <p:spPr>
          <a:xfrm>
            <a:off x="4841966" y="2397325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Constant Speed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84811A5-5DED-4CDC-8D36-DDB3577DC83B}"/>
              </a:ext>
            </a:extLst>
          </p:cNvPr>
          <p:cNvSpPr/>
          <p:nvPr/>
        </p:nvSpPr>
        <p:spPr>
          <a:xfrm>
            <a:off x="1423850" y="3974862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Idling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832AC3A-62AB-4890-AA2F-70CC4C44D3FB}"/>
              </a:ext>
            </a:extLst>
          </p:cNvPr>
          <p:cNvSpPr/>
          <p:nvPr/>
        </p:nvSpPr>
        <p:spPr>
          <a:xfrm>
            <a:off x="4841966" y="3974862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Brake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FD6A2AD-AEC2-441B-8B1A-C110FF648ACF}"/>
              </a:ext>
            </a:extLst>
          </p:cNvPr>
          <p:cNvCxnSpPr>
            <a:stCxn id="7" idx="6"/>
            <a:endCxn id="10" idx="2"/>
          </p:cNvCxnSpPr>
          <p:nvPr/>
        </p:nvCxnSpPr>
        <p:spPr>
          <a:xfrm>
            <a:off x="3396342" y="2786739"/>
            <a:ext cx="144562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6995C10-A039-446A-806D-F9F65FE09276}"/>
              </a:ext>
            </a:extLst>
          </p:cNvPr>
          <p:cNvCxnSpPr>
            <a:cxnSpLocks/>
            <a:stCxn id="7" idx="6"/>
            <a:endCxn id="12" idx="1"/>
          </p:cNvCxnSpPr>
          <p:nvPr/>
        </p:nvCxnSpPr>
        <p:spPr>
          <a:xfrm>
            <a:off x="3396342" y="2786739"/>
            <a:ext cx="1734489" cy="130218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07C0D3D-CA6A-4DFB-AA95-16660BE6B996}"/>
              </a:ext>
            </a:extLst>
          </p:cNvPr>
          <p:cNvCxnSpPr>
            <a:cxnSpLocks/>
            <a:stCxn id="10" idx="4"/>
            <a:endCxn id="12" idx="0"/>
          </p:cNvCxnSpPr>
          <p:nvPr/>
        </p:nvCxnSpPr>
        <p:spPr>
          <a:xfrm>
            <a:off x="5828212" y="3176153"/>
            <a:ext cx="0" cy="79870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FED9FE-D133-412A-BF7C-EF2ECD5266D1}"/>
              </a:ext>
            </a:extLst>
          </p:cNvPr>
          <p:cNvCxnSpPr>
            <a:cxnSpLocks/>
          </p:cNvCxnSpPr>
          <p:nvPr/>
        </p:nvCxnSpPr>
        <p:spPr>
          <a:xfrm flipV="1">
            <a:off x="6096000" y="3176153"/>
            <a:ext cx="0" cy="79870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E68E30C-C006-4507-8B19-85E923A1FC66}"/>
              </a:ext>
            </a:extLst>
          </p:cNvPr>
          <p:cNvCxnSpPr>
            <a:cxnSpLocks/>
            <a:stCxn id="12" idx="2"/>
            <a:endCxn id="11" idx="6"/>
          </p:cNvCxnSpPr>
          <p:nvPr/>
        </p:nvCxnSpPr>
        <p:spPr>
          <a:xfrm flipH="1">
            <a:off x="3396341" y="4364276"/>
            <a:ext cx="14456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C119A78-34CF-4240-9A82-A0B1F9035D4B}"/>
              </a:ext>
            </a:extLst>
          </p:cNvPr>
          <p:cNvCxnSpPr>
            <a:cxnSpLocks/>
            <a:stCxn id="11" idx="0"/>
            <a:endCxn id="7" idx="4"/>
          </p:cNvCxnSpPr>
          <p:nvPr/>
        </p:nvCxnSpPr>
        <p:spPr>
          <a:xfrm flipV="1">
            <a:off x="2410096" y="3176153"/>
            <a:ext cx="1" cy="79870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2BE4C61-7F82-479B-AA5E-348A35FEFDFC}"/>
              </a:ext>
            </a:extLst>
          </p:cNvPr>
          <p:cNvSpPr/>
          <p:nvPr/>
        </p:nvSpPr>
        <p:spPr>
          <a:xfrm>
            <a:off x="6643007" y="2227824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E3A2C2E-3ED4-4092-BCB5-155091BABFFA}"/>
              </a:ext>
            </a:extLst>
          </p:cNvPr>
          <p:cNvSpPr/>
          <p:nvPr/>
        </p:nvSpPr>
        <p:spPr>
          <a:xfrm rot="5619972">
            <a:off x="6602190" y="4385003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6DE3873-D304-4226-81A5-57C0345257AF}"/>
              </a:ext>
            </a:extLst>
          </p:cNvPr>
          <p:cNvSpPr/>
          <p:nvPr/>
        </p:nvSpPr>
        <p:spPr>
          <a:xfrm rot="7308126">
            <a:off x="2131419" y="4682439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7A2624C-28EC-4A6B-A7A9-4ED8FD446E2F}"/>
              </a:ext>
            </a:extLst>
          </p:cNvPr>
          <p:cNvSpPr/>
          <p:nvPr/>
        </p:nvSpPr>
        <p:spPr>
          <a:xfrm rot="18334946">
            <a:off x="2123951" y="1883845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64BE69D-73E8-42B7-AA8D-B919B4A79D10}"/>
              </a:ext>
            </a:extLst>
          </p:cNvPr>
          <p:cNvCxnSpPr>
            <a:cxnSpLocks/>
          </p:cNvCxnSpPr>
          <p:nvPr/>
        </p:nvCxnSpPr>
        <p:spPr>
          <a:xfrm flipH="1" flipV="1">
            <a:off x="3243264" y="2971800"/>
            <a:ext cx="1651703" cy="125968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9F411EE-737B-4656-861A-46C59D88DF17}"/>
              </a:ext>
            </a:extLst>
          </p:cNvPr>
          <p:cNvSpPr txBox="1"/>
          <p:nvPr/>
        </p:nvSpPr>
        <p:spPr>
          <a:xfrm>
            <a:off x="3974805" y="270539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15A81FB-4A85-4477-BF7E-5436F9E0D9C7}"/>
              </a:ext>
            </a:extLst>
          </p:cNvPr>
          <p:cNvSpPr txBox="1"/>
          <p:nvPr/>
        </p:nvSpPr>
        <p:spPr>
          <a:xfrm>
            <a:off x="4270729" y="308765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CEC0AF3-F433-435B-BAF2-34817364DA56}"/>
              </a:ext>
            </a:extLst>
          </p:cNvPr>
          <p:cNvSpPr txBox="1"/>
          <p:nvPr/>
        </p:nvSpPr>
        <p:spPr>
          <a:xfrm>
            <a:off x="2123798" y="1598616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A1EFF7-C058-4E7E-AD74-510E942D5968}"/>
              </a:ext>
            </a:extLst>
          </p:cNvPr>
          <p:cNvSpPr txBox="1"/>
          <p:nvPr/>
        </p:nvSpPr>
        <p:spPr>
          <a:xfrm>
            <a:off x="2116331" y="512350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01005C-1ABD-4C4F-B2D9-D8C30C803745}"/>
              </a:ext>
            </a:extLst>
          </p:cNvPr>
          <p:cNvSpPr txBox="1"/>
          <p:nvPr/>
        </p:nvSpPr>
        <p:spPr>
          <a:xfrm>
            <a:off x="2431173" y="331849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6A6F671-1A84-46AC-A748-40E62E26779A}"/>
              </a:ext>
            </a:extLst>
          </p:cNvPr>
          <p:cNvSpPr txBox="1"/>
          <p:nvPr/>
        </p:nvSpPr>
        <p:spPr>
          <a:xfrm>
            <a:off x="6935426" y="4689595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6F70989-CE3F-42EA-8DB9-F2A4BA3C8796}"/>
              </a:ext>
            </a:extLst>
          </p:cNvPr>
          <p:cNvSpPr txBox="1"/>
          <p:nvPr/>
        </p:nvSpPr>
        <p:spPr>
          <a:xfrm>
            <a:off x="6086373" y="338746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4DC0F3-AA23-4B41-8CDB-15ACFBFDBFA0}"/>
              </a:ext>
            </a:extLst>
          </p:cNvPr>
          <p:cNvSpPr txBox="1"/>
          <p:nvPr/>
        </p:nvSpPr>
        <p:spPr>
          <a:xfrm>
            <a:off x="3793474" y="434429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C274D2-98BB-4577-8703-B9DBFABFD9AC}"/>
              </a:ext>
            </a:extLst>
          </p:cNvPr>
          <p:cNvSpPr txBox="1"/>
          <p:nvPr/>
        </p:nvSpPr>
        <p:spPr>
          <a:xfrm>
            <a:off x="3437408" y="346770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2E3E8F3-3ABA-403D-84B5-73E44C8C1A0F}"/>
              </a:ext>
            </a:extLst>
          </p:cNvPr>
          <p:cNvSpPr txBox="1"/>
          <p:nvPr/>
        </p:nvSpPr>
        <p:spPr>
          <a:xfrm>
            <a:off x="5265247" y="3220442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3371590-12DC-418F-B273-08F5309B3537}"/>
              </a:ext>
            </a:extLst>
          </p:cNvPr>
          <p:cNvSpPr txBox="1"/>
          <p:nvPr/>
        </p:nvSpPr>
        <p:spPr>
          <a:xfrm>
            <a:off x="7090917" y="218613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CE82EC7-6B60-4AAC-8EF0-1EE416396E87}"/>
                  </a:ext>
                </a:extLst>
              </p:cNvPr>
              <p:cNvSpPr txBox="1"/>
              <p:nvPr/>
            </p:nvSpPr>
            <p:spPr>
              <a:xfrm>
                <a:off x="333998" y="2337865"/>
                <a:ext cx="1175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CE82EC7-6B60-4AAC-8EF0-1EE416396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98" y="2337865"/>
                <a:ext cx="1175578" cy="461665"/>
              </a:xfrm>
              <a:prstGeom prst="rect">
                <a:avLst/>
              </a:prstGeom>
              <a:blipFill>
                <a:blip r:embed="rId2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4D09C59-62E1-4F78-AB79-C1E6924F6C5D}"/>
                  </a:ext>
                </a:extLst>
              </p:cNvPr>
              <p:cNvSpPr txBox="1"/>
              <p:nvPr/>
            </p:nvSpPr>
            <p:spPr>
              <a:xfrm>
                <a:off x="679386" y="4113462"/>
                <a:ext cx="7171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4D09C59-62E1-4F78-AB79-C1E6924F6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86" y="4113462"/>
                <a:ext cx="717119" cy="461665"/>
              </a:xfrm>
              <a:prstGeom prst="rect">
                <a:avLst/>
              </a:prstGeom>
              <a:blipFill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128B890-CB59-4E28-9771-363FCEA1700A}"/>
                  </a:ext>
                </a:extLst>
              </p:cNvPr>
              <p:cNvSpPr txBox="1"/>
              <p:nvPr/>
            </p:nvSpPr>
            <p:spPr>
              <a:xfrm>
                <a:off x="5548994" y="1891371"/>
                <a:ext cx="7171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128B890-CB59-4E28-9771-363FCEA17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994" y="1891371"/>
                <a:ext cx="717119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95CCE9D-C662-4421-8C14-9FF8CC06C364}"/>
                  </a:ext>
                </a:extLst>
              </p:cNvPr>
              <p:cNvSpPr txBox="1"/>
              <p:nvPr/>
            </p:nvSpPr>
            <p:spPr>
              <a:xfrm>
                <a:off x="5590558" y="4729282"/>
                <a:ext cx="9463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95CCE9D-C662-4421-8C14-9FF8CC06C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558" y="4729282"/>
                <a:ext cx="946349" cy="461665"/>
              </a:xfrm>
              <a:prstGeom prst="rect">
                <a:avLst/>
              </a:prstGeom>
              <a:blipFill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128B986-5B54-4624-B28A-C2398A21E7FA}"/>
                  </a:ext>
                </a:extLst>
              </p:cNvPr>
              <p:cNvSpPr txBox="1"/>
              <p:nvPr/>
            </p:nvSpPr>
            <p:spPr>
              <a:xfrm>
                <a:off x="7815263" y="2910407"/>
                <a:ext cx="3390352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800" dirty="0"/>
                  <a:t>: Checking cellphone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800" dirty="0"/>
                  <a:t>: Feeling sleepy </a:t>
                </a: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128B986-5B54-4624-B28A-C2398A21E7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263" y="2910407"/>
                <a:ext cx="3390352" cy="954107"/>
              </a:xfrm>
              <a:prstGeom prst="rect">
                <a:avLst/>
              </a:prstGeom>
              <a:blipFill>
                <a:blip r:embed="rId6"/>
                <a:stretch>
                  <a:fillRect t="-5732" r="-2338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31C825A-CD49-428D-BF41-449F5210B52F}"/>
              </a:ext>
            </a:extLst>
          </p:cNvPr>
          <p:cNvCxnSpPr/>
          <p:nvPr/>
        </p:nvCxnSpPr>
        <p:spPr>
          <a:xfrm>
            <a:off x="1509576" y="1829448"/>
            <a:ext cx="376374" cy="587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B352038-FDE7-4D22-B7D6-499563663CC8}"/>
              </a:ext>
            </a:extLst>
          </p:cNvPr>
          <p:cNvCxnSpPr/>
          <p:nvPr/>
        </p:nvCxnSpPr>
        <p:spPr>
          <a:xfrm>
            <a:off x="1275526" y="3541231"/>
            <a:ext cx="376374" cy="587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2A0D3B9-B2EA-4C71-8EA6-CA27437B4DA2}"/>
              </a:ext>
            </a:extLst>
          </p:cNvPr>
          <p:cNvCxnSpPr>
            <a:cxnSpLocks/>
          </p:cNvCxnSpPr>
          <p:nvPr/>
        </p:nvCxnSpPr>
        <p:spPr>
          <a:xfrm flipV="1">
            <a:off x="5041000" y="4753691"/>
            <a:ext cx="424616" cy="44591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BFED78F-3ABB-473C-804D-4952E4F75C3F}"/>
              </a:ext>
            </a:extLst>
          </p:cNvPr>
          <p:cNvCxnSpPr/>
          <p:nvPr/>
        </p:nvCxnSpPr>
        <p:spPr>
          <a:xfrm>
            <a:off x="4974903" y="1838527"/>
            <a:ext cx="376374" cy="587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0A31EFD9-8310-4C76-95C5-A87700804E41}"/>
              </a:ext>
            </a:extLst>
          </p:cNvPr>
          <p:cNvSpPr txBox="1"/>
          <p:nvPr/>
        </p:nvSpPr>
        <p:spPr>
          <a:xfrm>
            <a:off x="1296635" y="1412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BD1515C-D454-4FD0-B1C1-37B5FD4FD162}"/>
              </a:ext>
            </a:extLst>
          </p:cNvPr>
          <p:cNvSpPr txBox="1"/>
          <p:nvPr/>
        </p:nvSpPr>
        <p:spPr>
          <a:xfrm>
            <a:off x="992799" y="30940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DC5E81-6312-45DE-BD1C-258BA13B8989}"/>
              </a:ext>
            </a:extLst>
          </p:cNvPr>
          <p:cNvSpPr txBox="1"/>
          <p:nvPr/>
        </p:nvSpPr>
        <p:spPr>
          <a:xfrm>
            <a:off x="4804824" y="136222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DCE3C8F-749D-4C50-B16A-15BE98755266}"/>
              </a:ext>
            </a:extLst>
          </p:cNvPr>
          <p:cNvSpPr txBox="1"/>
          <p:nvPr/>
        </p:nvSpPr>
        <p:spPr>
          <a:xfrm>
            <a:off x="4716748" y="50301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2727650-1640-4E63-B15E-7EDEB7ED0BFC}"/>
              </a:ext>
            </a:extLst>
          </p:cNvPr>
          <p:cNvCxnSpPr>
            <a:cxnSpLocks/>
          </p:cNvCxnSpPr>
          <p:nvPr/>
        </p:nvCxnSpPr>
        <p:spPr>
          <a:xfrm flipH="1">
            <a:off x="3161763" y="2520334"/>
            <a:ext cx="1831410" cy="2647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E344B8F-0659-4F11-BE72-4DB02C765708}"/>
              </a:ext>
            </a:extLst>
          </p:cNvPr>
          <p:cNvSpPr txBox="1"/>
          <p:nvPr/>
        </p:nvSpPr>
        <p:spPr>
          <a:xfrm>
            <a:off x="3844847" y="214472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239728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42C8E7-59BF-4DD5-8FA9-2A946246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 chain: Transition probability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F630C-5EEB-4988-A958-1C57493C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9FD51F-3D56-4E2E-8490-0BEBB4E5BE57}"/>
              </a:ext>
            </a:extLst>
          </p:cNvPr>
          <p:cNvSpPr/>
          <p:nvPr/>
        </p:nvSpPr>
        <p:spPr>
          <a:xfrm>
            <a:off x="1423851" y="2397325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Accelerate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DD92079-2283-4462-974B-A8B737A3D0E1}"/>
              </a:ext>
            </a:extLst>
          </p:cNvPr>
          <p:cNvSpPr/>
          <p:nvPr/>
        </p:nvSpPr>
        <p:spPr>
          <a:xfrm>
            <a:off x="4841966" y="2397325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Constant Speed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3832DE-6815-45A6-90BB-A7C93EDED134}"/>
              </a:ext>
            </a:extLst>
          </p:cNvPr>
          <p:cNvSpPr/>
          <p:nvPr/>
        </p:nvSpPr>
        <p:spPr>
          <a:xfrm>
            <a:off x="1423850" y="3974862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Idling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7C5D0A6-E983-4CA4-A7F4-6715BB3EE0AD}"/>
              </a:ext>
            </a:extLst>
          </p:cNvPr>
          <p:cNvSpPr/>
          <p:nvPr/>
        </p:nvSpPr>
        <p:spPr>
          <a:xfrm>
            <a:off x="4841966" y="3974862"/>
            <a:ext cx="1972491" cy="7788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Brake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F077EF8-F676-49EA-823C-4FFF30431D02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3396342" y="2786739"/>
            <a:ext cx="144562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17CA7E3-F1A6-41A1-B5DA-8EAC480AAC17}"/>
              </a:ext>
            </a:extLst>
          </p:cNvPr>
          <p:cNvCxnSpPr>
            <a:cxnSpLocks/>
            <a:stCxn id="5" idx="6"/>
            <a:endCxn id="8" idx="1"/>
          </p:cNvCxnSpPr>
          <p:nvPr/>
        </p:nvCxnSpPr>
        <p:spPr>
          <a:xfrm>
            <a:off x="3396342" y="2786739"/>
            <a:ext cx="1734489" cy="130218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E0DC5C-8C63-4DC3-AF7C-F532A4FD02EC}"/>
              </a:ext>
            </a:extLst>
          </p:cNvPr>
          <p:cNvCxnSpPr>
            <a:cxnSpLocks/>
            <a:stCxn id="6" idx="4"/>
            <a:endCxn id="8" idx="0"/>
          </p:cNvCxnSpPr>
          <p:nvPr/>
        </p:nvCxnSpPr>
        <p:spPr>
          <a:xfrm>
            <a:off x="5828212" y="3176153"/>
            <a:ext cx="0" cy="79870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EDA7FE6-E4FD-4154-B004-884F33079D2E}"/>
              </a:ext>
            </a:extLst>
          </p:cNvPr>
          <p:cNvCxnSpPr>
            <a:cxnSpLocks/>
          </p:cNvCxnSpPr>
          <p:nvPr/>
        </p:nvCxnSpPr>
        <p:spPr>
          <a:xfrm flipV="1">
            <a:off x="6096000" y="3176153"/>
            <a:ext cx="0" cy="79870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50B186-E56E-4756-8522-14B9BA690800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>
            <a:off x="3396341" y="4364276"/>
            <a:ext cx="14456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33549E-0666-4F97-BEAA-EAF06233FB81}"/>
              </a:ext>
            </a:extLst>
          </p:cNvPr>
          <p:cNvCxnSpPr>
            <a:cxnSpLocks/>
            <a:stCxn id="7" idx="0"/>
            <a:endCxn id="5" idx="4"/>
          </p:cNvCxnSpPr>
          <p:nvPr/>
        </p:nvCxnSpPr>
        <p:spPr>
          <a:xfrm flipV="1">
            <a:off x="2410096" y="3176153"/>
            <a:ext cx="1" cy="79870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1DCF9A9-4965-4035-B8A9-557BEF716859}"/>
              </a:ext>
            </a:extLst>
          </p:cNvPr>
          <p:cNvSpPr/>
          <p:nvPr/>
        </p:nvSpPr>
        <p:spPr>
          <a:xfrm>
            <a:off x="6643007" y="2227824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3636093-DF70-4BEF-BB64-4D92BE17D746}"/>
              </a:ext>
            </a:extLst>
          </p:cNvPr>
          <p:cNvSpPr/>
          <p:nvPr/>
        </p:nvSpPr>
        <p:spPr>
          <a:xfrm rot="5619972">
            <a:off x="6602190" y="4385003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CA1A97A-65EA-464E-B1E8-D1669CAC9F9F}"/>
              </a:ext>
            </a:extLst>
          </p:cNvPr>
          <p:cNvSpPr/>
          <p:nvPr/>
        </p:nvSpPr>
        <p:spPr>
          <a:xfrm rot="7308126">
            <a:off x="2131419" y="4682439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82D9C51-0413-492C-82D5-805D60BD9BBA}"/>
              </a:ext>
            </a:extLst>
          </p:cNvPr>
          <p:cNvSpPr/>
          <p:nvPr/>
        </p:nvSpPr>
        <p:spPr>
          <a:xfrm rot="18334946">
            <a:off x="2123951" y="1883845"/>
            <a:ext cx="557354" cy="604586"/>
          </a:xfrm>
          <a:custGeom>
            <a:avLst/>
            <a:gdLst>
              <a:gd name="connsiteX0" fmla="*/ 171450 w 400191"/>
              <a:gd name="connsiteY0" fmla="*/ 446754 h 468666"/>
              <a:gd name="connsiteX1" fmla="*/ 400050 w 400191"/>
              <a:gd name="connsiteY1" fmla="*/ 418179 h 468666"/>
              <a:gd name="connsiteX2" fmla="*/ 142875 w 400191"/>
              <a:gd name="connsiteY2" fmla="*/ 3842 h 468666"/>
              <a:gd name="connsiteX3" fmla="*/ 0 w 400191"/>
              <a:gd name="connsiteY3" fmla="*/ 246729 h 46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191" h="468666">
                <a:moveTo>
                  <a:pt x="171450" y="446754"/>
                </a:moveTo>
                <a:cubicBezTo>
                  <a:pt x="288131" y="469376"/>
                  <a:pt x="404813" y="491998"/>
                  <a:pt x="400050" y="418179"/>
                </a:cubicBezTo>
                <a:cubicBezTo>
                  <a:pt x="395287" y="344360"/>
                  <a:pt x="209550" y="32417"/>
                  <a:pt x="142875" y="3842"/>
                </a:cubicBezTo>
                <a:cubicBezTo>
                  <a:pt x="76200" y="-24733"/>
                  <a:pt x="38100" y="110998"/>
                  <a:pt x="0" y="246729"/>
                </a:cubicBezTo>
              </a:path>
            </a:pathLst>
          </a:cu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A47E650-4010-45A4-A0AD-A93E24474390}"/>
              </a:ext>
            </a:extLst>
          </p:cNvPr>
          <p:cNvCxnSpPr>
            <a:cxnSpLocks/>
          </p:cNvCxnSpPr>
          <p:nvPr/>
        </p:nvCxnSpPr>
        <p:spPr>
          <a:xfrm flipH="1" flipV="1">
            <a:off x="3243264" y="2971800"/>
            <a:ext cx="1651703" cy="125968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11DC679-21BA-45EF-90F4-ECEEE4B49A65}"/>
              </a:ext>
            </a:extLst>
          </p:cNvPr>
          <p:cNvSpPr txBox="1"/>
          <p:nvPr/>
        </p:nvSpPr>
        <p:spPr>
          <a:xfrm>
            <a:off x="3974805" y="270539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67521A-D5A3-4A34-86FF-9BD5BBEC76CE}"/>
              </a:ext>
            </a:extLst>
          </p:cNvPr>
          <p:cNvSpPr txBox="1"/>
          <p:nvPr/>
        </p:nvSpPr>
        <p:spPr>
          <a:xfrm>
            <a:off x="4270729" y="308765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D6E1F4-EF25-446C-BDA8-1F9A0FAA569C}"/>
              </a:ext>
            </a:extLst>
          </p:cNvPr>
          <p:cNvSpPr txBox="1"/>
          <p:nvPr/>
        </p:nvSpPr>
        <p:spPr>
          <a:xfrm>
            <a:off x="2123798" y="1598616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B1CC53-1444-4056-A1C4-3750158963DB}"/>
              </a:ext>
            </a:extLst>
          </p:cNvPr>
          <p:cNvSpPr txBox="1"/>
          <p:nvPr/>
        </p:nvSpPr>
        <p:spPr>
          <a:xfrm>
            <a:off x="2116331" y="5123504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0E2C0B-7138-4ECB-B9FF-679ED5094328}"/>
              </a:ext>
            </a:extLst>
          </p:cNvPr>
          <p:cNvSpPr txBox="1"/>
          <p:nvPr/>
        </p:nvSpPr>
        <p:spPr>
          <a:xfrm>
            <a:off x="2431173" y="3318490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5DACF2-8BAB-4006-A717-E271B29BF3D7}"/>
              </a:ext>
            </a:extLst>
          </p:cNvPr>
          <p:cNvSpPr txBox="1"/>
          <p:nvPr/>
        </p:nvSpPr>
        <p:spPr>
          <a:xfrm>
            <a:off x="6935426" y="4689595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48C947B-9657-4D8C-A2C3-ECB256656B36}"/>
              </a:ext>
            </a:extLst>
          </p:cNvPr>
          <p:cNvSpPr txBox="1"/>
          <p:nvPr/>
        </p:nvSpPr>
        <p:spPr>
          <a:xfrm>
            <a:off x="6086373" y="338746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0.05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E98E55-1B76-4F51-9956-BBF957D3867C}"/>
              </a:ext>
            </a:extLst>
          </p:cNvPr>
          <p:cNvSpPr txBox="1"/>
          <p:nvPr/>
        </p:nvSpPr>
        <p:spPr>
          <a:xfrm>
            <a:off x="3793474" y="434429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9C6F22-217A-4917-90EE-C87900C43F81}"/>
              </a:ext>
            </a:extLst>
          </p:cNvPr>
          <p:cNvSpPr txBox="1"/>
          <p:nvPr/>
        </p:nvSpPr>
        <p:spPr>
          <a:xfrm>
            <a:off x="3437408" y="346770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0DFAF6-6D08-4C84-8A29-4573AA04B29F}"/>
              </a:ext>
            </a:extLst>
          </p:cNvPr>
          <p:cNvSpPr txBox="1"/>
          <p:nvPr/>
        </p:nvSpPr>
        <p:spPr>
          <a:xfrm>
            <a:off x="5265247" y="3220442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26D5887-1C8B-4F78-B88D-54E5CD24FBE1}"/>
              </a:ext>
            </a:extLst>
          </p:cNvPr>
          <p:cNvSpPr txBox="1"/>
          <p:nvPr/>
        </p:nvSpPr>
        <p:spPr>
          <a:xfrm>
            <a:off x="7090917" y="218613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F4330AC-74F3-4EAF-BE23-0B36650708FB}"/>
                  </a:ext>
                </a:extLst>
              </p:cNvPr>
              <p:cNvSpPr txBox="1"/>
              <p:nvPr/>
            </p:nvSpPr>
            <p:spPr>
              <a:xfrm>
                <a:off x="333998" y="2337865"/>
                <a:ext cx="11755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F4330AC-74F3-4EAF-BE23-0B3665070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98" y="2337865"/>
                <a:ext cx="1175578" cy="461665"/>
              </a:xfrm>
              <a:prstGeom prst="rect">
                <a:avLst/>
              </a:prstGeom>
              <a:blipFill>
                <a:blip r:embed="rId2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A46D544-88D3-442F-B4EB-17A41D7A4A95}"/>
                  </a:ext>
                </a:extLst>
              </p:cNvPr>
              <p:cNvSpPr txBox="1"/>
              <p:nvPr/>
            </p:nvSpPr>
            <p:spPr>
              <a:xfrm>
                <a:off x="679386" y="4113462"/>
                <a:ext cx="7171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A46D544-88D3-442F-B4EB-17A41D7A4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86" y="4113462"/>
                <a:ext cx="717119" cy="461665"/>
              </a:xfrm>
              <a:prstGeom prst="rect">
                <a:avLst/>
              </a:prstGeom>
              <a:blipFill>
                <a:blip r:embed="rId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05E9A42-A8CF-49A1-B8BC-4BEF0E72D48E}"/>
                  </a:ext>
                </a:extLst>
              </p:cNvPr>
              <p:cNvSpPr txBox="1"/>
              <p:nvPr/>
            </p:nvSpPr>
            <p:spPr>
              <a:xfrm>
                <a:off x="5548994" y="1891371"/>
                <a:ext cx="7171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05E9A42-A8CF-49A1-B8BC-4BEF0E72D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994" y="1891371"/>
                <a:ext cx="717119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6E2338F-B981-4909-90E1-0081D8A87242}"/>
                  </a:ext>
                </a:extLst>
              </p:cNvPr>
              <p:cNvSpPr txBox="1"/>
              <p:nvPr/>
            </p:nvSpPr>
            <p:spPr>
              <a:xfrm>
                <a:off x="5590558" y="4729282"/>
                <a:ext cx="9463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6E2338F-B981-4909-90E1-0081D8A87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558" y="4729282"/>
                <a:ext cx="946349" cy="461665"/>
              </a:xfrm>
              <a:prstGeom prst="rect">
                <a:avLst/>
              </a:prstGeom>
              <a:blipFill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8BA1704-CBB2-4135-B268-F722B89C2134}"/>
              </a:ext>
            </a:extLst>
          </p:cNvPr>
          <p:cNvCxnSpPr/>
          <p:nvPr/>
        </p:nvCxnSpPr>
        <p:spPr>
          <a:xfrm>
            <a:off x="1509576" y="1829448"/>
            <a:ext cx="376374" cy="587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2F4905E-BE6B-4511-B1AC-62B211BD11C3}"/>
              </a:ext>
            </a:extLst>
          </p:cNvPr>
          <p:cNvCxnSpPr/>
          <p:nvPr/>
        </p:nvCxnSpPr>
        <p:spPr>
          <a:xfrm>
            <a:off x="1275526" y="3541231"/>
            <a:ext cx="376374" cy="587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6160B4F-7522-4EB5-B6AD-48011385B9BC}"/>
              </a:ext>
            </a:extLst>
          </p:cNvPr>
          <p:cNvCxnSpPr>
            <a:cxnSpLocks/>
          </p:cNvCxnSpPr>
          <p:nvPr/>
        </p:nvCxnSpPr>
        <p:spPr>
          <a:xfrm flipV="1">
            <a:off x="5041000" y="4753691"/>
            <a:ext cx="424616" cy="44591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87F0A40-F3E6-495A-AE02-007E019EFA4C}"/>
              </a:ext>
            </a:extLst>
          </p:cNvPr>
          <p:cNvCxnSpPr/>
          <p:nvPr/>
        </p:nvCxnSpPr>
        <p:spPr>
          <a:xfrm>
            <a:off x="4974903" y="1838527"/>
            <a:ext cx="376374" cy="5875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C8EF105-C01E-4536-8A2D-A3CAAC946353}"/>
              </a:ext>
            </a:extLst>
          </p:cNvPr>
          <p:cNvSpPr txBox="1"/>
          <p:nvPr/>
        </p:nvSpPr>
        <p:spPr>
          <a:xfrm>
            <a:off x="992799" y="30940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960EC2-2EC1-4626-BE8B-53E25063320A}"/>
              </a:ext>
            </a:extLst>
          </p:cNvPr>
          <p:cNvSpPr txBox="1"/>
          <p:nvPr/>
        </p:nvSpPr>
        <p:spPr>
          <a:xfrm>
            <a:off x="4716748" y="50301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70DE2A-9E5C-402B-92D6-81A080BE5106}"/>
              </a:ext>
            </a:extLst>
          </p:cNvPr>
          <p:cNvCxnSpPr>
            <a:cxnSpLocks/>
          </p:cNvCxnSpPr>
          <p:nvPr/>
        </p:nvCxnSpPr>
        <p:spPr>
          <a:xfrm flipH="1">
            <a:off x="3161763" y="2520334"/>
            <a:ext cx="1831410" cy="2647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2070B1E-A74D-4394-B22C-63D2C5BA705E}"/>
              </a:ext>
            </a:extLst>
          </p:cNvPr>
          <p:cNvSpPr txBox="1"/>
          <p:nvPr/>
        </p:nvSpPr>
        <p:spPr>
          <a:xfrm>
            <a:off x="3844847" y="2144729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93D2056-033E-4C37-ADAF-3B52F3684892}"/>
                  </a:ext>
                </a:extLst>
              </p:cNvPr>
              <p:cNvSpPr txBox="1"/>
              <p:nvPr/>
            </p:nvSpPr>
            <p:spPr>
              <a:xfrm>
                <a:off x="8208168" y="2144729"/>
                <a:ext cx="3400419" cy="1854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/>
                  <a:t>        A         C          B          I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  <m:brk m:alnAt="7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mr>
                    </m:m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.3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0.8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93D2056-033E-4C37-ADAF-3B52F3684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168" y="2144729"/>
                <a:ext cx="3400419" cy="1854867"/>
              </a:xfrm>
              <a:prstGeom prst="rect">
                <a:avLst/>
              </a:prstGeom>
              <a:blipFill>
                <a:blip r:embed="rId6"/>
                <a:stretch>
                  <a:fillRect t="-2632" r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431A1EE-EB03-4FB3-86D3-5169A3EB2E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1" y="1600199"/>
                <a:ext cx="11699087" cy="408384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Transition probabilities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Chapman-Kolmogorov Equation: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: probability of going from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steps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′′</m:t>
                                </m:r>
                              </m:sup>
                            </m:sSup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′′,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Corollary: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431A1EE-EB03-4FB3-86D3-5169A3EB2E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1" y="1600199"/>
                <a:ext cx="11699087" cy="4083841"/>
              </a:xfrm>
              <a:blipFill>
                <a:blip r:embed="rId3"/>
                <a:stretch>
                  <a:fillRect l="-625" t="-2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>
                <a:extLst>
                  <a:ext uri="{FF2B5EF4-FFF2-40B4-BE49-F238E27FC236}">
                    <a16:creationId xmlns:a16="http://schemas.microsoft.com/office/drawing/2014/main" id="{6C880BE8-AD6C-4848-91CE-6C734E7A59D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Probability of moving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steps</a:t>
                </a:r>
              </a:p>
            </p:txBody>
          </p:sp>
        </mc:Choice>
        <mc:Fallback xmlns="">
          <p:sp>
            <p:nvSpPr>
              <p:cNvPr id="3" name="Title 2">
                <a:extLst>
                  <a:ext uri="{FF2B5EF4-FFF2-40B4-BE49-F238E27FC236}">
                    <a16:creationId xmlns:a16="http://schemas.microsoft.com/office/drawing/2014/main" id="{6C880BE8-AD6C-4848-91CE-6C734E7A59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 l="-2232" t="-19685" b="-322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0F049-B28C-4F43-8702-8C3ED4AE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D378-655A-49C6-813C-9FD132EF744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24810</TotalTime>
  <Words>1535</Words>
  <Application>Microsoft Office PowerPoint</Application>
  <PresentationFormat>Widescreen</PresentationFormat>
  <Paragraphs>273</Paragraphs>
  <Slides>22</Slides>
  <Notes>2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Blackadder ITC</vt:lpstr>
      <vt:lpstr>Calibri</vt:lpstr>
      <vt:lpstr>Calibri Light</vt:lpstr>
      <vt:lpstr>Cambria Math</vt:lpstr>
      <vt:lpstr>Garamond</vt:lpstr>
      <vt:lpstr>Times New Roman</vt:lpstr>
      <vt:lpstr>Wingdings 3</vt:lpstr>
      <vt:lpstr>Office Theme</vt:lpstr>
      <vt:lpstr>Autonomous Cyber-Physical Systems: Probabilistic Models</vt:lpstr>
      <vt:lpstr>Probabilistic Models</vt:lpstr>
      <vt:lpstr>Stochastic Process</vt:lpstr>
      <vt:lpstr>Markov chains</vt:lpstr>
      <vt:lpstr>Discrete-time Markov chain (DTMC)</vt:lpstr>
      <vt:lpstr>Formal definition: DTMC as a transition system</vt:lpstr>
      <vt:lpstr>Markov chain example: Driver modeling</vt:lpstr>
      <vt:lpstr>Markov chain: Transition probability matrix</vt:lpstr>
      <vt:lpstr>Probability of moving n steps</vt:lpstr>
      <vt:lpstr>Probabilistic CTL</vt:lpstr>
      <vt:lpstr>Probabilistic CTL</vt:lpstr>
      <vt:lpstr>Semantics</vt:lpstr>
      <vt:lpstr>PowerPoint Presentation</vt:lpstr>
      <vt:lpstr>Hidden Markov Models</vt:lpstr>
      <vt:lpstr>Robot trying to reach moving target example</vt:lpstr>
      <vt:lpstr>Robot trying to reach moving target example</vt:lpstr>
      <vt:lpstr>What if robot cannot see all the state?</vt:lpstr>
      <vt:lpstr>Interesting Problems for HMMs</vt:lpstr>
      <vt:lpstr>Bibliography</vt:lpstr>
      <vt:lpstr>Types of states in Markov chains</vt:lpstr>
      <vt:lpstr>First passage probability</vt:lpstr>
      <vt:lpstr>Stationary distributions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Autonomous Cyber-Physical Systems</dc:title>
  <dc:creator>Jyo Deshmukh</dc:creator>
  <cp:lastModifiedBy>Jyo Deshmukh</cp:lastModifiedBy>
  <cp:revision>536</cp:revision>
  <dcterms:created xsi:type="dcterms:W3CDTF">2018-01-04T23:14:16Z</dcterms:created>
  <dcterms:modified xsi:type="dcterms:W3CDTF">2024-10-21T20:01:39Z</dcterms:modified>
</cp:coreProperties>
</file>