
<file path=[Content_Types].xml><?xml version="1.0" encoding="utf-8"?>
<Types xmlns="http://schemas.openxmlformats.org/package/2006/content-types">
  <Default Extension="jpeg" ContentType="image/jpeg"/>
  <Default Extension="pdf" ContentType="application/pd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355" r:id="rId3"/>
    <p:sldId id="260" r:id="rId4"/>
    <p:sldId id="261" r:id="rId5"/>
    <p:sldId id="351" r:id="rId6"/>
    <p:sldId id="263" r:id="rId7"/>
    <p:sldId id="275" r:id="rId8"/>
    <p:sldId id="265" r:id="rId9"/>
    <p:sldId id="276" r:id="rId10"/>
    <p:sldId id="274" r:id="rId11"/>
    <p:sldId id="354" r:id="rId12"/>
    <p:sldId id="266" r:id="rId13"/>
    <p:sldId id="350" r:id="rId14"/>
    <p:sldId id="267" r:id="rId15"/>
    <p:sldId id="348" r:id="rId16"/>
    <p:sldId id="277" r:id="rId17"/>
    <p:sldId id="349" r:id="rId18"/>
    <p:sldId id="352" r:id="rId19"/>
    <p:sldId id="278" r:id="rId20"/>
    <p:sldId id="270" r:id="rId21"/>
    <p:sldId id="269" r:id="rId22"/>
    <p:sldId id="271" r:id="rId23"/>
    <p:sldId id="356" r:id="rId24"/>
    <p:sldId id="347" r:id="rId25"/>
    <p:sldId id="353" r:id="rId26"/>
    <p:sldId id="27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7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199" autoAdjust="0"/>
    <p:restoredTop sz="94660"/>
  </p:normalViewPr>
  <p:slideViewPr>
    <p:cSldViewPr snapToGrid="0">
      <p:cViewPr varScale="1">
        <p:scale>
          <a:sx n="93" d="100"/>
          <a:sy n="93" d="100"/>
        </p:scale>
        <p:origin x="657" y="6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80C23F-98B7-41D4-A9FA-15A275A51486}" type="datetimeFigureOut">
              <a:rPr lang="en-US" smtClean="0"/>
              <a:t>8/24/2026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86B107-AA8F-4C65-A94C-468C6EEC3A14}" type="slidenum">
              <a:rPr lang="en-US" smtClean="0"/>
              <a:t>‹#›</a:t>
            </a:fld>
            <a:endParaRPr lang="en-US"/>
          </a:p>
        </p:txBody>
      </p:sp>
    </p:spTree>
    <p:extLst>
      <p:ext uri="{BB962C8B-B14F-4D97-AF65-F5344CB8AC3E}">
        <p14:creationId xmlns:p14="http://schemas.microsoft.com/office/powerpoint/2010/main" val="21764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86B107-AA8F-4C65-A94C-468C6EEC3A14}" type="slidenum">
              <a:rPr lang="en-US" smtClean="0"/>
              <a:t>3</a:t>
            </a:fld>
            <a:endParaRPr lang="en-US"/>
          </a:p>
        </p:txBody>
      </p:sp>
    </p:spTree>
    <p:extLst>
      <p:ext uri="{BB962C8B-B14F-4D97-AF65-F5344CB8AC3E}">
        <p14:creationId xmlns:p14="http://schemas.microsoft.com/office/powerpoint/2010/main" val="2141980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df"/><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B7E2-702A-452F-97D4-1A328EF1EA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9C4EA2-83F7-4E6C-AB21-9BB929BCB4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extBox 8">
            <a:extLst>
              <a:ext uri="{FF2B5EF4-FFF2-40B4-BE49-F238E27FC236}">
                <a16:creationId xmlns:a16="http://schemas.microsoft.com/office/drawing/2014/main" id="{17AD5598-C8B6-4374-8D46-BE17282EAF29}"/>
              </a:ext>
            </a:extLst>
          </p:cNvPr>
          <p:cNvSpPr txBox="1"/>
          <p:nvPr userDrawn="1"/>
        </p:nvSpPr>
        <p:spPr>
          <a:xfrm>
            <a:off x="0" y="6150114"/>
            <a:ext cx="5712958" cy="707886"/>
          </a:xfrm>
          <a:prstGeom prst="rect">
            <a:avLst/>
          </a:prstGeom>
          <a:noFill/>
        </p:spPr>
        <p:txBody>
          <a:bodyPr wrap="square" rtlCol="0">
            <a:spAutoFit/>
          </a:bodyPr>
          <a:lstStyle/>
          <a:p>
            <a:pPr defTabSz="457200"/>
            <a:r>
              <a:rPr lang="en-US" sz="1800" b="1" dirty="0">
                <a:solidFill>
                  <a:srgbClr val="C00000"/>
                </a:solidFill>
                <a:latin typeface="Times New Roman" panose="02020603050405020304" pitchFamily="18" charset="0"/>
                <a:cs typeface="Times New Roman" panose="02020603050405020304" pitchFamily="18" charset="0"/>
              </a:rPr>
              <a:t>USC </a:t>
            </a:r>
            <a:r>
              <a:rPr lang="en-US" sz="1800" dirty="0">
                <a:solidFill>
                  <a:srgbClr val="C00000"/>
                </a:solidFill>
                <a:latin typeface="Times New Roman" panose="02020603050405020304" pitchFamily="18" charset="0"/>
                <a:cs typeface="Times New Roman" panose="02020603050405020304" pitchFamily="18" charset="0"/>
              </a:rPr>
              <a:t>Viterbi</a:t>
            </a:r>
          </a:p>
          <a:p>
            <a:pPr defTabSz="457200"/>
            <a:r>
              <a:rPr lang="en-US" sz="1050" dirty="0">
                <a:solidFill>
                  <a:srgbClr val="C00000"/>
                </a:solidFill>
                <a:latin typeface="Times New Roman" panose="02020603050405020304" pitchFamily="18" charset="0"/>
                <a:cs typeface="Times New Roman" panose="02020603050405020304" pitchFamily="18" charset="0"/>
              </a:rPr>
              <a:t>		School of Engineering</a:t>
            </a:r>
          </a:p>
          <a:p>
            <a:pPr defTabSz="457200"/>
            <a:r>
              <a:rPr lang="en-US" sz="1050" dirty="0">
                <a:solidFill>
                  <a:srgbClr val="C00000"/>
                </a:solidFill>
                <a:latin typeface="Garamond" panose="02020404030301010803" pitchFamily="18" charset="0"/>
                <a:cs typeface="Times New Roman" panose="02020603050405020304" pitchFamily="18" charset="0"/>
              </a:rPr>
              <a:t>		</a:t>
            </a:r>
            <a:r>
              <a:rPr lang="en-US" sz="1050" i="1" dirty="0">
                <a:solidFill>
                  <a:srgbClr val="C00000"/>
                </a:solidFill>
                <a:latin typeface="Garamond" panose="02020404030301010803" pitchFamily="18" charset="0"/>
                <a:cs typeface="Times New Roman" panose="02020603050405020304" pitchFamily="18" charset="0"/>
              </a:rPr>
              <a:t>Department of Computer Science</a:t>
            </a:r>
          </a:p>
        </p:txBody>
      </p:sp>
    </p:spTree>
    <p:extLst>
      <p:ext uri="{BB962C8B-B14F-4D97-AF65-F5344CB8AC3E}">
        <p14:creationId xmlns:p14="http://schemas.microsoft.com/office/powerpoint/2010/main" val="2482199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7012751-8584-4D78-8A04-57CCF303336B}"/>
              </a:ext>
            </a:extLst>
          </p:cNvPr>
          <p:cNvSpPr>
            <a:spLocks noGrp="1"/>
          </p:cNvSpPr>
          <p:nvPr>
            <p:ph idx="1" hasCustomPrompt="1"/>
          </p:nvPr>
        </p:nvSpPr>
        <p:spPr>
          <a:xfrm>
            <a:off x="114214" y="1013786"/>
            <a:ext cx="11699087" cy="4746864"/>
          </a:xfrm>
        </p:spPr>
        <p:txBody>
          <a:bodyPr/>
          <a:lstStyle>
            <a:lvl1pPr marL="457200" indent="-457200">
              <a:buClr>
                <a:srgbClr val="FF9B9B"/>
              </a:buClr>
              <a:buSzPct val="80000"/>
              <a:buFont typeface="Wingdings 3" panose="05040102010807070707" pitchFamily="18" charset="2"/>
              <a:buChar char=""/>
              <a:defRPr>
                <a:latin typeface="Cambria" panose="02040503050406030204" pitchFamily="18" charset="0"/>
                <a:ea typeface="Cambria" panose="02040503050406030204" pitchFamily="18" charset="0"/>
              </a:defRPr>
            </a:lvl1pPr>
            <a:lvl2pPr marL="685800" indent="-274320">
              <a:buClr>
                <a:srgbClr val="FFA3A3"/>
              </a:buClr>
              <a:buSzPct val="80000"/>
              <a:buFont typeface="Wingdings 3" panose="05040102010807070707" pitchFamily="18" charset="2"/>
              <a:buChar char=""/>
              <a:defRPr>
                <a:latin typeface="Cambria" panose="02040503050406030204" pitchFamily="18" charset="0"/>
                <a:ea typeface="Cambria" panose="02040503050406030204" pitchFamily="18" charset="0"/>
              </a:defRPr>
            </a:lvl2pPr>
            <a:lvl3pPr marL="1143000" indent="-228600">
              <a:buClr>
                <a:srgbClr val="FF9797"/>
              </a:buClr>
              <a:buSzPct val="75000"/>
              <a:buFont typeface="Wingdings 3" panose="05040102010807070707" pitchFamily="18" charset="2"/>
              <a:buChar char=""/>
              <a:defRPr>
                <a:latin typeface="Cambria" panose="02040503050406030204" pitchFamily="18" charset="0"/>
                <a:ea typeface="Cambria" panose="02040503050406030204" pitchFamily="18" charset="0"/>
              </a:defRPr>
            </a:lvl3pPr>
            <a:lvl4pPr>
              <a:defRPr>
                <a:latin typeface="Cambria" panose="02040503050406030204" pitchFamily="18" charset="0"/>
                <a:ea typeface="Cambria" panose="02040503050406030204" pitchFamily="18" charset="0"/>
              </a:defRPr>
            </a:lvl4pPr>
            <a:lvl5pPr>
              <a:defRPr>
                <a:latin typeface="Cambria" panose="02040503050406030204" pitchFamily="18" charset="0"/>
                <a:ea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A784A0C8-99FC-499C-9625-1C0F6922371B}"/>
              </a:ext>
            </a:extLst>
          </p:cNvPr>
          <p:cNvSpPr>
            <a:spLocks noGrp="1"/>
          </p:cNvSpPr>
          <p:nvPr>
            <p:ph type="sldNum" sz="quarter" idx="12"/>
          </p:nvPr>
        </p:nvSpPr>
        <p:spPr>
          <a:xfrm>
            <a:off x="4837679" y="6380997"/>
            <a:ext cx="2743200" cy="365125"/>
          </a:xfrm>
        </p:spPr>
        <p:txBody>
          <a:bodyPr/>
          <a:lstStyle>
            <a:lvl1pPr algn="ctr">
              <a:defRPr sz="1600">
                <a:solidFill>
                  <a:schemeClr val="bg1"/>
                </a:solidFill>
              </a:defRPr>
            </a:lvl1pPr>
          </a:lstStyle>
          <a:p>
            <a:fld id="{29AAD378-655A-49C6-813C-9FD132EF7440}" type="slidenum">
              <a:rPr lang="en-US" smtClean="0"/>
              <a:pPr/>
              <a:t>‹#›</a:t>
            </a:fld>
            <a:endParaRPr lang="en-US"/>
          </a:p>
        </p:txBody>
      </p:sp>
      <p:sp>
        <p:nvSpPr>
          <p:cNvPr id="5" name="TextBox 4">
            <a:extLst>
              <a:ext uri="{FF2B5EF4-FFF2-40B4-BE49-F238E27FC236}">
                <a16:creationId xmlns:a16="http://schemas.microsoft.com/office/drawing/2014/main" id="{1074791F-7607-4481-B3AE-0E7038732FDB}"/>
              </a:ext>
            </a:extLst>
          </p:cNvPr>
          <p:cNvSpPr txBox="1"/>
          <p:nvPr userDrawn="1"/>
        </p:nvSpPr>
        <p:spPr>
          <a:xfrm>
            <a:off x="0" y="6150114"/>
            <a:ext cx="5712958" cy="707886"/>
          </a:xfrm>
          <a:prstGeom prst="rect">
            <a:avLst/>
          </a:prstGeom>
          <a:noFill/>
        </p:spPr>
        <p:txBody>
          <a:bodyPr wrap="square" rtlCol="0">
            <a:spAutoFit/>
          </a:bodyPr>
          <a:lstStyle/>
          <a:p>
            <a:pPr defTabSz="457200"/>
            <a:r>
              <a:rPr lang="en-US" sz="1800" b="1" dirty="0">
                <a:solidFill>
                  <a:srgbClr val="C00000"/>
                </a:solidFill>
                <a:latin typeface="Times New Roman" panose="02020603050405020304" pitchFamily="18" charset="0"/>
                <a:cs typeface="Times New Roman" panose="02020603050405020304" pitchFamily="18" charset="0"/>
              </a:rPr>
              <a:t>USC </a:t>
            </a:r>
            <a:r>
              <a:rPr lang="en-US" sz="1800" dirty="0">
                <a:solidFill>
                  <a:srgbClr val="C00000"/>
                </a:solidFill>
                <a:latin typeface="Times New Roman" panose="02020603050405020304" pitchFamily="18" charset="0"/>
                <a:cs typeface="Times New Roman" panose="02020603050405020304" pitchFamily="18" charset="0"/>
              </a:rPr>
              <a:t>Viterbi</a:t>
            </a:r>
          </a:p>
          <a:p>
            <a:pPr defTabSz="457200"/>
            <a:r>
              <a:rPr lang="en-US" sz="1050" dirty="0">
                <a:solidFill>
                  <a:srgbClr val="C00000"/>
                </a:solidFill>
                <a:latin typeface="Times New Roman" panose="02020603050405020304" pitchFamily="18" charset="0"/>
                <a:cs typeface="Times New Roman" panose="02020603050405020304" pitchFamily="18" charset="0"/>
              </a:rPr>
              <a:t>		School of Engineering</a:t>
            </a:r>
          </a:p>
          <a:p>
            <a:pPr defTabSz="457200"/>
            <a:r>
              <a:rPr lang="en-US" sz="1050" dirty="0">
                <a:solidFill>
                  <a:srgbClr val="C00000"/>
                </a:solidFill>
                <a:latin typeface="Garamond" panose="02020404030301010803" pitchFamily="18" charset="0"/>
                <a:cs typeface="Times New Roman" panose="02020603050405020304" pitchFamily="18" charset="0"/>
              </a:rPr>
              <a:t>		</a:t>
            </a:r>
            <a:r>
              <a:rPr lang="en-US" sz="1050" i="1" dirty="0">
                <a:solidFill>
                  <a:srgbClr val="C00000"/>
                </a:solidFill>
                <a:latin typeface="Garamond" panose="02020404030301010803" pitchFamily="18" charset="0"/>
                <a:cs typeface="Times New Roman" panose="02020603050405020304" pitchFamily="18" charset="0"/>
              </a:rPr>
              <a:t>Department of Computer Science</a:t>
            </a:r>
          </a:p>
        </p:txBody>
      </p:sp>
      <p:pic>
        <p:nvPicPr>
          <p:cNvPr id="8" name="Picture 7" descr="Small Use Shield_GoldOnTrans.eps">
            <a:extLst>
              <a:ext uri="{FF2B5EF4-FFF2-40B4-BE49-F238E27FC236}">
                <a16:creationId xmlns:a16="http://schemas.microsoft.com/office/drawing/2014/main" id="{13EDD881-9B40-2148-118C-4FCB35DE70DB}"/>
              </a:ext>
            </a:extLst>
          </p:cNvPr>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11194348" y="58647"/>
            <a:ext cx="997652" cy="748239"/>
          </a:xfrm>
          <a:prstGeom prst="rect">
            <a:avLst/>
          </a:prstGeom>
        </p:spPr>
      </p:pic>
      <p:sp>
        <p:nvSpPr>
          <p:cNvPr id="10" name="Title 16">
            <a:extLst>
              <a:ext uri="{FF2B5EF4-FFF2-40B4-BE49-F238E27FC236}">
                <a16:creationId xmlns:a16="http://schemas.microsoft.com/office/drawing/2014/main" id="{E18F0B7B-8DE6-B43A-A962-2BB3770907CA}"/>
              </a:ext>
            </a:extLst>
          </p:cNvPr>
          <p:cNvSpPr>
            <a:spLocks noGrp="1"/>
          </p:cNvSpPr>
          <p:nvPr>
            <p:ph type="title"/>
          </p:nvPr>
        </p:nvSpPr>
        <p:spPr>
          <a:xfrm>
            <a:off x="114214" y="87802"/>
            <a:ext cx="10920419" cy="778828"/>
          </a:xfrm>
          <a:prstGeom prst="rect">
            <a:avLst/>
          </a:prstGeom>
        </p:spPr>
        <p:txBody>
          <a:bodyPr/>
          <a:lstStyle>
            <a:lvl1pPr>
              <a:defRPr>
                <a:solidFill>
                  <a:srgbClr val="C00000"/>
                </a:solidFill>
              </a:defRPr>
            </a:lvl1pPr>
          </a:lstStyle>
          <a:p>
            <a:r>
              <a:rPr lang="en-US" dirty="0"/>
              <a:t>Click to edit Master title style</a:t>
            </a:r>
          </a:p>
        </p:txBody>
      </p:sp>
      <p:sp>
        <p:nvSpPr>
          <p:cNvPr id="2" name="Slide Number Placeholder 5">
            <a:extLst>
              <a:ext uri="{FF2B5EF4-FFF2-40B4-BE49-F238E27FC236}">
                <a16:creationId xmlns:a16="http://schemas.microsoft.com/office/drawing/2014/main" id="{8F758DE3-C0CA-FD55-3007-06FAFF57EA7C}"/>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AAD378-655A-49C6-813C-9FD132EF7440}" type="slidenum">
              <a:rPr lang="en-US" smtClean="0"/>
              <a:pPr/>
              <a:t>‹#›</a:t>
            </a:fld>
            <a:endParaRPr lang="en-US"/>
          </a:p>
        </p:txBody>
      </p:sp>
    </p:spTree>
    <p:extLst>
      <p:ext uri="{BB962C8B-B14F-4D97-AF65-F5344CB8AC3E}">
        <p14:creationId xmlns:p14="http://schemas.microsoft.com/office/powerpoint/2010/main" val="2605362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CD2EA5-422A-467D-930A-41ED577F50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F7593A-9F1B-49A8-8A0B-64E38BAE73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73094C-DBE7-48F0-9120-878375E982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EEF6C25-968D-4498-A3AE-ACB04AF9B7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B99A7D7-077E-40D7-B42D-CE08C31841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AAD378-655A-49C6-813C-9FD132EF7440}" type="slidenum">
              <a:rPr lang="en-US" smtClean="0"/>
              <a:t>‹#›</a:t>
            </a:fld>
            <a:endParaRPr lang="en-US"/>
          </a:p>
        </p:txBody>
      </p:sp>
    </p:spTree>
    <p:extLst>
      <p:ext uri="{BB962C8B-B14F-4D97-AF65-F5344CB8AC3E}">
        <p14:creationId xmlns:p14="http://schemas.microsoft.com/office/powerpoint/2010/main" val="1652205766"/>
      </p:ext>
    </p:extLst>
  </p:cSld>
  <p:clrMap bg1="lt1" tx1="dk1" bg2="lt2" tx2="dk2" accent1="accent1" accent2="accent2" accent3="accent3" accent4="accent4" accent5="accent5" accent6="accent6" hlink="hlink" folHlink="folHlink"/>
  <p:sldLayoutIdLst>
    <p:sldLayoutId id="2147483649" r:id="rId1"/>
    <p:sldLayoutId id="214748365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Cambria" panose="02040503050406030204" pitchFamily="18" charset="0"/>
          <a:ea typeface="Cambria" panose="02040503050406030204" pitchFamily="18"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horturl.at/xq7xX" TargetMode="External"/><Relationship Id="rId2" Type="http://schemas.openxmlformats.org/officeDocument/2006/relationships/hyperlink" Target="https://shorturl.at/gNE3n"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shorturl.at/gNE3n" TargetMode="External"/><Relationship Id="rId2" Type="http://schemas.openxmlformats.org/officeDocument/2006/relationships/hyperlink" Target="https://shorturl.at/xq7xX"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2" Type="http://schemas.openxmlformats.org/officeDocument/2006/relationships/hyperlink" Target="https://piazza.com/usc/fall2026/csci513"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10" Type="http://schemas.openxmlformats.org/officeDocument/2006/relationships/image" Target="../media/image19.png"/><Relationship Id="rId4" Type="http://schemas.openxmlformats.org/officeDocument/2006/relationships/image" Target="../media/image13.jpeg"/><Relationship Id="rId9" Type="http://schemas.openxmlformats.org/officeDocument/2006/relationships/image" Target="../media/image1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79A87-9CBD-463B-9EB7-CB6895911500}"/>
              </a:ext>
            </a:extLst>
          </p:cNvPr>
          <p:cNvSpPr>
            <a:spLocks noGrp="1"/>
          </p:cNvSpPr>
          <p:nvPr>
            <p:ph type="ctrTitle"/>
          </p:nvPr>
        </p:nvSpPr>
        <p:spPr>
          <a:xfrm>
            <a:off x="199785" y="1122363"/>
            <a:ext cx="11818044" cy="2387600"/>
          </a:xfrm>
        </p:spPr>
        <p:txBody>
          <a:bodyPr anchor="ctr" anchorCtr="0"/>
          <a:lstStyle/>
          <a:p>
            <a:r>
              <a:rPr lang="en-US" sz="4000" dirty="0">
                <a:latin typeface="Cambria" panose="02040503050406030204" pitchFamily="18" charset="0"/>
                <a:ea typeface="Cambria" panose="02040503050406030204" pitchFamily="18" charset="0"/>
              </a:rPr>
              <a:t>Autonomous Cyber-Physical Systems:</a:t>
            </a:r>
            <a:br>
              <a:rPr lang="en-US" sz="4000" dirty="0">
                <a:latin typeface="Cambria" panose="02040503050406030204" pitchFamily="18" charset="0"/>
                <a:ea typeface="Cambria" panose="02040503050406030204" pitchFamily="18" charset="0"/>
              </a:rPr>
            </a:br>
            <a:r>
              <a:rPr lang="en-US" sz="2800" dirty="0">
                <a:latin typeface="Cambria" panose="02040503050406030204" pitchFamily="18" charset="0"/>
                <a:ea typeface="Cambria" panose="02040503050406030204" pitchFamily="18" charset="0"/>
              </a:rPr>
              <a:t>Course Introduction</a:t>
            </a:r>
            <a:endParaRPr lang="en-US" sz="4000" dirty="0">
              <a:latin typeface="Cambria" panose="02040503050406030204" pitchFamily="18" charset="0"/>
              <a:ea typeface="Cambria" panose="02040503050406030204" pitchFamily="18" charset="0"/>
            </a:endParaRPr>
          </a:p>
        </p:txBody>
      </p:sp>
      <p:sp>
        <p:nvSpPr>
          <p:cNvPr id="3" name="Subtitle 2">
            <a:extLst>
              <a:ext uri="{FF2B5EF4-FFF2-40B4-BE49-F238E27FC236}">
                <a16:creationId xmlns:a16="http://schemas.microsoft.com/office/drawing/2014/main" id="{52CCF91D-4F26-4DEE-BD5B-2AD08F8DC93B}"/>
              </a:ext>
            </a:extLst>
          </p:cNvPr>
          <p:cNvSpPr>
            <a:spLocks noGrp="1"/>
          </p:cNvSpPr>
          <p:nvPr>
            <p:ph type="subTitle" idx="1"/>
          </p:nvPr>
        </p:nvSpPr>
        <p:spPr>
          <a:xfrm>
            <a:off x="629055" y="3602038"/>
            <a:ext cx="10822376" cy="2552328"/>
          </a:xfrm>
        </p:spPr>
        <p:txBody>
          <a:bodyPr>
            <a:normAutofit/>
          </a:bodyPr>
          <a:lstStyle/>
          <a:p>
            <a:r>
              <a:rPr lang="en-US" sz="1800" dirty="0">
                <a:latin typeface="Cambria" panose="02040503050406030204" pitchFamily="18" charset="0"/>
                <a:ea typeface="Cambria" panose="02040503050406030204" pitchFamily="18" charset="0"/>
              </a:rPr>
              <a:t>Fall 2026: CS 513</a:t>
            </a:r>
          </a:p>
          <a:p>
            <a:r>
              <a:rPr lang="en-US" sz="1800" dirty="0">
                <a:latin typeface="Cambria" panose="02040503050406030204" pitchFamily="18" charset="0"/>
                <a:ea typeface="Cambria" panose="02040503050406030204" pitchFamily="18" charset="0"/>
              </a:rPr>
              <a:t>Instructor: Jyo Deshmukh</a:t>
            </a:r>
          </a:p>
          <a:p>
            <a:r>
              <a:rPr lang="en-US" sz="1800" dirty="0">
                <a:latin typeface="Cambria" panose="02040503050406030204" pitchFamily="18" charset="0"/>
                <a:ea typeface="Cambria" panose="02040503050406030204" pitchFamily="18" charset="0"/>
              </a:rPr>
              <a:t>Course website: </a:t>
            </a:r>
            <a:r>
              <a:rPr lang="en-US" sz="1800" dirty="0">
                <a:hlinkClick r:id="rId2"/>
              </a:rPr>
              <a:t>https://shorturl.at/gNE3n</a:t>
            </a:r>
            <a:endParaRPr lang="en-US" sz="1800" dirty="0"/>
          </a:p>
          <a:p>
            <a:r>
              <a:rPr lang="en-US" sz="1800" dirty="0">
                <a:latin typeface="Cambria" panose="02040503050406030204" pitchFamily="18" charset="0"/>
                <a:ea typeface="Cambria" panose="02040503050406030204" pitchFamily="18" charset="0"/>
              </a:rPr>
              <a:t>Course materials: </a:t>
            </a:r>
            <a:r>
              <a:rPr lang="en-US" sz="1400" dirty="0">
                <a:hlinkClick r:id="rId3"/>
              </a:rPr>
              <a:t> https://shorturl.at/xq7xX</a:t>
            </a:r>
            <a:endParaRPr lang="en-US" sz="1400" dirty="0"/>
          </a:p>
          <a:p>
            <a:endParaRPr lang="en-US" sz="1400" dirty="0">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DC3CC0FD-3E3B-407F-B35A-092F56A698F7}"/>
              </a:ext>
            </a:extLst>
          </p:cNvPr>
          <p:cNvSpPr>
            <a:spLocks noGrp="1"/>
          </p:cNvSpPr>
          <p:nvPr>
            <p:ph type="sldNum" sz="quarter" idx="4294967295"/>
          </p:nvPr>
        </p:nvSpPr>
        <p:spPr>
          <a:xfrm>
            <a:off x="4724400" y="6411086"/>
            <a:ext cx="2743200" cy="365125"/>
          </a:xfrm>
        </p:spPr>
        <p:txBody>
          <a:bodyPr/>
          <a:lstStyle/>
          <a:p>
            <a:fld id="{29AAD378-655A-49C6-813C-9FD132EF7440}" type="slidenum">
              <a:rPr lang="en-US" sz="900" smtClean="0">
                <a:latin typeface="Cambria" panose="02040503050406030204" pitchFamily="18" charset="0"/>
                <a:ea typeface="Cambria" panose="02040503050406030204" pitchFamily="18" charset="0"/>
              </a:rPr>
              <a:pPr/>
              <a:t>1</a:t>
            </a:fld>
            <a:endParaRPr lang="en-US" sz="900">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id="{43D36E17-DEFA-051D-1295-6E02038C0E87}"/>
              </a:ext>
            </a:extLst>
          </p:cNvPr>
          <p:cNvPicPr>
            <a:picLocks noChangeAspect="1"/>
          </p:cNvPicPr>
          <p:nvPr/>
        </p:nvPicPr>
        <p:blipFill>
          <a:blip r:embed="rId4"/>
          <a:stretch>
            <a:fillRect/>
          </a:stretch>
        </p:blipFill>
        <p:spPr>
          <a:xfrm>
            <a:off x="10016520" y="4770055"/>
            <a:ext cx="1490668" cy="1476386"/>
          </a:xfrm>
          <a:prstGeom prst="rect">
            <a:avLst/>
          </a:prstGeom>
        </p:spPr>
      </p:pic>
      <p:pic>
        <p:nvPicPr>
          <p:cNvPr id="9" name="Picture 8">
            <a:extLst>
              <a:ext uri="{FF2B5EF4-FFF2-40B4-BE49-F238E27FC236}">
                <a16:creationId xmlns:a16="http://schemas.microsoft.com/office/drawing/2014/main" id="{BAF029E0-E936-A346-3830-CDA475229006}"/>
              </a:ext>
            </a:extLst>
          </p:cNvPr>
          <p:cNvPicPr>
            <a:picLocks noChangeAspect="1"/>
          </p:cNvPicPr>
          <p:nvPr/>
        </p:nvPicPr>
        <p:blipFill>
          <a:blip r:embed="rId5"/>
          <a:stretch>
            <a:fillRect/>
          </a:stretch>
        </p:blipFill>
        <p:spPr>
          <a:xfrm>
            <a:off x="10048459" y="3144476"/>
            <a:ext cx="1514486" cy="1495436"/>
          </a:xfrm>
          <a:prstGeom prst="rect">
            <a:avLst/>
          </a:prstGeom>
        </p:spPr>
      </p:pic>
    </p:spTree>
    <p:extLst>
      <p:ext uri="{BB962C8B-B14F-4D97-AF65-F5344CB8AC3E}">
        <p14:creationId xmlns:p14="http://schemas.microsoft.com/office/powerpoint/2010/main" val="1477390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6F58D0-AA99-4A20-84EB-EEFB44A45880}"/>
              </a:ext>
            </a:extLst>
          </p:cNvPr>
          <p:cNvSpPr>
            <a:spLocks noGrp="1"/>
          </p:cNvSpPr>
          <p:nvPr>
            <p:ph idx="1"/>
          </p:nvPr>
        </p:nvSpPr>
        <p:spPr>
          <a:xfrm>
            <a:off x="166680" y="1381873"/>
            <a:ext cx="11699087" cy="4787757"/>
          </a:xfrm>
        </p:spPr>
        <p:txBody>
          <a:bodyPr/>
          <a:lstStyle/>
          <a:p>
            <a:r>
              <a:rPr lang="en-US" b="1" dirty="0"/>
              <a:t>Part I: Model-based Design</a:t>
            </a:r>
          </a:p>
          <a:p>
            <a:pPr lvl="1"/>
            <a:r>
              <a:rPr lang="en-US" dirty="0"/>
              <a:t>Synchronous, Asynchronous, Dynamical, Hybrid Models of Computation</a:t>
            </a:r>
          </a:p>
          <a:p>
            <a:pPr lvl="1"/>
            <a:r>
              <a:rPr lang="en-US" dirty="0"/>
              <a:t>Basics of Linear Control, Nonlinear Control, Model-Predictive Control</a:t>
            </a:r>
          </a:p>
          <a:p>
            <a:pPr lvl="1"/>
            <a:endParaRPr lang="en-US" dirty="0"/>
          </a:p>
          <a:p>
            <a:r>
              <a:rPr lang="en-US" b="1" dirty="0"/>
              <a:t>Part II: Specifications and Safety</a:t>
            </a:r>
          </a:p>
          <a:p>
            <a:pPr lvl="1"/>
            <a:r>
              <a:rPr lang="en-US" dirty="0"/>
              <a:t>Temporal Logic, Test Generation/Falsification, Verification</a:t>
            </a:r>
          </a:p>
          <a:p>
            <a:pPr lvl="1"/>
            <a:endParaRPr lang="en-US" dirty="0"/>
          </a:p>
          <a:p>
            <a:r>
              <a:rPr lang="en-US" b="1" dirty="0"/>
              <a:t>Part III: Ingredients of Autonomy (Data-Driven Design)</a:t>
            </a:r>
          </a:p>
          <a:p>
            <a:pPr lvl="1"/>
            <a:r>
              <a:rPr lang="en-US" dirty="0"/>
              <a:t>Basics of modern perception, planning, decision-making, reinforcement learning</a:t>
            </a:r>
          </a:p>
        </p:txBody>
      </p:sp>
      <p:sp>
        <p:nvSpPr>
          <p:cNvPr id="3" name="Title 2">
            <a:extLst>
              <a:ext uri="{FF2B5EF4-FFF2-40B4-BE49-F238E27FC236}">
                <a16:creationId xmlns:a16="http://schemas.microsoft.com/office/drawing/2014/main" id="{7C353041-60AE-4330-8819-C02B58731C1A}"/>
              </a:ext>
            </a:extLst>
          </p:cNvPr>
          <p:cNvSpPr>
            <a:spLocks noGrp="1"/>
          </p:cNvSpPr>
          <p:nvPr>
            <p:ph type="title"/>
          </p:nvPr>
        </p:nvSpPr>
        <p:spPr>
          <a:xfrm>
            <a:off x="166681" y="85463"/>
            <a:ext cx="10920419" cy="778828"/>
          </a:xfrm>
        </p:spPr>
        <p:txBody>
          <a:bodyPr/>
          <a:lstStyle/>
          <a:p>
            <a:r>
              <a:rPr lang="en-US" dirty="0"/>
              <a:t>Course Overview</a:t>
            </a:r>
          </a:p>
        </p:txBody>
      </p:sp>
      <p:sp>
        <p:nvSpPr>
          <p:cNvPr id="4" name="Slide Number Placeholder 3">
            <a:extLst>
              <a:ext uri="{FF2B5EF4-FFF2-40B4-BE49-F238E27FC236}">
                <a16:creationId xmlns:a16="http://schemas.microsoft.com/office/drawing/2014/main" id="{BA58A67C-1864-44E2-AD83-9C9A304F638C}"/>
              </a:ext>
            </a:extLst>
          </p:cNvPr>
          <p:cNvSpPr>
            <a:spLocks noGrp="1"/>
          </p:cNvSpPr>
          <p:nvPr>
            <p:ph type="sldNum" sz="quarter" idx="12"/>
          </p:nvPr>
        </p:nvSpPr>
        <p:spPr/>
        <p:txBody>
          <a:bodyPr/>
          <a:lstStyle/>
          <a:p>
            <a:fld id="{29AAD378-655A-49C6-813C-9FD132EF7440}" type="slidenum">
              <a:rPr lang="en-US" smtClean="0"/>
              <a:pPr/>
              <a:t>10</a:t>
            </a:fld>
            <a:endParaRPr lang="en-US"/>
          </a:p>
        </p:txBody>
      </p:sp>
    </p:spTree>
    <p:extLst>
      <p:ext uri="{BB962C8B-B14F-4D97-AF65-F5344CB8AC3E}">
        <p14:creationId xmlns:p14="http://schemas.microsoft.com/office/powerpoint/2010/main" val="4162771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5C578C-CC91-54E6-530B-8E1BA25B8FE1}"/>
              </a:ext>
            </a:extLst>
          </p:cNvPr>
          <p:cNvSpPr>
            <a:spLocks noGrp="1"/>
          </p:cNvSpPr>
          <p:nvPr>
            <p:ph idx="1"/>
          </p:nvPr>
        </p:nvSpPr>
        <p:spPr/>
        <p:txBody>
          <a:bodyPr/>
          <a:lstStyle/>
          <a:p>
            <a:r>
              <a:rPr lang="en-US" dirty="0"/>
              <a:t>All course material, course calendar is available here: </a:t>
            </a:r>
            <a:r>
              <a:rPr lang="en-US" dirty="0">
                <a:hlinkClick r:id="rId2"/>
              </a:rPr>
              <a:t>https://shorturl.at/xq7xX</a:t>
            </a:r>
            <a:endParaRPr lang="en-US" dirty="0"/>
          </a:p>
          <a:p>
            <a:endParaRPr lang="en-US" dirty="0"/>
          </a:p>
          <a:p>
            <a:endParaRPr lang="en-US" dirty="0"/>
          </a:p>
          <a:p>
            <a:r>
              <a:rPr lang="en-US" dirty="0"/>
              <a:t>Course Homepage:</a:t>
            </a:r>
          </a:p>
          <a:p>
            <a:pPr marL="0" indent="0">
              <a:buNone/>
            </a:pPr>
            <a:r>
              <a:rPr lang="en-US" dirty="0"/>
              <a:t> </a:t>
            </a:r>
            <a:r>
              <a:rPr lang="en-US" dirty="0">
                <a:hlinkClick r:id="rId3"/>
              </a:rPr>
              <a:t>https://shorturl.at/gNE3n</a:t>
            </a:r>
            <a:endParaRPr lang="en-US" dirty="0"/>
          </a:p>
          <a:p>
            <a:pPr marL="0" indent="0">
              <a:buNone/>
            </a:pPr>
            <a:endParaRPr lang="en-US" dirty="0"/>
          </a:p>
        </p:txBody>
      </p:sp>
      <p:sp>
        <p:nvSpPr>
          <p:cNvPr id="3" name="Slide Number Placeholder 2">
            <a:extLst>
              <a:ext uri="{FF2B5EF4-FFF2-40B4-BE49-F238E27FC236}">
                <a16:creationId xmlns:a16="http://schemas.microsoft.com/office/drawing/2014/main" id="{8841D2FE-3057-59AB-2A2C-D58C5D55301A}"/>
              </a:ext>
            </a:extLst>
          </p:cNvPr>
          <p:cNvSpPr>
            <a:spLocks noGrp="1"/>
          </p:cNvSpPr>
          <p:nvPr>
            <p:ph type="sldNum" sz="quarter" idx="12"/>
          </p:nvPr>
        </p:nvSpPr>
        <p:spPr/>
        <p:txBody>
          <a:bodyPr/>
          <a:lstStyle/>
          <a:p>
            <a:fld id="{29AAD378-655A-49C6-813C-9FD132EF7440}" type="slidenum">
              <a:rPr lang="en-US" smtClean="0"/>
              <a:pPr/>
              <a:t>11</a:t>
            </a:fld>
            <a:endParaRPr lang="en-US"/>
          </a:p>
        </p:txBody>
      </p:sp>
      <p:sp>
        <p:nvSpPr>
          <p:cNvPr id="4" name="Title 3">
            <a:extLst>
              <a:ext uri="{FF2B5EF4-FFF2-40B4-BE49-F238E27FC236}">
                <a16:creationId xmlns:a16="http://schemas.microsoft.com/office/drawing/2014/main" id="{1BD12962-24B6-3F9F-D00B-D90408B94FE9}"/>
              </a:ext>
            </a:extLst>
          </p:cNvPr>
          <p:cNvSpPr>
            <a:spLocks noGrp="1"/>
          </p:cNvSpPr>
          <p:nvPr>
            <p:ph type="title"/>
          </p:nvPr>
        </p:nvSpPr>
        <p:spPr/>
        <p:txBody>
          <a:bodyPr/>
          <a:lstStyle/>
          <a:p>
            <a:r>
              <a:rPr lang="en-US" dirty="0"/>
              <a:t>Course structure</a:t>
            </a:r>
          </a:p>
        </p:txBody>
      </p:sp>
      <p:pic>
        <p:nvPicPr>
          <p:cNvPr id="6" name="Picture 5">
            <a:extLst>
              <a:ext uri="{FF2B5EF4-FFF2-40B4-BE49-F238E27FC236}">
                <a16:creationId xmlns:a16="http://schemas.microsoft.com/office/drawing/2014/main" id="{65D234F2-726F-0AAE-388D-37024A868846}"/>
              </a:ext>
            </a:extLst>
          </p:cNvPr>
          <p:cNvPicPr>
            <a:picLocks noChangeAspect="1"/>
          </p:cNvPicPr>
          <p:nvPr/>
        </p:nvPicPr>
        <p:blipFill>
          <a:blip r:embed="rId4"/>
          <a:stretch>
            <a:fillRect/>
          </a:stretch>
        </p:blipFill>
        <p:spPr>
          <a:xfrm>
            <a:off x="8994452" y="1013786"/>
            <a:ext cx="1490668" cy="1476386"/>
          </a:xfrm>
          <a:prstGeom prst="rect">
            <a:avLst/>
          </a:prstGeom>
        </p:spPr>
      </p:pic>
      <p:pic>
        <p:nvPicPr>
          <p:cNvPr id="8" name="Picture 7">
            <a:extLst>
              <a:ext uri="{FF2B5EF4-FFF2-40B4-BE49-F238E27FC236}">
                <a16:creationId xmlns:a16="http://schemas.microsoft.com/office/drawing/2014/main" id="{C19F3DAB-6C40-19EA-EBFD-D7ED14722C72}"/>
              </a:ext>
            </a:extLst>
          </p:cNvPr>
          <p:cNvPicPr>
            <a:picLocks noChangeAspect="1"/>
          </p:cNvPicPr>
          <p:nvPr/>
        </p:nvPicPr>
        <p:blipFill>
          <a:blip r:embed="rId5"/>
          <a:stretch>
            <a:fillRect/>
          </a:stretch>
        </p:blipFill>
        <p:spPr>
          <a:xfrm>
            <a:off x="4957757" y="3062282"/>
            <a:ext cx="1514486" cy="1495436"/>
          </a:xfrm>
          <a:prstGeom prst="rect">
            <a:avLst/>
          </a:prstGeom>
        </p:spPr>
      </p:pic>
    </p:spTree>
    <p:extLst>
      <p:ext uri="{BB962C8B-B14F-4D97-AF65-F5344CB8AC3E}">
        <p14:creationId xmlns:p14="http://schemas.microsoft.com/office/powerpoint/2010/main" val="3282376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FBFB19-1094-48BE-87FC-E201330E5AEF}"/>
              </a:ext>
            </a:extLst>
          </p:cNvPr>
          <p:cNvSpPr>
            <a:spLocks noGrp="1"/>
          </p:cNvSpPr>
          <p:nvPr>
            <p:ph idx="1"/>
          </p:nvPr>
        </p:nvSpPr>
        <p:spPr/>
        <p:txBody>
          <a:bodyPr>
            <a:normAutofit/>
          </a:bodyPr>
          <a:lstStyle/>
          <a:p>
            <a:r>
              <a:rPr lang="en-US" dirty="0"/>
              <a:t>3 Written Homework Assignments</a:t>
            </a:r>
          </a:p>
          <a:p>
            <a:pPr lvl="1"/>
            <a:r>
              <a:rPr lang="en-US" dirty="0"/>
              <a:t>Focus on theory</a:t>
            </a:r>
          </a:p>
          <a:p>
            <a:pPr lvl="1"/>
            <a:endParaRPr lang="en-US" dirty="0"/>
          </a:p>
          <a:p>
            <a:r>
              <a:rPr lang="en-US" dirty="0"/>
              <a:t>2 Mini-Projects</a:t>
            </a:r>
          </a:p>
          <a:p>
            <a:pPr lvl="1"/>
            <a:r>
              <a:rPr lang="en-US" dirty="0"/>
              <a:t>Learn how to code the controller for a self-driving car subsystem</a:t>
            </a:r>
          </a:p>
          <a:p>
            <a:pPr lvl="1"/>
            <a:r>
              <a:rPr lang="en-US" dirty="0"/>
              <a:t>Learn how to use a vision-based perception module as a sensor</a:t>
            </a:r>
          </a:p>
          <a:p>
            <a:pPr marL="411480" lvl="1" indent="0">
              <a:buNone/>
            </a:pPr>
            <a:endParaRPr lang="en-US" dirty="0"/>
          </a:p>
          <a:p>
            <a:r>
              <a:rPr lang="en-US" dirty="0"/>
              <a:t>Class Project</a:t>
            </a:r>
          </a:p>
        </p:txBody>
      </p:sp>
      <p:sp>
        <p:nvSpPr>
          <p:cNvPr id="3" name="Title 2">
            <a:extLst>
              <a:ext uri="{FF2B5EF4-FFF2-40B4-BE49-F238E27FC236}">
                <a16:creationId xmlns:a16="http://schemas.microsoft.com/office/drawing/2014/main" id="{CEAB0B98-C4CB-4164-99BE-C72C3CDF8A07}"/>
              </a:ext>
            </a:extLst>
          </p:cNvPr>
          <p:cNvSpPr>
            <a:spLocks noGrp="1"/>
          </p:cNvSpPr>
          <p:nvPr>
            <p:ph type="title"/>
          </p:nvPr>
        </p:nvSpPr>
        <p:spPr>
          <a:xfrm>
            <a:off x="166681" y="85463"/>
            <a:ext cx="10920419" cy="778828"/>
          </a:xfrm>
        </p:spPr>
        <p:txBody>
          <a:bodyPr/>
          <a:lstStyle/>
          <a:p>
            <a:r>
              <a:rPr lang="en-US" dirty="0"/>
              <a:t>How will we evaluate ourselves?</a:t>
            </a:r>
          </a:p>
        </p:txBody>
      </p:sp>
      <p:sp>
        <p:nvSpPr>
          <p:cNvPr id="4" name="Slide Number Placeholder 3">
            <a:extLst>
              <a:ext uri="{FF2B5EF4-FFF2-40B4-BE49-F238E27FC236}">
                <a16:creationId xmlns:a16="http://schemas.microsoft.com/office/drawing/2014/main" id="{73C2356D-96A5-48BB-B409-BC8B627FDF78}"/>
              </a:ext>
            </a:extLst>
          </p:cNvPr>
          <p:cNvSpPr>
            <a:spLocks noGrp="1"/>
          </p:cNvSpPr>
          <p:nvPr>
            <p:ph type="sldNum" sz="quarter" idx="12"/>
          </p:nvPr>
        </p:nvSpPr>
        <p:spPr/>
        <p:txBody>
          <a:bodyPr/>
          <a:lstStyle/>
          <a:p>
            <a:fld id="{29AAD378-655A-49C6-813C-9FD132EF7440}" type="slidenum">
              <a:rPr lang="en-US" smtClean="0"/>
              <a:pPr/>
              <a:t>12</a:t>
            </a:fld>
            <a:endParaRPr lang="en-US"/>
          </a:p>
        </p:txBody>
      </p:sp>
    </p:spTree>
    <p:extLst>
      <p:ext uri="{BB962C8B-B14F-4D97-AF65-F5344CB8AC3E}">
        <p14:creationId xmlns:p14="http://schemas.microsoft.com/office/powerpoint/2010/main" val="1877765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4A9969D-4220-2B2A-8394-519F536129E9}"/>
              </a:ext>
            </a:extLst>
          </p:cNvPr>
          <p:cNvSpPr>
            <a:spLocks noGrp="1"/>
          </p:cNvSpPr>
          <p:nvPr>
            <p:ph idx="1"/>
          </p:nvPr>
        </p:nvSpPr>
        <p:spPr>
          <a:xfrm>
            <a:off x="114214" y="1930400"/>
            <a:ext cx="11699087" cy="3830250"/>
          </a:xfrm>
        </p:spPr>
        <p:txBody>
          <a:bodyPr/>
          <a:lstStyle/>
          <a:p>
            <a:r>
              <a:rPr lang="en-US" dirty="0"/>
              <a:t>We will randomly assign you a group (of 2 – in the worst case 3)</a:t>
            </a:r>
          </a:p>
          <a:p>
            <a:r>
              <a:rPr lang="en-US" dirty="0"/>
              <a:t>You are responsible for coordinating with your group members</a:t>
            </a:r>
          </a:p>
          <a:p>
            <a:pPr lvl="1"/>
            <a:r>
              <a:rPr lang="en-US" dirty="0"/>
              <a:t>If your group members do not show up, are not doing the work, are using too much Claude, … -- please contact the instructor/TAs ahead of time</a:t>
            </a:r>
          </a:p>
          <a:p>
            <a:r>
              <a:rPr lang="en-US" dirty="0"/>
              <a:t>Each group member gets the same grade otherwise</a:t>
            </a:r>
          </a:p>
          <a:p>
            <a:r>
              <a:rPr lang="en-US" dirty="0"/>
              <a:t>Each homework assignment will have a different random group</a:t>
            </a:r>
          </a:p>
          <a:p>
            <a:r>
              <a:rPr lang="en-US" dirty="0"/>
              <a:t>Both mini-projects will have the same group</a:t>
            </a:r>
          </a:p>
        </p:txBody>
      </p:sp>
      <p:sp>
        <p:nvSpPr>
          <p:cNvPr id="3" name="Slide Number Placeholder 2">
            <a:extLst>
              <a:ext uri="{FF2B5EF4-FFF2-40B4-BE49-F238E27FC236}">
                <a16:creationId xmlns:a16="http://schemas.microsoft.com/office/drawing/2014/main" id="{16CF2024-F346-0FCA-AC2A-ACFF24391B0D}"/>
              </a:ext>
            </a:extLst>
          </p:cNvPr>
          <p:cNvSpPr>
            <a:spLocks noGrp="1"/>
          </p:cNvSpPr>
          <p:nvPr>
            <p:ph type="sldNum" sz="quarter" idx="12"/>
          </p:nvPr>
        </p:nvSpPr>
        <p:spPr/>
        <p:txBody>
          <a:bodyPr/>
          <a:lstStyle/>
          <a:p>
            <a:fld id="{29AAD378-655A-49C6-813C-9FD132EF7440}" type="slidenum">
              <a:rPr lang="en-US" smtClean="0"/>
              <a:pPr/>
              <a:t>13</a:t>
            </a:fld>
            <a:endParaRPr lang="en-US"/>
          </a:p>
        </p:txBody>
      </p:sp>
      <p:sp>
        <p:nvSpPr>
          <p:cNvPr id="4" name="Title 3">
            <a:extLst>
              <a:ext uri="{FF2B5EF4-FFF2-40B4-BE49-F238E27FC236}">
                <a16:creationId xmlns:a16="http://schemas.microsoft.com/office/drawing/2014/main" id="{877FCDEF-1066-E340-87C6-3BB80F7151D6}"/>
              </a:ext>
            </a:extLst>
          </p:cNvPr>
          <p:cNvSpPr>
            <a:spLocks noGrp="1"/>
          </p:cNvSpPr>
          <p:nvPr>
            <p:ph type="title"/>
          </p:nvPr>
        </p:nvSpPr>
        <p:spPr/>
        <p:txBody>
          <a:bodyPr>
            <a:noAutofit/>
          </a:bodyPr>
          <a:lstStyle/>
          <a:p>
            <a:r>
              <a:rPr lang="en-US" sz="2800" dirty="0"/>
              <a:t>Homework assignments/Mini-projects are group assignments</a:t>
            </a:r>
          </a:p>
        </p:txBody>
      </p:sp>
    </p:spTree>
    <p:extLst>
      <p:ext uri="{BB962C8B-B14F-4D97-AF65-F5344CB8AC3E}">
        <p14:creationId xmlns:p14="http://schemas.microsoft.com/office/powerpoint/2010/main" val="2631281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4A71A69-D97C-42AC-9447-E2AB76AD6B10}"/>
              </a:ext>
            </a:extLst>
          </p:cNvPr>
          <p:cNvSpPr>
            <a:spLocks noGrp="1"/>
          </p:cNvSpPr>
          <p:nvPr>
            <p:ph idx="1"/>
          </p:nvPr>
        </p:nvSpPr>
        <p:spPr/>
        <p:txBody>
          <a:bodyPr>
            <a:normAutofit lnSpcReduction="10000"/>
          </a:bodyPr>
          <a:lstStyle/>
          <a:p>
            <a:r>
              <a:rPr lang="en-US" dirty="0"/>
              <a:t>Details at: https://shorturl.at/Irhxy</a:t>
            </a:r>
          </a:p>
          <a:p>
            <a:pPr marL="0" indent="0">
              <a:buNone/>
            </a:pPr>
            <a:endParaRPr lang="en-US" dirty="0"/>
          </a:p>
          <a:p>
            <a:r>
              <a:rPr lang="en-US" dirty="0"/>
              <a:t>Purpose: </a:t>
            </a:r>
          </a:p>
          <a:p>
            <a:pPr lvl="1"/>
            <a:r>
              <a:rPr lang="en-US" sz="2000" dirty="0"/>
              <a:t>Exercise in Model-based Design, Specification, Testing + Modern AI for Autonomy</a:t>
            </a:r>
          </a:p>
          <a:p>
            <a:pPr lvl="1"/>
            <a:r>
              <a:rPr lang="en-US" sz="2000" dirty="0"/>
              <a:t>Write formal requirements</a:t>
            </a:r>
          </a:p>
          <a:p>
            <a:pPr lvl="1"/>
            <a:r>
              <a:rPr lang="en-US" sz="2000" dirty="0"/>
              <a:t>Generate tests/proofs using verification/falsification/test generation</a:t>
            </a:r>
          </a:p>
          <a:p>
            <a:pPr lvl="1"/>
            <a:r>
              <a:rPr lang="en-US" sz="2000" dirty="0"/>
              <a:t>Show the application of formal reasoning</a:t>
            </a:r>
          </a:p>
          <a:p>
            <a:pPr marL="411480" lvl="1" indent="0">
              <a:buNone/>
            </a:pPr>
            <a:endParaRPr lang="en-US" dirty="0"/>
          </a:p>
          <a:p>
            <a:r>
              <a:rPr lang="en-US" dirty="0"/>
              <a:t>Expected outcome:</a:t>
            </a:r>
            <a:r>
              <a:rPr lang="en-US" sz="2000" dirty="0"/>
              <a:t> </a:t>
            </a:r>
          </a:p>
          <a:p>
            <a:pPr lvl="1"/>
            <a:r>
              <a:rPr lang="en-US" sz="2000" dirty="0"/>
              <a:t>Design autonomy for something interesting</a:t>
            </a:r>
          </a:p>
          <a:p>
            <a:pPr lvl="1"/>
            <a:r>
              <a:rPr lang="en-US" sz="2000" dirty="0"/>
              <a:t>Demonstrate that it works</a:t>
            </a:r>
          </a:p>
          <a:p>
            <a:pPr lvl="1"/>
            <a:r>
              <a:rPr lang="en-US" sz="2000" dirty="0"/>
              <a:t>Show a test/verification/assurance strategy</a:t>
            </a:r>
            <a:endParaRPr lang="en-US" dirty="0"/>
          </a:p>
          <a:p>
            <a:pPr marL="0" indent="0">
              <a:buNone/>
            </a:pPr>
            <a:endParaRPr lang="en-US" dirty="0"/>
          </a:p>
        </p:txBody>
      </p:sp>
      <p:sp>
        <p:nvSpPr>
          <p:cNvPr id="3" name="Title 2">
            <a:extLst>
              <a:ext uri="{FF2B5EF4-FFF2-40B4-BE49-F238E27FC236}">
                <a16:creationId xmlns:a16="http://schemas.microsoft.com/office/drawing/2014/main" id="{0A8D2567-7729-4134-8332-336BCDD6B7FD}"/>
              </a:ext>
            </a:extLst>
          </p:cNvPr>
          <p:cNvSpPr>
            <a:spLocks noGrp="1"/>
          </p:cNvSpPr>
          <p:nvPr>
            <p:ph type="title"/>
          </p:nvPr>
        </p:nvSpPr>
        <p:spPr>
          <a:xfrm>
            <a:off x="166681" y="85463"/>
            <a:ext cx="10920419" cy="778828"/>
          </a:xfrm>
        </p:spPr>
        <p:txBody>
          <a:bodyPr/>
          <a:lstStyle/>
          <a:p>
            <a:r>
              <a:rPr lang="en-US" dirty="0"/>
              <a:t>Class Project </a:t>
            </a:r>
          </a:p>
        </p:txBody>
      </p:sp>
      <p:sp>
        <p:nvSpPr>
          <p:cNvPr id="4" name="Slide Number Placeholder 3">
            <a:extLst>
              <a:ext uri="{FF2B5EF4-FFF2-40B4-BE49-F238E27FC236}">
                <a16:creationId xmlns:a16="http://schemas.microsoft.com/office/drawing/2014/main" id="{10480738-6D6C-4166-8A6E-131BCD3D42A9}"/>
              </a:ext>
            </a:extLst>
          </p:cNvPr>
          <p:cNvSpPr>
            <a:spLocks noGrp="1"/>
          </p:cNvSpPr>
          <p:nvPr>
            <p:ph type="sldNum" sz="quarter" idx="12"/>
          </p:nvPr>
        </p:nvSpPr>
        <p:spPr/>
        <p:txBody>
          <a:bodyPr/>
          <a:lstStyle/>
          <a:p>
            <a:fld id="{29AAD378-655A-49C6-813C-9FD132EF7440}" type="slidenum">
              <a:rPr lang="en-US" smtClean="0"/>
              <a:pPr/>
              <a:t>14</a:t>
            </a:fld>
            <a:endParaRPr lang="en-US"/>
          </a:p>
        </p:txBody>
      </p:sp>
    </p:spTree>
    <p:extLst>
      <p:ext uri="{BB962C8B-B14F-4D97-AF65-F5344CB8AC3E}">
        <p14:creationId xmlns:p14="http://schemas.microsoft.com/office/powerpoint/2010/main" val="2244765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8BF629-22A8-41A4-5DDC-68E8A40F9F61}"/>
              </a:ext>
            </a:extLst>
          </p:cNvPr>
          <p:cNvSpPr>
            <a:spLocks noGrp="1"/>
          </p:cNvSpPr>
          <p:nvPr>
            <p:ph idx="1"/>
          </p:nvPr>
        </p:nvSpPr>
        <p:spPr>
          <a:xfrm>
            <a:off x="53255" y="864870"/>
            <a:ext cx="4165685" cy="5346700"/>
          </a:xfrm>
          <a:solidFill>
            <a:schemeClr val="accent6">
              <a:lumMod val="20000"/>
              <a:lumOff val="80000"/>
            </a:schemeClr>
          </a:solidFill>
        </p:spPr>
        <p:txBody>
          <a:bodyPr>
            <a:normAutofit/>
          </a:bodyPr>
          <a:lstStyle/>
          <a:p>
            <a:r>
              <a:rPr lang="en-US" sz="2400" b="1" dirty="0"/>
              <a:t>C1 Multi-agent systems</a:t>
            </a:r>
          </a:p>
          <a:p>
            <a:pPr lvl="1"/>
            <a:r>
              <a:rPr lang="en-US" sz="1600" dirty="0"/>
              <a:t>Multi-UAV or Swarm Systems (homogeneous agents) </a:t>
            </a:r>
          </a:p>
          <a:p>
            <a:pPr lvl="1"/>
            <a:r>
              <a:rPr lang="en-US" sz="1600" dirty="0"/>
              <a:t>Heterogeneous Multi-UAV Systems</a:t>
            </a:r>
          </a:p>
          <a:p>
            <a:pPr lvl="1"/>
            <a:r>
              <a:rPr lang="en-US" sz="1600" dirty="0"/>
              <a:t>UAV + UGV coordination</a:t>
            </a:r>
          </a:p>
          <a:p>
            <a:pPr lvl="1"/>
            <a:r>
              <a:rPr lang="en-US" sz="1600" dirty="0"/>
              <a:t>UAV + UUV systems</a:t>
            </a:r>
          </a:p>
          <a:p>
            <a:r>
              <a:rPr lang="en-US" sz="2400" b="1" dirty="0"/>
              <a:t>C2 Flying Robots + UAM</a:t>
            </a:r>
          </a:p>
          <a:p>
            <a:pPr lvl="1"/>
            <a:r>
              <a:rPr lang="en-US" sz="1600" dirty="0"/>
              <a:t>Vision-based Policies (e.g. using foundation models) + more…</a:t>
            </a:r>
          </a:p>
          <a:p>
            <a:pPr lvl="1"/>
            <a:r>
              <a:rPr lang="en-US" sz="1600" dirty="0"/>
              <a:t>Flying manipulators</a:t>
            </a:r>
          </a:p>
          <a:p>
            <a:pPr lvl="1"/>
            <a:r>
              <a:rPr lang="en-US" sz="1600" dirty="0" err="1"/>
              <a:t>eVTOLS</a:t>
            </a:r>
            <a:r>
              <a:rPr lang="en-US" sz="1600" dirty="0"/>
              <a:t> + Urban Air Mobility</a:t>
            </a:r>
          </a:p>
          <a:p>
            <a:r>
              <a:rPr lang="en-US" sz="2400" b="1" dirty="0"/>
              <a:t>C3 Space Robotics</a:t>
            </a:r>
          </a:p>
          <a:p>
            <a:pPr lvl="1"/>
            <a:r>
              <a:rPr lang="en-US" sz="1600" dirty="0"/>
              <a:t>Multi-agent extra-terrestrial missions</a:t>
            </a:r>
          </a:p>
          <a:p>
            <a:pPr lvl="1"/>
            <a:r>
              <a:rPr lang="en-US" sz="1600" dirty="0"/>
              <a:t>Rovers with different morphologies</a:t>
            </a:r>
          </a:p>
          <a:p>
            <a:pPr lvl="1"/>
            <a:r>
              <a:rPr lang="en-US" sz="1600" dirty="0"/>
              <a:t>Docking Systems</a:t>
            </a:r>
          </a:p>
          <a:p>
            <a:pPr lvl="1"/>
            <a:r>
              <a:rPr lang="en-US" sz="1600" dirty="0"/>
              <a:t>Space Debris Cleanup</a:t>
            </a:r>
          </a:p>
        </p:txBody>
      </p:sp>
      <p:sp>
        <p:nvSpPr>
          <p:cNvPr id="3" name="Slide Number Placeholder 2">
            <a:extLst>
              <a:ext uri="{FF2B5EF4-FFF2-40B4-BE49-F238E27FC236}">
                <a16:creationId xmlns:a16="http://schemas.microsoft.com/office/drawing/2014/main" id="{01BEC6CA-7EBC-C683-8328-6A38ECB01CCB}"/>
              </a:ext>
            </a:extLst>
          </p:cNvPr>
          <p:cNvSpPr>
            <a:spLocks noGrp="1"/>
          </p:cNvSpPr>
          <p:nvPr>
            <p:ph type="sldNum" sz="quarter" idx="12"/>
          </p:nvPr>
        </p:nvSpPr>
        <p:spPr/>
        <p:txBody>
          <a:bodyPr/>
          <a:lstStyle/>
          <a:p>
            <a:fld id="{29AAD378-655A-49C6-813C-9FD132EF7440}" type="slidenum">
              <a:rPr lang="en-US" smtClean="0"/>
              <a:pPr/>
              <a:t>15</a:t>
            </a:fld>
            <a:endParaRPr lang="en-US"/>
          </a:p>
        </p:txBody>
      </p:sp>
      <p:sp>
        <p:nvSpPr>
          <p:cNvPr id="4" name="Title 3">
            <a:extLst>
              <a:ext uri="{FF2B5EF4-FFF2-40B4-BE49-F238E27FC236}">
                <a16:creationId xmlns:a16="http://schemas.microsoft.com/office/drawing/2014/main" id="{1685AB25-C71E-D4C1-94DC-2BA460EE1C45}"/>
              </a:ext>
            </a:extLst>
          </p:cNvPr>
          <p:cNvSpPr>
            <a:spLocks noGrp="1"/>
          </p:cNvSpPr>
          <p:nvPr>
            <p:ph type="title"/>
          </p:nvPr>
        </p:nvSpPr>
        <p:spPr/>
        <p:txBody>
          <a:bodyPr/>
          <a:lstStyle/>
          <a:p>
            <a:r>
              <a:rPr lang="en-US" dirty="0"/>
              <a:t>Project Clusters</a:t>
            </a:r>
          </a:p>
        </p:txBody>
      </p:sp>
      <p:sp>
        <p:nvSpPr>
          <p:cNvPr id="5" name="Content Placeholder 1">
            <a:extLst>
              <a:ext uri="{FF2B5EF4-FFF2-40B4-BE49-F238E27FC236}">
                <a16:creationId xmlns:a16="http://schemas.microsoft.com/office/drawing/2014/main" id="{0C4C0AE2-A6F9-321D-5863-051804BC5313}"/>
              </a:ext>
            </a:extLst>
          </p:cNvPr>
          <p:cNvSpPr txBox="1">
            <a:spLocks/>
          </p:cNvSpPr>
          <p:nvPr/>
        </p:nvSpPr>
        <p:spPr>
          <a:xfrm>
            <a:off x="4307754" y="864869"/>
            <a:ext cx="4216486" cy="5346701"/>
          </a:xfrm>
          <a:prstGeom prst="rect">
            <a:avLst/>
          </a:prstGeom>
          <a:solidFill>
            <a:schemeClr val="accent4">
              <a:lumMod val="20000"/>
              <a:lumOff val="80000"/>
            </a:schemeClr>
          </a:solidFill>
        </p:spPr>
        <p:txBody>
          <a:bodyPr vert="horz" lIns="91440" tIns="45720" rIns="91440" bIns="45720" rtlCol="0">
            <a:normAutofit/>
          </a:bodyPr>
          <a:lstStyle>
            <a:lvl1pPr marL="457200" indent="-457200" algn="l" defTabSz="914400" rtl="0" eaLnBrk="1" latinLnBrk="0" hangingPunct="1">
              <a:lnSpc>
                <a:spcPct val="90000"/>
              </a:lnSpc>
              <a:spcBef>
                <a:spcPts val="1000"/>
              </a:spcBef>
              <a:buClr>
                <a:srgbClr val="FF9B9B"/>
              </a:buClr>
              <a:buSzPct val="80000"/>
              <a:buFont typeface="Wingdings 3" panose="05040102010807070707" pitchFamily="18" charset="2"/>
              <a:buChar char=""/>
              <a:defRPr sz="2800" kern="1200">
                <a:solidFill>
                  <a:schemeClr val="tx1"/>
                </a:solidFill>
                <a:latin typeface="Cambria" panose="02040503050406030204" pitchFamily="18" charset="0"/>
                <a:ea typeface="Cambria" panose="02040503050406030204" pitchFamily="18" charset="0"/>
                <a:cs typeface="+mn-cs"/>
              </a:defRPr>
            </a:lvl1pPr>
            <a:lvl2pPr marL="685800" indent="-274320" algn="l" defTabSz="914400" rtl="0" eaLnBrk="1" latinLnBrk="0" hangingPunct="1">
              <a:lnSpc>
                <a:spcPct val="90000"/>
              </a:lnSpc>
              <a:spcBef>
                <a:spcPts val="500"/>
              </a:spcBef>
              <a:buClr>
                <a:srgbClr val="FFA3A3"/>
              </a:buClr>
              <a:buSzPct val="80000"/>
              <a:buFont typeface="Wingdings 3" panose="05040102010807070707" pitchFamily="18" charset="2"/>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Clr>
                <a:srgbClr val="FF9797"/>
              </a:buClr>
              <a:buSzPct val="75000"/>
              <a:buFont typeface="Wingdings 3" panose="05040102010807070707" pitchFamily="18" charset="2"/>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C4 Autonomous Driving</a:t>
            </a:r>
          </a:p>
          <a:p>
            <a:pPr lvl="1"/>
            <a:r>
              <a:rPr lang="en-US" sz="1800" dirty="0"/>
              <a:t>Scenario Generation + Coverage</a:t>
            </a:r>
          </a:p>
          <a:p>
            <a:pPr lvl="1"/>
            <a:r>
              <a:rPr lang="en-US" sz="1800" dirty="0"/>
              <a:t>Long-Horizon Scenarios </a:t>
            </a:r>
          </a:p>
          <a:p>
            <a:pPr lvl="1"/>
            <a:r>
              <a:rPr lang="en-US" sz="1800" dirty="0"/>
              <a:t>Automatic edge case generation</a:t>
            </a:r>
          </a:p>
          <a:p>
            <a:pPr lvl="1"/>
            <a:r>
              <a:rPr lang="en-US" sz="1800" dirty="0"/>
              <a:t>V2X or V2V System</a:t>
            </a:r>
          </a:p>
          <a:p>
            <a:pPr lvl="1"/>
            <a:r>
              <a:rPr lang="en-US" sz="1800" dirty="0"/>
              <a:t>Autonomous Truck Platooning</a:t>
            </a:r>
            <a:endParaRPr lang="en-US" b="1" dirty="0"/>
          </a:p>
          <a:p>
            <a:r>
              <a:rPr lang="en-US" sz="2400" b="1" dirty="0"/>
              <a:t>C5 Medical CPS</a:t>
            </a:r>
          </a:p>
          <a:p>
            <a:pPr lvl="1"/>
            <a:r>
              <a:rPr lang="en-US" sz="1800" dirty="0"/>
              <a:t>Deep Brain Stimulation</a:t>
            </a:r>
          </a:p>
          <a:p>
            <a:pPr lvl="1"/>
            <a:r>
              <a:rPr lang="en-US" sz="1800" dirty="0"/>
              <a:t>AI-assisted prosthetics</a:t>
            </a:r>
            <a:endParaRPr lang="en-US" b="1" dirty="0"/>
          </a:p>
          <a:p>
            <a:r>
              <a:rPr lang="en-US" sz="2400" b="1" dirty="0"/>
              <a:t>C6 Smart Infrastructure</a:t>
            </a:r>
          </a:p>
          <a:p>
            <a:pPr lvl="1"/>
            <a:r>
              <a:rPr lang="en-US" sz="1800" dirty="0"/>
              <a:t>Smart Grid, Smart Cities</a:t>
            </a:r>
          </a:p>
          <a:p>
            <a:pPr lvl="1"/>
            <a:r>
              <a:rPr lang="en-US" sz="1800" dirty="0"/>
              <a:t>Develop large-scale distributed CPS</a:t>
            </a:r>
          </a:p>
          <a:p>
            <a:pPr lvl="1"/>
            <a:r>
              <a:rPr lang="en-US" sz="1800" dirty="0"/>
              <a:t>Study problems arising from scalability and uncertainty</a:t>
            </a:r>
          </a:p>
          <a:p>
            <a:pPr lvl="1"/>
            <a:r>
              <a:rPr lang="en-US" sz="1800" dirty="0"/>
              <a:t>Transportation Systems</a:t>
            </a:r>
          </a:p>
          <a:p>
            <a:endParaRPr lang="en-US" sz="2600" dirty="0"/>
          </a:p>
          <a:p>
            <a:endParaRPr lang="en-US" sz="2200" dirty="0"/>
          </a:p>
          <a:p>
            <a:pPr lvl="1"/>
            <a:endParaRPr lang="en-US" dirty="0"/>
          </a:p>
          <a:p>
            <a:endParaRPr lang="en-US" dirty="0"/>
          </a:p>
        </p:txBody>
      </p:sp>
      <p:sp>
        <p:nvSpPr>
          <p:cNvPr id="7" name="Content Placeholder 1">
            <a:extLst>
              <a:ext uri="{FF2B5EF4-FFF2-40B4-BE49-F238E27FC236}">
                <a16:creationId xmlns:a16="http://schemas.microsoft.com/office/drawing/2014/main" id="{A56F4813-E607-DCAC-7DEB-920A229AA777}"/>
              </a:ext>
            </a:extLst>
          </p:cNvPr>
          <p:cNvSpPr txBox="1">
            <a:spLocks/>
          </p:cNvSpPr>
          <p:nvPr/>
        </p:nvSpPr>
        <p:spPr>
          <a:xfrm>
            <a:off x="8613054" y="864869"/>
            <a:ext cx="3517986" cy="3365500"/>
          </a:xfrm>
          <a:prstGeom prst="rect">
            <a:avLst/>
          </a:prstGeom>
          <a:solidFill>
            <a:schemeClr val="accent2">
              <a:lumMod val="20000"/>
              <a:lumOff val="80000"/>
            </a:schemeClr>
          </a:solidFill>
        </p:spPr>
        <p:txBody>
          <a:bodyPr vert="horz" lIns="91440" tIns="45720" rIns="91440" bIns="45720" rtlCol="0">
            <a:normAutofit/>
          </a:bodyPr>
          <a:lstStyle>
            <a:lvl1pPr marL="457200" indent="-457200" algn="l" defTabSz="914400" rtl="0" eaLnBrk="1" latinLnBrk="0" hangingPunct="1">
              <a:lnSpc>
                <a:spcPct val="90000"/>
              </a:lnSpc>
              <a:spcBef>
                <a:spcPts val="1000"/>
              </a:spcBef>
              <a:buClr>
                <a:srgbClr val="FF9B9B"/>
              </a:buClr>
              <a:buSzPct val="80000"/>
              <a:buFont typeface="Wingdings 3" panose="05040102010807070707" pitchFamily="18" charset="2"/>
              <a:buChar char=""/>
              <a:defRPr sz="2800" kern="1200">
                <a:solidFill>
                  <a:schemeClr val="tx1"/>
                </a:solidFill>
                <a:latin typeface="Cambria" panose="02040503050406030204" pitchFamily="18" charset="0"/>
                <a:ea typeface="Cambria" panose="02040503050406030204" pitchFamily="18" charset="0"/>
                <a:cs typeface="+mn-cs"/>
              </a:defRPr>
            </a:lvl1pPr>
            <a:lvl2pPr marL="685800" indent="-274320" algn="l" defTabSz="914400" rtl="0" eaLnBrk="1" latinLnBrk="0" hangingPunct="1">
              <a:lnSpc>
                <a:spcPct val="90000"/>
              </a:lnSpc>
              <a:spcBef>
                <a:spcPts val="500"/>
              </a:spcBef>
              <a:buClr>
                <a:srgbClr val="FFA3A3"/>
              </a:buClr>
              <a:buSzPct val="80000"/>
              <a:buFont typeface="Wingdings 3" panose="05040102010807070707" pitchFamily="18" charset="2"/>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Clr>
                <a:srgbClr val="FF9797"/>
              </a:buClr>
              <a:buSzPct val="75000"/>
              <a:buFont typeface="Wingdings 3" panose="05040102010807070707" pitchFamily="18" charset="2"/>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C8 Foundations</a:t>
            </a:r>
          </a:p>
          <a:p>
            <a:pPr marL="400050" lvl="1" indent="-228600"/>
            <a:r>
              <a:rPr lang="en-US" sz="1800" dirty="0"/>
              <a:t>Neuro-Symbolic Reasoning</a:t>
            </a:r>
          </a:p>
          <a:p>
            <a:pPr marL="400050" lvl="1" indent="-228600"/>
            <a:r>
              <a:rPr lang="en-US" sz="1800" dirty="0"/>
              <a:t>Reasoning about Latent spaces</a:t>
            </a:r>
          </a:p>
          <a:p>
            <a:pPr marL="400050" lvl="1" indent="-228600"/>
            <a:r>
              <a:rPr lang="en-US" sz="1800" dirty="0"/>
              <a:t>Robustness of Design Processes in Autonomy</a:t>
            </a:r>
          </a:p>
          <a:p>
            <a:pPr marL="400050" lvl="1" indent="-228600"/>
            <a:r>
              <a:rPr lang="en-US" sz="1800" dirty="0"/>
              <a:t>Verifying Foundation Models</a:t>
            </a:r>
          </a:p>
          <a:p>
            <a:pPr marL="400050" lvl="1" indent="-228600"/>
            <a:r>
              <a:rPr lang="en-US" sz="1800" dirty="0"/>
              <a:t>Reinforcement Learning, Multi-agent Reinforcement Learning</a:t>
            </a:r>
          </a:p>
          <a:p>
            <a:pPr marL="171450" lvl="1" indent="0">
              <a:buNone/>
            </a:pPr>
            <a:endParaRPr lang="en-US" sz="1800" dirty="0"/>
          </a:p>
          <a:p>
            <a:pPr lvl="1"/>
            <a:endParaRPr lang="en-US" sz="1800" dirty="0"/>
          </a:p>
          <a:p>
            <a:endParaRPr lang="en-US" dirty="0"/>
          </a:p>
        </p:txBody>
      </p:sp>
      <p:sp>
        <p:nvSpPr>
          <p:cNvPr id="9" name="Content Placeholder 1">
            <a:extLst>
              <a:ext uri="{FF2B5EF4-FFF2-40B4-BE49-F238E27FC236}">
                <a16:creationId xmlns:a16="http://schemas.microsoft.com/office/drawing/2014/main" id="{344B15C5-412C-DAD6-5DE4-30AA35004248}"/>
              </a:ext>
            </a:extLst>
          </p:cNvPr>
          <p:cNvSpPr txBox="1">
            <a:spLocks/>
          </p:cNvSpPr>
          <p:nvPr/>
        </p:nvSpPr>
        <p:spPr>
          <a:xfrm>
            <a:off x="8613054" y="4414520"/>
            <a:ext cx="3517986" cy="1797050"/>
          </a:xfrm>
          <a:prstGeom prst="rect">
            <a:avLst/>
          </a:prstGeom>
          <a:solidFill>
            <a:schemeClr val="accent1">
              <a:lumMod val="20000"/>
              <a:lumOff val="80000"/>
            </a:schemeClr>
          </a:solidFill>
        </p:spPr>
        <p:txBody>
          <a:bodyPr vert="horz" lIns="91440" tIns="45720" rIns="91440" bIns="45720" rtlCol="0">
            <a:normAutofit/>
          </a:bodyPr>
          <a:lstStyle>
            <a:lvl1pPr marL="457200" indent="-457200" algn="l" defTabSz="914400" rtl="0" eaLnBrk="1" latinLnBrk="0" hangingPunct="1">
              <a:lnSpc>
                <a:spcPct val="90000"/>
              </a:lnSpc>
              <a:spcBef>
                <a:spcPts val="1000"/>
              </a:spcBef>
              <a:buClr>
                <a:srgbClr val="FF9B9B"/>
              </a:buClr>
              <a:buSzPct val="80000"/>
              <a:buFont typeface="Wingdings 3" panose="05040102010807070707" pitchFamily="18" charset="2"/>
              <a:buChar char=""/>
              <a:defRPr sz="2800" kern="1200">
                <a:solidFill>
                  <a:schemeClr val="tx1"/>
                </a:solidFill>
                <a:latin typeface="Cambria" panose="02040503050406030204" pitchFamily="18" charset="0"/>
                <a:ea typeface="Cambria" panose="02040503050406030204" pitchFamily="18" charset="0"/>
                <a:cs typeface="+mn-cs"/>
              </a:defRPr>
            </a:lvl1pPr>
            <a:lvl2pPr marL="685800" indent="-274320" algn="l" defTabSz="914400" rtl="0" eaLnBrk="1" latinLnBrk="0" hangingPunct="1">
              <a:lnSpc>
                <a:spcPct val="90000"/>
              </a:lnSpc>
              <a:spcBef>
                <a:spcPts val="500"/>
              </a:spcBef>
              <a:buClr>
                <a:srgbClr val="FFA3A3"/>
              </a:buClr>
              <a:buSzPct val="80000"/>
              <a:buFont typeface="Wingdings 3" panose="05040102010807070707" pitchFamily="18" charset="2"/>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Clr>
                <a:srgbClr val="FF9797"/>
              </a:buClr>
              <a:buSzPct val="75000"/>
              <a:buFont typeface="Wingdings 3" panose="05040102010807070707" pitchFamily="18" charset="2"/>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C7 CPS security</a:t>
            </a:r>
          </a:p>
          <a:p>
            <a:pPr marL="400050" lvl="1" indent="-228600"/>
            <a:r>
              <a:rPr lang="en-US" sz="1800" dirty="0"/>
              <a:t>Vulnerability Detection</a:t>
            </a:r>
          </a:p>
          <a:p>
            <a:pPr marL="400050" lvl="1" indent="-228600"/>
            <a:r>
              <a:rPr lang="en-US" sz="1800" dirty="0"/>
              <a:t>Attack Mitigation</a:t>
            </a:r>
          </a:p>
          <a:p>
            <a:pPr marL="400050" lvl="1" indent="-228600"/>
            <a:r>
              <a:rPr lang="en-US" sz="1800" dirty="0"/>
              <a:t>Adversarial Sensing/Actuation Attacks</a:t>
            </a:r>
          </a:p>
          <a:p>
            <a:pPr marL="171450" lvl="1" indent="0">
              <a:buNone/>
            </a:pPr>
            <a:endParaRPr lang="en-US" sz="1800" dirty="0"/>
          </a:p>
          <a:p>
            <a:pPr marL="171450" lvl="1" indent="0">
              <a:buNone/>
            </a:pPr>
            <a:endParaRPr lang="en-US" sz="1800" dirty="0"/>
          </a:p>
          <a:p>
            <a:pPr lvl="1"/>
            <a:endParaRPr lang="en-US" sz="1800" dirty="0"/>
          </a:p>
          <a:p>
            <a:endParaRPr lang="en-US" dirty="0"/>
          </a:p>
        </p:txBody>
      </p:sp>
    </p:spTree>
    <p:extLst>
      <p:ext uri="{BB962C8B-B14F-4D97-AF65-F5344CB8AC3E}">
        <p14:creationId xmlns:p14="http://schemas.microsoft.com/office/powerpoint/2010/main" val="21374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F5720FE-7BD1-4F5F-BCAC-19621432D20B}"/>
              </a:ext>
            </a:extLst>
          </p:cNvPr>
          <p:cNvSpPr>
            <a:spLocks noGrp="1"/>
          </p:cNvSpPr>
          <p:nvPr>
            <p:ph idx="1"/>
          </p:nvPr>
        </p:nvSpPr>
        <p:spPr>
          <a:xfrm>
            <a:off x="166680" y="1042556"/>
            <a:ext cx="11699087" cy="4999897"/>
          </a:xfrm>
        </p:spPr>
        <p:txBody>
          <a:bodyPr>
            <a:normAutofit/>
          </a:bodyPr>
          <a:lstStyle/>
          <a:p>
            <a:pPr marL="514350" indent="-514350">
              <a:buFont typeface="Wingdings 3" panose="05040102010807070707" pitchFamily="18" charset="2"/>
              <a:buAutoNum type="arabicPeriod"/>
            </a:pPr>
            <a:r>
              <a:rPr lang="en-US" sz="2400" dirty="0"/>
              <a:t>Design an eVTOL to follow a specific route plan (specified formally), Drone manipulators, Autonomous Racecars, Racing drones</a:t>
            </a:r>
          </a:p>
          <a:p>
            <a:pPr marL="514350" indent="-514350">
              <a:buAutoNum type="arabicPeriod"/>
            </a:pPr>
            <a:r>
              <a:rPr lang="en-US" sz="2400" dirty="0"/>
              <a:t>Vehicle model and controller to automatically change lanes through stochastically generated vehicular/pedestrian/bicycle traffic</a:t>
            </a:r>
          </a:p>
          <a:p>
            <a:pPr marL="514350" indent="-514350">
              <a:buAutoNum type="arabicPeriod"/>
            </a:pPr>
            <a:r>
              <a:rPr lang="en-US" sz="2400" dirty="0"/>
              <a:t>Transportation system to study effect of deploying autonomous systems</a:t>
            </a:r>
          </a:p>
          <a:p>
            <a:pPr marL="514350" indent="-514350">
              <a:buAutoNum type="arabicPeriod"/>
            </a:pPr>
            <a:r>
              <a:rPr lang="en-US" sz="2400" dirty="0"/>
              <a:t>Drone swarm to perform complicated long-horizon missions (with guarantees)</a:t>
            </a:r>
          </a:p>
          <a:p>
            <a:pPr marL="514350" indent="-514350">
              <a:buAutoNum type="arabicPeriod"/>
            </a:pPr>
            <a:r>
              <a:rPr lang="en-US" sz="2400" dirty="0"/>
              <a:t>Coordination between multiple robot arms or arm + ground robot</a:t>
            </a:r>
          </a:p>
          <a:p>
            <a:pPr marL="514350" indent="-514350">
              <a:buAutoNum type="arabicPeriod"/>
            </a:pPr>
            <a:r>
              <a:rPr lang="en-US" sz="2400" dirty="0"/>
              <a:t>Steering VLA/World Models to satisfy formal specifications, Learning specifications from demonstrations</a:t>
            </a:r>
          </a:p>
        </p:txBody>
      </p:sp>
      <p:sp>
        <p:nvSpPr>
          <p:cNvPr id="3" name="Title 2">
            <a:extLst>
              <a:ext uri="{FF2B5EF4-FFF2-40B4-BE49-F238E27FC236}">
                <a16:creationId xmlns:a16="http://schemas.microsoft.com/office/drawing/2014/main" id="{0F871A76-47F8-478A-810F-32D781F33843}"/>
              </a:ext>
            </a:extLst>
          </p:cNvPr>
          <p:cNvSpPr>
            <a:spLocks noGrp="1"/>
          </p:cNvSpPr>
          <p:nvPr>
            <p:ph type="title"/>
          </p:nvPr>
        </p:nvSpPr>
        <p:spPr>
          <a:xfrm>
            <a:off x="71430" y="152138"/>
            <a:ext cx="10920419" cy="778828"/>
          </a:xfrm>
        </p:spPr>
        <p:txBody>
          <a:bodyPr>
            <a:normAutofit/>
          </a:bodyPr>
          <a:lstStyle/>
          <a:p>
            <a:r>
              <a:rPr lang="en-US" dirty="0"/>
              <a:t>Example Projects</a:t>
            </a:r>
          </a:p>
        </p:txBody>
      </p:sp>
      <p:sp>
        <p:nvSpPr>
          <p:cNvPr id="4" name="Slide Number Placeholder 3">
            <a:extLst>
              <a:ext uri="{FF2B5EF4-FFF2-40B4-BE49-F238E27FC236}">
                <a16:creationId xmlns:a16="http://schemas.microsoft.com/office/drawing/2014/main" id="{F32090F5-CA3E-4EDE-913D-EDF0244B4AB0}"/>
              </a:ext>
            </a:extLst>
          </p:cNvPr>
          <p:cNvSpPr>
            <a:spLocks noGrp="1"/>
          </p:cNvSpPr>
          <p:nvPr>
            <p:ph type="sldNum" sz="quarter" idx="12"/>
          </p:nvPr>
        </p:nvSpPr>
        <p:spPr/>
        <p:txBody>
          <a:bodyPr/>
          <a:lstStyle/>
          <a:p>
            <a:fld id="{29AAD378-655A-49C6-813C-9FD132EF7440}" type="slidenum">
              <a:rPr lang="en-US" smtClean="0"/>
              <a:pPr/>
              <a:t>16</a:t>
            </a:fld>
            <a:endParaRPr lang="en-US"/>
          </a:p>
        </p:txBody>
      </p:sp>
    </p:spTree>
    <p:extLst>
      <p:ext uri="{BB962C8B-B14F-4D97-AF65-F5344CB8AC3E}">
        <p14:creationId xmlns:p14="http://schemas.microsoft.com/office/powerpoint/2010/main" val="3057101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F5B37A-304D-F005-A9AF-06F479DC2FC2}"/>
              </a:ext>
            </a:extLst>
          </p:cNvPr>
          <p:cNvSpPr>
            <a:spLocks noGrp="1"/>
          </p:cNvSpPr>
          <p:nvPr>
            <p:ph idx="1"/>
          </p:nvPr>
        </p:nvSpPr>
        <p:spPr>
          <a:xfrm>
            <a:off x="114214" y="1416050"/>
            <a:ext cx="11699087" cy="4344600"/>
          </a:xfrm>
        </p:spPr>
        <p:txBody>
          <a:bodyPr>
            <a:normAutofit/>
          </a:bodyPr>
          <a:lstStyle/>
          <a:p>
            <a:r>
              <a:rPr lang="en-US" sz="2400" dirty="0"/>
              <a:t>Anything to do with automatic parking, flying one drone, simple extensions to Carla</a:t>
            </a:r>
          </a:p>
          <a:p>
            <a:pPr lvl="1"/>
            <a:r>
              <a:rPr lang="en-US" sz="2000" dirty="0"/>
              <a:t>Unless it is a drone carrying your car in a drone-friendly parking lot</a:t>
            </a:r>
          </a:p>
          <a:p>
            <a:r>
              <a:rPr lang="en-US" sz="2400" dirty="0"/>
              <a:t>Projects that take an existing </a:t>
            </a:r>
            <a:r>
              <a:rPr lang="en-US" sz="2400" dirty="0" err="1"/>
              <a:t>github</a:t>
            </a:r>
            <a:r>
              <a:rPr lang="en-US" sz="2400" dirty="0"/>
              <a:t> repo, and demo that it works</a:t>
            </a:r>
          </a:p>
          <a:p>
            <a:pPr lvl="1"/>
            <a:r>
              <a:rPr lang="en-US" sz="2000" dirty="0"/>
              <a:t>And not much else …</a:t>
            </a:r>
          </a:p>
          <a:p>
            <a:r>
              <a:rPr lang="en-US" sz="2400" dirty="0"/>
              <a:t>Projects that have only a machine learning focus (RL, MARL, without talking about safety)</a:t>
            </a:r>
          </a:p>
          <a:p>
            <a:r>
              <a:rPr lang="en-US" sz="2400" dirty="0"/>
              <a:t>Projects that have no component of test generation/specifications/ assurance etc.</a:t>
            </a:r>
          </a:p>
          <a:p>
            <a:r>
              <a:rPr lang="en-US" sz="2400" dirty="0"/>
              <a:t>Projects that seem doable by &lt; 5 people</a:t>
            </a:r>
          </a:p>
        </p:txBody>
      </p:sp>
      <p:sp>
        <p:nvSpPr>
          <p:cNvPr id="3" name="Slide Number Placeholder 2">
            <a:extLst>
              <a:ext uri="{FF2B5EF4-FFF2-40B4-BE49-F238E27FC236}">
                <a16:creationId xmlns:a16="http://schemas.microsoft.com/office/drawing/2014/main" id="{B113B776-B691-C384-8568-36E0B2D13EC2}"/>
              </a:ext>
            </a:extLst>
          </p:cNvPr>
          <p:cNvSpPr>
            <a:spLocks noGrp="1"/>
          </p:cNvSpPr>
          <p:nvPr>
            <p:ph type="sldNum" sz="quarter" idx="12"/>
          </p:nvPr>
        </p:nvSpPr>
        <p:spPr/>
        <p:txBody>
          <a:bodyPr/>
          <a:lstStyle/>
          <a:p>
            <a:fld id="{29AAD378-655A-49C6-813C-9FD132EF7440}" type="slidenum">
              <a:rPr lang="en-US" smtClean="0"/>
              <a:pPr/>
              <a:t>17</a:t>
            </a:fld>
            <a:endParaRPr lang="en-US"/>
          </a:p>
        </p:txBody>
      </p:sp>
      <p:sp>
        <p:nvSpPr>
          <p:cNvPr id="4" name="Title 3">
            <a:extLst>
              <a:ext uri="{FF2B5EF4-FFF2-40B4-BE49-F238E27FC236}">
                <a16:creationId xmlns:a16="http://schemas.microsoft.com/office/drawing/2014/main" id="{3E6D697F-A74C-EDAB-DA55-E17A019367B4}"/>
              </a:ext>
            </a:extLst>
          </p:cNvPr>
          <p:cNvSpPr>
            <a:spLocks noGrp="1"/>
          </p:cNvSpPr>
          <p:nvPr>
            <p:ph type="title"/>
          </p:nvPr>
        </p:nvSpPr>
        <p:spPr/>
        <p:txBody>
          <a:bodyPr/>
          <a:lstStyle/>
          <a:p>
            <a:r>
              <a:rPr lang="en-US" dirty="0"/>
              <a:t>Projects that will earn a low grade</a:t>
            </a:r>
          </a:p>
        </p:txBody>
      </p:sp>
    </p:spTree>
    <p:extLst>
      <p:ext uri="{BB962C8B-B14F-4D97-AF65-F5344CB8AC3E}">
        <p14:creationId xmlns:p14="http://schemas.microsoft.com/office/powerpoint/2010/main" val="991492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304AC-33E4-CA1C-1FFB-5D92A6AF9D5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55459ED-6C64-2BEE-BFE7-BFE22A3C2F42}"/>
              </a:ext>
            </a:extLst>
          </p:cNvPr>
          <p:cNvSpPr>
            <a:spLocks noGrp="1"/>
          </p:cNvSpPr>
          <p:nvPr>
            <p:ph idx="1"/>
          </p:nvPr>
        </p:nvSpPr>
        <p:spPr>
          <a:xfrm>
            <a:off x="114214" y="1416050"/>
            <a:ext cx="11699087" cy="4344600"/>
          </a:xfrm>
        </p:spPr>
        <p:txBody>
          <a:bodyPr>
            <a:normAutofit/>
          </a:bodyPr>
          <a:lstStyle/>
          <a:p>
            <a:r>
              <a:rPr lang="en-US" sz="2400" dirty="0"/>
              <a:t>Experimenting with new simulators, new frameworks + serious design effort </a:t>
            </a:r>
          </a:p>
          <a:p>
            <a:r>
              <a:rPr lang="en-US" sz="2400" dirty="0"/>
              <a:t>Projects that incorporate non-trivial specifications (everybody does reach-avoid)</a:t>
            </a:r>
          </a:p>
          <a:p>
            <a:r>
              <a:rPr lang="en-US" sz="2400" dirty="0"/>
              <a:t>Projects that work on novel CPS applications</a:t>
            </a:r>
          </a:p>
          <a:p>
            <a:r>
              <a:rPr lang="en-US" sz="2400" dirty="0"/>
              <a:t>Robust, working demos</a:t>
            </a:r>
          </a:p>
          <a:p>
            <a:r>
              <a:rPr lang="en-US" sz="2400" dirty="0"/>
              <a:t>Project reports that could be polished for a conference publication</a:t>
            </a:r>
          </a:p>
          <a:p>
            <a:pPr lvl="1"/>
            <a:r>
              <a:rPr lang="en-US" sz="2000" dirty="0"/>
              <a:t>(e.g. CPS-IoT Week, </a:t>
            </a:r>
            <a:r>
              <a:rPr lang="en-US" sz="2000" dirty="0" err="1"/>
              <a:t>ESWeek</a:t>
            </a:r>
            <a:r>
              <a:rPr lang="en-US" sz="2000" dirty="0"/>
              <a:t>, CAV, ICRA, RSS, IROS, AAMAS, ICAPS + AI/ML/CV confs etc.)</a:t>
            </a:r>
          </a:p>
          <a:p>
            <a:r>
              <a:rPr lang="en-US" sz="2400" dirty="0"/>
              <a:t>Theoretical work on foundations </a:t>
            </a:r>
          </a:p>
          <a:p>
            <a:r>
              <a:rPr lang="en-US" sz="2400" dirty="0"/>
              <a:t>Light Theoretical work + Solid empirical results</a:t>
            </a:r>
          </a:p>
        </p:txBody>
      </p:sp>
      <p:sp>
        <p:nvSpPr>
          <p:cNvPr id="3" name="Slide Number Placeholder 2">
            <a:extLst>
              <a:ext uri="{FF2B5EF4-FFF2-40B4-BE49-F238E27FC236}">
                <a16:creationId xmlns:a16="http://schemas.microsoft.com/office/drawing/2014/main" id="{FA039F8B-1C87-2663-6A92-102194A41653}"/>
              </a:ext>
            </a:extLst>
          </p:cNvPr>
          <p:cNvSpPr>
            <a:spLocks noGrp="1"/>
          </p:cNvSpPr>
          <p:nvPr>
            <p:ph type="sldNum" sz="quarter" idx="12"/>
          </p:nvPr>
        </p:nvSpPr>
        <p:spPr/>
        <p:txBody>
          <a:bodyPr/>
          <a:lstStyle/>
          <a:p>
            <a:fld id="{29AAD378-655A-49C6-813C-9FD132EF7440}" type="slidenum">
              <a:rPr lang="en-US" smtClean="0"/>
              <a:pPr/>
              <a:t>18</a:t>
            </a:fld>
            <a:endParaRPr lang="en-US"/>
          </a:p>
        </p:txBody>
      </p:sp>
      <p:sp>
        <p:nvSpPr>
          <p:cNvPr id="4" name="Title 3">
            <a:extLst>
              <a:ext uri="{FF2B5EF4-FFF2-40B4-BE49-F238E27FC236}">
                <a16:creationId xmlns:a16="http://schemas.microsoft.com/office/drawing/2014/main" id="{449FA41B-AE12-59E4-46A4-FE9C7E7D7597}"/>
              </a:ext>
            </a:extLst>
          </p:cNvPr>
          <p:cNvSpPr>
            <a:spLocks noGrp="1"/>
          </p:cNvSpPr>
          <p:nvPr>
            <p:ph type="title"/>
          </p:nvPr>
        </p:nvSpPr>
        <p:spPr/>
        <p:txBody>
          <a:bodyPr/>
          <a:lstStyle/>
          <a:p>
            <a:r>
              <a:rPr lang="en-US" dirty="0"/>
              <a:t>Projects that will earn a high grade</a:t>
            </a:r>
          </a:p>
        </p:txBody>
      </p:sp>
    </p:spTree>
    <p:extLst>
      <p:ext uri="{BB962C8B-B14F-4D97-AF65-F5344CB8AC3E}">
        <p14:creationId xmlns:p14="http://schemas.microsoft.com/office/powerpoint/2010/main" val="3633343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F78C7D-01C1-48E9-ADA4-06395A346063}"/>
              </a:ext>
            </a:extLst>
          </p:cNvPr>
          <p:cNvSpPr>
            <a:spLocks noGrp="1"/>
          </p:cNvSpPr>
          <p:nvPr>
            <p:ph idx="1"/>
          </p:nvPr>
        </p:nvSpPr>
        <p:spPr>
          <a:xfrm>
            <a:off x="114214" y="1013786"/>
            <a:ext cx="11699087" cy="5006014"/>
          </a:xfrm>
        </p:spPr>
        <p:txBody>
          <a:bodyPr>
            <a:normAutofit/>
          </a:bodyPr>
          <a:lstStyle/>
          <a:p>
            <a:r>
              <a:rPr lang="en-US" dirty="0"/>
              <a:t>Project teams </a:t>
            </a:r>
          </a:p>
          <a:p>
            <a:r>
              <a:rPr lang="en-US" dirty="0"/>
              <a:t>Identify team members by </a:t>
            </a:r>
            <a:r>
              <a:rPr lang="en-US" b="1" dirty="0"/>
              <a:t>September 7</a:t>
            </a:r>
          </a:p>
          <a:p>
            <a:r>
              <a:rPr lang="en-US" dirty="0"/>
              <a:t>Project pitch by </a:t>
            </a:r>
            <a:r>
              <a:rPr lang="en-US" b="1" dirty="0"/>
              <a:t>September 21</a:t>
            </a:r>
          </a:p>
          <a:p>
            <a:r>
              <a:rPr lang="en-US" dirty="0"/>
              <a:t>Project check-in: </a:t>
            </a:r>
          </a:p>
          <a:p>
            <a:r>
              <a:rPr lang="en-US" dirty="0"/>
              <a:t>Project presentations on </a:t>
            </a:r>
            <a:r>
              <a:rPr lang="en-US" b="1" dirty="0"/>
              <a:t>12/1 </a:t>
            </a:r>
          </a:p>
          <a:p>
            <a:pPr lvl="1"/>
            <a:r>
              <a:rPr lang="en-US" dirty="0"/>
              <a:t>5</a:t>
            </a:r>
            <a:r>
              <a:rPr lang="en-US" b="0" dirty="0"/>
              <a:t>-minute pre-recorded videos uploaded by November 30</a:t>
            </a:r>
          </a:p>
          <a:p>
            <a:pPr lvl="1"/>
            <a:r>
              <a:rPr lang="en-US" b="0" dirty="0"/>
              <a:t>In</a:t>
            </a:r>
            <a:r>
              <a:rPr lang="en-US" dirty="0"/>
              <a:t>-person </a:t>
            </a:r>
            <a:r>
              <a:rPr lang="en-US" b="0" dirty="0"/>
              <a:t>attendance on 12/1 will get extra credit</a:t>
            </a:r>
          </a:p>
          <a:p>
            <a:pPr lvl="1"/>
            <a:endParaRPr lang="en-US" b="0" dirty="0"/>
          </a:p>
          <a:p>
            <a:r>
              <a:rPr lang="en-US" dirty="0"/>
              <a:t>Final Project Deliverable on </a:t>
            </a:r>
            <a:r>
              <a:rPr lang="en-US" b="1" dirty="0"/>
              <a:t>12/10</a:t>
            </a:r>
          </a:p>
          <a:p>
            <a:pPr lvl="1"/>
            <a:r>
              <a:rPr lang="en-US" dirty="0"/>
              <a:t>15-page project report (details on next slide)</a:t>
            </a:r>
          </a:p>
          <a:p>
            <a:endParaRPr lang="en-US" dirty="0"/>
          </a:p>
        </p:txBody>
      </p:sp>
      <p:sp>
        <p:nvSpPr>
          <p:cNvPr id="3" name="Title 2">
            <a:extLst>
              <a:ext uri="{FF2B5EF4-FFF2-40B4-BE49-F238E27FC236}">
                <a16:creationId xmlns:a16="http://schemas.microsoft.com/office/drawing/2014/main" id="{6FF8C48E-6796-4133-BE69-FA5D39FB6578}"/>
              </a:ext>
            </a:extLst>
          </p:cNvPr>
          <p:cNvSpPr>
            <a:spLocks noGrp="1"/>
          </p:cNvSpPr>
          <p:nvPr>
            <p:ph type="title"/>
          </p:nvPr>
        </p:nvSpPr>
        <p:spPr>
          <a:xfrm>
            <a:off x="166681" y="85463"/>
            <a:ext cx="10920419" cy="778828"/>
          </a:xfrm>
        </p:spPr>
        <p:txBody>
          <a:bodyPr/>
          <a:lstStyle/>
          <a:p>
            <a:r>
              <a:rPr lang="en-US" dirty="0"/>
              <a:t>Project Timeline</a:t>
            </a:r>
          </a:p>
        </p:txBody>
      </p:sp>
      <p:sp>
        <p:nvSpPr>
          <p:cNvPr id="4" name="Slide Number Placeholder 3">
            <a:extLst>
              <a:ext uri="{FF2B5EF4-FFF2-40B4-BE49-F238E27FC236}">
                <a16:creationId xmlns:a16="http://schemas.microsoft.com/office/drawing/2014/main" id="{AA2D1731-D9E7-41BC-BBBA-B545182DAC5C}"/>
              </a:ext>
            </a:extLst>
          </p:cNvPr>
          <p:cNvSpPr>
            <a:spLocks noGrp="1"/>
          </p:cNvSpPr>
          <p:nvPr>
            <p:ph type="sldNum" sz="quarter" idx="12"/>
          </p:nvPr>
        </p:nvSpPr>
        <p:spPr/>
        <p:txBody>
          <a:bodyPr/>
          <a:lstStyle/>
          <a:p>
            <a:fld id="{29AAD378-655A-49C6-813C-9FD132EF7440}" type="slidenum">
              <a:rPr lang="en-US" smtClean="0"/>
              <a:pPr/>
              <a:t>19</a:t>
            </a:fld>
            <a:endParaRPr lang="en-US"/>
          </a:p>
        </p:txBody>
      </p:sp>
    </p:spTree>
    <p:extLst>
      <p:ext uri="{BB962C8B-B14F-4D97-AF65-F5344CB8AC3E}">
        <p14:creationId xmlns:p14="http://schemas.microsoft.com/office/powerpoint/2010/main" val="3473795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FFAAE41-4B7C-D3B7-2CAD-3CF6984DA7E8}"/>
              </a:ext>
            </a:extLst>
          </p:cNvPr>
          <p:cNvSpPr>
            <a:spLocks noGrp="1"/>
          </p:cNvSpPr>
          <p:nvPr>
            <p:ph idx="1"/>
          </p:nvPr>
        </p:nvSpPr>
        <p:spPr/>
        <p:txBody>
          <a:bodyPr/>
          <a:lstStyle/>
          <a:p>
            <a:endParaRPr lang="en-US" dirty="0"/>
          </a:p>
          <a:p>
            <a:r>
              <a:rPr lang="en-US" dirty="0"/>
              <a:t>Associate Professor in CS &amp; ECE</a:t>
            </a:r>
          </a:p>
          <a:p>
            <a:r>
              <a:rPr lang="en-US" dirty="0"/>
              <a:t>Co-Director, USC Center of Autonomy and AI </a:t>
            </a:r>
          </a:p>
          <a:p>
            <a:r>
              <a:rPr lang="en-US" dirty="0"/>
              <a:t>Lab Director : CPS-VIDA</a:t>
            </a:r>
          </a:p>
          <a:p>
            <a:endParaRPr lang="en-US" dirty="0"/>
          </a:p>
          <a:p>
            <a:r>
              <a:rPr lang="en-US" dirty="0"/>
              <a:t>Previously: </a:t>
            </a:r>
          </a:p>
          <a:p>
            <a:pPr lvl="1"/>
            <a:r>
              <a:rPr lang="en-US" dirty="0"/>
              <a:t>Principal Research Engineer, Toyota R&amp;D [Verification/Safety for CPS]</a:t>
            </a:r>
          </a:p>
          <a:p>
            <a:pPr lvl="1"/>
            <a:r>
              <a:rPr lang="en-US" dirty="0"/>
              <a:t>Post-doctoral Scholar, </a:t>
            </a:r>
            <a:r>
              <a:rPr lang="en-US" dirty="0" err="1"/>
              <a:t>Upenn</a:t>
            </a:r>
            <a:r>
              <a:rPr lang="en-US" dirty="0"/>
              <a:t> [More Formal verification]</a:t>
            </a:r>
          </a:p>
          <a:p>
            <a:pPr lvl="1"/>
            <a:r>
              <a:rPr lang="en-US" dirty="0"/>
              <a:t>Ph.D. University of Texas at Austin [Formal Verification]</a:t>
            </a:r>
          </a:p>
        </p:txBody>
      </p:sp>
      <p:sp>
        <p:nvSpPr>
          <p:cNvPr id="3" name="Slide Number Placeholder 2">
            <a:extLst>
              <a:ext uri="{FF2B5EF4-FFF2-40B4-BE49-F238E27FC236}">
                <a16:creationId xmlns:a16="http://schemas.microsoft.com/office/drawing/2014/main" id="{8B021C2D-64F9-DAB3-4F6D-64AAFC40D42C}"/>
              </a:ext>
            </a:extLst>
          </p:cNvPr>
          <p:cNvSpPr>
            <a:spLocks noGrp="1"/>
          </p:cNvSpPr>
          <p:nvPr>
            <p:ph type="sldNum" sz="quarter" idx="12"/>
          </p:nvPr>
        </p:nvSpPr>
        <p:spPr/>
        <p:txBody>
          <a:bodyPr/>
          <a:lstStyle/>
          <a:p>
            <a:fld id="{29AAD378-655A-49C6-813C-9FD132EF7440}" type="slidenum">
              <a:rPr lang="en-US" smtClean="0"/>
              <a:pPr/>
              <a:t>2</a:t>
            </a:fld>
            <a:endParaRPr lang="en-US"/>
          </a:p>
        </p:txBody>
      </p:sp>
      <p:sp>
        <p:nvSpPr>
          <p:cNvPr id="4" name="Title 3">
            <a:extLst>
              <a:ext uri="{FF2B5EF4-FFF2-40B4-BE49-F238E27FC236}">
                <a16:creationId xmlns:a16="http://schemas.microsoft.com/office/drawing/2014/main" id="{5B505624-66E7-03E4-9B27-DEBA0ADDA748}"/>
              </a:ext>
            </a:extLst>
          </p:cNvPr>
          <p:cNvSpPr>
            <a:spLocks noGrp="1"/>
          </p:cNvSpPr>
          <p:nvPr>
            <p:ph type="title"/>
          </p:nvPr>
        </p:nvSpPr>
        <p:spPr/>
        <p:txBody>
          <a:bodyPr/>
          <a:lstStyle/>
          <a:p>
            <a:r>
              <a:rPr lang="en-US" dirty="0"/>
              <a:t>Who am I?</a:t>
            </a:r>
          </a:p>
        </p:txBody>
      </p:sp>
      <p:pic>
        <p:nvPicPr>
          <p:cNvPr id="6" name="Picture 5">
            <a:extLst>
              <a:ext uri="{FF2B5EF4-FFF2-40B4-BE49-F238E27FC236}">
                <a16:creationId xmlns:a16="http://schemas.microsoft.com/office/drawing/2014/main" id="{AD0762B9-F066-D1C5-1211-E16B989B6205}"/>
              </a:ext>
            </a:extLst>
          </p:cNvPr>
          <p:cNvPicPr>
            <a:picLocks noChangeAspect="1"/>
          </p:cNvPicPr>
          <p:nvPr/>
        </p:nvPicPr>
        <p:blipFill>
          <a:blip r:embed="rId2"/>
          <a:stretch>
            <a:fillRect/>
          </a:stretch>
        </p:blipFill>
        <p:spPr>
          <a:xfrm>
            <a:off x="9781218" y="1097350"/>
            <a:ext cx="1648782" cy="1690348"/>
          </a:xfrm>
          <a:prstGeom prst="rect">
            <a:avLst/>
          </a:prstGeom>
        </p:spPr>
      </p:pic>
    </p:spTree>
    <p:extLst>
      <p:ext uri="{BB962C8B-B14F-4D97-AF65-F5344CB8AC3E}">
        <p14:creationId xmlns:p14="http://schemas.microsoft.com/office/powerpoint/2010/main" val="2563312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B4652C-46C0-45CC-B704-482FE906812C}"/>
              </a:ext>
            </a:extLst>
          </p:cNvPr>
          <p:cNvSpPr>
            <a:spLocks noGrp="1"/>
          </p:cNvSpPr>
          <p:nvPr>
            <p:ph idx="1"/>
          </p:nvPr>
        </p:nvSpPr>
        <p:spPr>
          <a:xfrm>
            <a:off x="166681" y="1653541"/>
            <a:ext cx="11699087" cy="3489960"/>
          </a:xfrm>
        </p:spPr>
        <p:txBody>
          <a:bodyPr>
            <a:normAutofit/>
          </a:bodyPr>
          <a:lstStyle/>
          <a:p>
            <a:r>
              <a:rPr lang="en-US" dirty="0"/>
              <a:t>Assignments: 40%   (10+15+10)</a:t>
            </a:r>
          </a:p>
          <a:p>
            <a:r>
              <a:rPr lang="en-US" dirty="0"/>
              <a:t>Mini-Projects: 30% (15x2) </a:t>
            </a:r>
          </a:p>
          <a:p>
            <a:r>
              <a:rPr lang="en-US" dirty="0"/>
              <a:t>Project: 25% </a:t>
            </a:r>
          </a:p>
          <a:p>
            <a:pPr lvl="1"/>
            <a:r>
              <a:rPr lang="en-US" dirty="0"/>
              <a:t>Final Video : 5% </a:t>
            </a:r>
          </a:p>
          <a:p>
            <a:pPr lvl="1"/>
            <a:r>
              <a:rPr lang="en-US" dirty="0"/>
              <a:t>Final Report : 20% </a:t>
            </a:r>
          </a:p>
          <a:p>
            <a:r>
              <a:rPr lang="en-US" dirty="0"/>
              <a:t>Class participation: 5%</a:t>
            </a:r>
          </a:p>
          <a:p>
            <a:pPr lvl="1"/>
            <a:r>
              <a:rPr lang="en-US" dirty="0"/>
              <a:t>Q&amp;A, Project engagement, Office hours, …</a:t>
            </a:r>
          </a:p>
        </p:txBody>
      </p:sp>
      <p:sp>
        <p:nvSpPr>
          <p:cNvPr id="3" name="Title 2">
            <a:extLst>
              <a:ext uri="{FF2B5EF4-FFF2-40B4-BE49-F238E27FC236}">
                <a16:creationId xmlns:a16="http://schemas.microsoft.com/office/drawing/2014/main" id="{3EB475ED-F08E-41E7-B6A0-D3FF2F4AA7D3}"/>
              </a:ext>
            </a:extLst>
          </p:cNvPr>
          <p:cNvSpPr>
            <a:spLocks noGrp="1"/>
          </p:cNvSpPr>
          <p:nvPr>
            <p:ph type="title"/>
          </p:nvPr>
        </p:nvSpPr>
        <p:spPr>
          <a:xfrm>
            <a:off x="166681" y="85463"/>
            <a:ext cx="10920419" cy="778828"/>
          </a:xfrm>
        </p:spPr>
        <p:txBody>
          <a:bodyPr/>
          <a:lstStyle/>
          <a:p>
            <a:r>
              <a:rPr lang="en-US" dirty="0"/>
              <a:t>Grading and Evaluation Breakdown</a:t>
            </a:r>
          </a:p>
        </p:txBody>
      </p:sp>
      <p:sp>
        <p:nvSpPr>
          <p:cNvPr id="4" name="Slide Number Placeholder 3">
            <a:extLst>
              <a:ext uri="{FF2B5EF4-FFF2-40B4-BE49-F238E27FC236}">
                <a16:creationId xmlns:a16="http://schemas.microsoft.com/office/drawing/2014/main" id="{90BE5378-889E-4E30-A787-3C9C856A5337}"/>
              </a:ext>
            </a:extLst>
          </p:cNvPr>
          <p:cNvSpPr>
            <a:spLocks noGrp="1"/>
          </p:cNvSpPr>
          <p:nvPr>
            <p:ph type="sldNum" sz="quarter" idx="12"/>
          </p:nvPr>
        </p:nvSpPr>
        <p:spPr/>
        <p:txBody>
          <a:bodyPr/>
          <a:lstStyle/>
          <a:p>
            <a:fld id="{29AAD378-655A-49C6-813C-9FD132EF7440}" type="slidenum">
              <a:rPr lang="en-US" smtClean="0"/>
              <a:pPr/>
              <a:t>20</a:t>
            </a:fld>
            <a:endParaRPr lang="en-US"/>
          </a:p>
        </p:txBody>
      </p:sp>
    </p:spTree>
    <p:extLst>
      <p:ext uri="{BB962C8B-B14F-4D97-AF65-F5344CB8AC3E}">
        <p14:creationId xmlns:p14="http://schemas.microsoft.com/office/powerpoint/2010/main" val="2418828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775EE3-206E-40C6-B9FF-07C25C2DA277}"/>
              </a:ext>
            </a:extLst>
          </p:cNvPr>
          <p:cNvSpPr>
            <a:spLocks noGrp="1"/>
          </p:cNvSpPr>
          <p:nvPr>
            <p:ph type="title"/>
          </p:nvPr>
        </p:nvSpPr>
        <p:spPr>
          <a:xfrm>
            <a:off x="166681" y="85463"/>
            <a:ext cx="10920419" cy="778828"/>
          </a:xfrm>
        </p:spPr>
        <p:txBody>
          <a:bodyPr/>
          <a:lstStyle/>
          <a:p>
            <a:r>
              <a:rPr lang="en-US" dirty="0"/>
              <a:t>Textbooks: None. Supplementary reading:</a:t>
            </a:r>
          </a:p>
        </p:txBody>
      </p:sp>
      <p:pic>
        <p:nvPicPr>
          <p:cNvPr id="4" name="Picture 3">
            <a:extLst>
              <a:ext uri="{FF2B5EF4-FFF2-40B4-BE49-F238E27FC236}">
                <a16:creationId xmlns:a16="http://schemas.microsoft.com/office/drawing/2014/main" id="{54201CDA-BBF0-4FD7-AFC4-4756E3A7F719}"/>
              </a:ext>
            </a:extLst>
          </p:cNvPr>
          <p:cNvPicPr>
            <a:picLocks noChangeAspect="1"/>
          </p:cNvPicPr>
          <p:nvPr/>
        </p:nvPicPr>
        <p:blipFill>
          <a:blip r:embed="rId2"/>
          <a:stretch>
            <a:fillRect/>
          </a:stretch>
        </p:blipFill>
        <p:spPr>
          <a:xfrm>
            <a:off x="166680" y="1205115"/>
            <a:ext cx="1579279" cy="2030953"/>
          </a:xfrm>
          <a:prstGeom prst="rect">
            <a:avLst/>
          </a:prstGeom>
        </p:spPr>
      </p:pic>
      <p:sp>
        <p:nvSpPr>
          <p:cNvPr id="5" name="TextBox 4">
            <a:extLst>
              <a:ext uri="{FF2B5EF4-FFF2-40B4-BE49-F238E27FC236}">
                <a16:creationId xmlns:a16="http://schemas.microsoft.com/office/drawing/2014/main" id="{81B81774-5B94-462B-813E-562337CC528D}"/>
              </a:ext>
            </a:extLst>
          </p:cNvPr>
          <p:cNvSpPr txBox="1"/>
          <p:nvPr/>
        </p:nvSpPr>
        <p:spPr>
          <a:xfrm>
            <a:off x="2399490" y="1696012"/>
            <a:ext cx="9688748" cy="4031873"/>
          </a:xfrm>
          <a:prstGeom prst="rect">
            <a:avLst/>
          </a:prstGeom>
          <a:noFill/>
        </p:spPr>
        <p:txBody>
          <a:bodyPr wrap="square" rtlCol="0">
            <a:spAutoFit/>
          </a:bodyPr>
          <a:lstStyle/>
          <a:p>
            <a:r>
              <a:rPr lang="en-US" sz="3200" dirty="0"/>
              <a:t>Principles of Cyber-Physical Systems by Rajeev Alur</a:t>
            </a:r>
          </a:p>
          <a:p>
            <a:pPr marL="457200" indent="-457200">
              <a:buFontTx/>
              <a:buChar char="-"/>
            </a:pPr>
            <a:r>
              <a:rPr lang="en-US" sz="3200" dirty="0"/>
              <a:t>$56-63 on Amazon</a:t>
            </a:r>
          </a:p>
          <a:p>
            <a:pPr marL="457200" indent="-457200">
              <a:buFontTx/>
              <a:buChar char="-"/>
            </a:pPr>
            <a:r>
              <a:rPr lang="en-US" sz="3200" dirty="0"/>
              <a:t>Free e-book available on USC libraries</a:t>
            </a:r>
          </a:p>
          <a:p>
            <a:pPr marL="457200" indent="-457200">
              <a:buFontTx/>
              <a:buChar char="-"/>
            </a:pPr>
            <a:endParaRPr lang="en-US" sz="3200" dirty="0"/>
          </a:p>
          <a:p>
            <a:r>
              <a:rPr lang="en-US" sz="3200" dirty="0"/>
              <a:t>Introduction to Embedded Systems: A CPS approach</a:t>
            </a:r>
          </a:p>
          <a:p>
            <a:r>
              <a:rPr lang="en-US" sz="3200" dirty="0"/>
              <a:t>- Free at: https://ptolemy.berkeley.edu/books/leeseshia/</a:t>
            </a:r>
          </a:p>
          <a:p>
            <a:endParaRPr lang="en-US" sz="3200" dirty="0"/>
          </a:p>
          <a:p>
            <a:endParaRPr lang="en-US" sz="3200" dirty="0"/>
          </a:p>
        </p:txBody>
      </p:sp>
      <p:sp>
        <p:nvSpPr>
          <p:cNvPr id="2" name="Slide Number Placeholder 1">
            <a:extLst>
              <a:ext uri="{FF2B5EF4-FFF2-40B4-BE49-F238E27FC236}">
                <a16:creationId xmlns:a16="http://schemas.microsoft.com/office/drawing/2014/main" id="{55438E43-B147-42A6-819C-FB20D7BF0AD0}"/>
              </a:ext>
            </a:extLst>
          </p:cNvPr>
          <p:cNvSpPr>
            <a:spLocks noGrp="1"/>
          </p:cNvSpPr>
          <p:nvPr>
            <p:ph type="sldNum" sz="quarter" idx="12"/>
          </p:nvPr>
        </p:nvSpPr>
        <p:spPr/>
        <p:txBody>
          <a:bodyPr/>
          <a:lstStyle/>
          <a:p>
            <a:fld id="{29AAD378-655A-49C6-813C-9FD132EF7440}" type="slidenum">
              <a:rPr lang="en-US" smtClean="0"/>
              <a:pPr/>
              <a:t>21</a:t>
            </a:fld>
            <a:endParaRPr lang="en-US"/>
          </a:p>
        </p:txBody>
      </p:sp>
      <p:pic>
        <p:nvPicPr>
          <p:cNvPr id="6" name="Picture 5">
            <a:extLst>
              <a:ext uri="{FF2B5EF4-FFF2-40B4-BE49-F238E27FC236}">
                <a16:creationId xmlns:a16="http://schemas.microsoft.com/office/drawing/2014/main" id="{3F5CAE13-11A2-4301-B1A7-96751B35909D}"/>
              </a:ext>
            </a:extLst>
          </p:cNvPr>
          <p:cNvPicPr>
            <a:picLocks noChangeAspect="1"/>
          </p:cNvPicPr>
          <p:nvPr/>
        </p:nvPicPr>
        <p:blipFill>
          <a:blip r:embed="rId3"/>
          <a:stretch>
            <a:fillRect/>
          </a:stretch>
        </p:blipFill>
        <p:spPr>
          <a:xfrm>
            <a:off x="173725" y="3303063"/>
            <a:ext cx="1574967" cy="2131455"/>
          </a:xfrm>
          <a:prstGeom prst="rect">
            <a:avLst/>
          </a:prstGeom>
        </p:spPr>
      </p:pic>
    </p:spTree>
    <p:extLst>
      <p:ext uri="{BB962C8B-B14F-4D97-AF65-F5344CB8AC3E}">
        <p14:creationId xmlns:p14="http://schemas.microsoft.com/office/powerpoint/2010/main" val="50492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F0F703-4F80-4676-8850-1AF672C83702}"/>
              </a:ext>
            </a:extLst>
          </p:cNvPr>
          <p:cNvSpPr>
            <a:spLocks noGrp="1"/>
          </p:cNvSpPr>
          <p:nvPr>
            <p:ph idx="1"/>
          </p:nvPr>
        </p:nvSpPr>
        <p:spPr/>
        <p:txBody>
          <a:bodyPr>
            <a:normAutofit/>
          </a:bodyPr>
          <a:lstStyle/>
          <a:p>
            <a:pPr marL="0" indent="0">
              <a:buNone/>
            </a:pPr>
            <a:r>
              <a:rPr lang="en-US" dirty="0"/>
              <a:t>Class Timing: 3:30-6:50</a:t>
            </a:r>
          </a:p>
          <a:p>
            <a:r>
              <a:rPr lang="en-US" dirty="0"/>
              <a:t>First 5 mins: recap of last lecture + outline of this lecture + announcements</a:t>
            </a:r>
          </a:p>
          <a:p>
            <a:r>
              <a:rPr lang="en-US" dirty="0"/>
              <a:t>Last 20 mins: optional questions, discussions, etc.</a:t>
            </a:r>
          </a:p>
          <a:p>
            <a:pPr marL="0" indent="0">
              <a:buNone/>
            </a:pPr>
            <a:endParaRPr lang="en-US" dirty="0"/>
          </a:p>
          <a:p>
            <a:pPr marL="0" indent="0">
              <a:buNone/>
            </a:pPr>
            <a:r>
              <a:rPr lang="en-US" dirty="0"/>
              <a:t>Office Hours: </a:t>
            </a:r>
            <a:r>
              <a:rPr lang="en-US" b="1" dirty="0"/>
              <a:t>Tuesday, 1:00pm-2:00pm </a:t>
            </a:r>
            <a:r>
              <a:rPr lang="en-US" dirty="0"/>
              <a:t>(and by appointment)</a:t>
            </a:r>
          </a:p>
          <a:p>
            <a:pPr marL="0" indent="0">
              <a:buNone/>
            </a:pPr>
            <a:r>
              <a:rPr lang="en-US" dirty="0"/>
              <a:t>	</a:t>
            </a:r>
          </a:p>
          <a:p>
            <a:r>
              <a:rPr lang="en-US" dirty="0"/>
              <a:t>TAs: </a:t>
            </a:r>
            <a:r>
              <a:rPr lang="en-US" dirty="0" err="1"/>
              <a:t>Yiqi</a:t>
            </a:r>
            <a:r>
              <a:rPr lang="en-US" dirty="0"/>
              <a:t> (Nick) Zhao. yiqizhao@usc.edu</a:t>
            </a:r>
            <a:endParaRPr lang="en-US" i="1" dirty="0"/>
          </a:p>
          <a:p>
            <a:pPr lvl="1"/>
            <a:r>
              <a:rPr lang="en-US" dirty="0"/>
              <a:t>Office Hours: </a:t>
            </a:r>
            <a:r>
              <a:rPr lang="en-US" b="1" dirty="0"/>
              <a:t>8-10am, SB5 (GCS LL2)</a:t>
            </a:r>
          </a:p>
        </p:txBody>
      </p:sp>
      <p:sp>
        <p:nvSpPr>
          <p:cNvPr id="3" name="Title 2">
            <a:extLst>
              <a:ext uri="{FF2B5EF4-FFF2-40B4-BE49-F238E27FC236}">
                <a16:creationId xmlns:a16="http://schemas.microsoft.com/office/drawing/2014/main" id="{92029552-9203-45E8-9ED3-5812F2ECDFEA}"/>
              </a:ext>
            </a:extLst>
          </p:cNvPr>
          <p:cNvSpPr>
            <a:spLocks noGrp="1"/>
          </p:cNvSpPr>
          <p:nvPr>
            <p:ph type="title"/>
          </p:nvPr>
        </p:nvSpPr>
        <p:spPr>
          <a:xfrm>
            <a:off x="166681" y="85463"/>
            <a:ext cx="10920419" cy="778828"/>
          </a:xfrm>
        </p:spPr>
        <p:txBody>
          <a:bodyPr/>
          <a:lstStyle/>
          <a:p>
            <a:r>
              <a:rPr lang="en-US" dirty="0"/>
              <a:t>Office Hours, Class Timings</a:t>
            </a:r>
          </a:p>
        </p:txBody>
      </p:sp>
      <p:sp>
        <p:nvSpPr>
          <p:cNvPr id="4" name="Slide Number Placeholder 3">
            <a:extLst>
              <a:ext uri="{FF2B5EF4-FFF2-40B4-BE49-F238E27FC236}">
                <a16:creationId xmlns:a16="http://schemas.microsoft.com/office/drawing/2014/main" id="{BE3833B3-5E1C-4B95-84E7-9DAB4279F04D}"/>
              </a:ext>
            </a:extLst>
          </p:cNvPr>
          <p:cNvSpPr>
            <a:spLocks noGrp="1"/>
          </p:cNvSpPr>
          <p:nvPr>
            <p:ph type="sldNum" sz="quarter" idx="12"/>
          </p:nvPr>
        </p:nvSpPr>
        <p:spPr/>
        <p:txBody>
          <a:bodyPr/>
          <a:lstStyle/>
          <a:p>
            <a:fld id="{29AAD378-655A-49C6-813C-9FD132EF7440}" type="slidenum">
              <a:rPr lang="en-US" smtClean="0"/>
              <a:pPr/>
              <a:t>22</a:t>
            </a:fld>
            <a:endParaRPr lang="en-US"/>
          </a:p>
        </p:txBody>
      </p:sp>
    </p:spTree>
    <p:extLst>
      <p:ext uri="{BB962C8B-B14F-4D97-AF65-F5344CB8AC3E}">
        <p14:creationId xmlns:p14="http://schemas.microsoft.com/office/powerpoint/2010/main" val="1320759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6A07DA-0A8B-469D-5D1D-F20E99814417}"/>
              </a:ext>
            </a:extLst>
          </p:cNvPr>
          <p:cNvSpPr>
            <a:spLocks noGrp="1"/>
          </p:cNvSpPr>
          <p:nvPr>
            <p:ph type="sldNum" sz="quarter" idx="12"/>
          </p:nvPr>
        </p:nvSpPr>
        <p:spPr/>
        <p:txBody>
          <a:bodyPr/>
          <a:lstStyle/>
          <a:p>
            <a:fld id="{29AAD378-655A-49C6-813C-9FD132EF7440}" type="slidenum">
              <a:rPr lang="en-US" smtClean="0"/>
              <a:pPr/>
              <a:t>23</a:t>
            </a:fld>
            <a:endParaRPr lang="en-US"/>
          </a:p>
        </p:txBody>
      </p:sp>
      <p:sp>
        <p:nvSpPr>
          <p:cNvPr id="4" name="Title 3">
            <a:extLst>
              <a:ext uri="{FF2B5EF4-FFF2-40B4-BE49-F238E27FC236}">
                <a16:creationId xmlns:a16="http://schemas.microsoft.com/office/drawing/2014/main" id="{72E1A3A0-0B0A-AD7D-D8B1-F533B3E028B4}"/>
              </a:ext>
            </a:extLst>
          </p:cNvPr>
          <p:cNvSpPr>
            <a:spLocks noGrp="1"/>
          </p:cNvSpPr>
          <p:nvPr>
            <p:ph type="title"/>
          </p:nvPr>
        </p:nvSpPr>
        <p:spPr/>
        <p:txBody>
          <a:bodyPr/>
          <a:lstStyle/>
          <a:p>
            <a:r>
              <a:rPr lang="en-US" dirty="0"/>
              <a:t>Nick Zhao (Primary TA)</a:t>
            </a:r>
          </a:p>
        </p:txBody>
      </p:sp>
      <p:sp>
        <p:nvSpPr>
          <p:cNvPr id="8" name="Content Placeholder 7">
            <a:extLst>
              <a:ext uri="{FF2B5EF4-FFF2-40B4-BE49-F238E27FC236}">
                <a16:creationId xmlns:a16="http://schemas.microsoft.com/office/drawing/2014/main" id="{7822234A-94A1-B9A3-AAC1-A415BB59C916}"/>
              </a:ext>
            </a:extLst>
          </p:cNvPr>
          <p:cNvSpPr>
            <a:spLocks noGrp="1"/>
          </p:cNvSpPr>
          <p:nvPr>
            <p:ph idx="1"/>
          </p:nvPr>
        </p:nvSpPr>
        <p:spPr>
          <a:xfrm>
            <a:off x="274320" y="1181426"/>
            <a:ext cx="7477521" cy="4746864"/>
          </a:xfrm>
        </p:spPr>
        <p:txBody>
          <a:bodyPr/>
          <a:lstStyle/>
          <a:p>
            <a:r>
              <a:rPr lang="en-US" dirty="0"/>
              <a:t>Ph.D. Candidate,</a:t>
            </a:r>
          </a:p>
          <a:p>
            <a:pPr lvl="1"/>
            <a:r>
              <a:rPr lang="en-US" dirty="0"/>
              <a:t>CPS-VIDA Lab</a:t>
            </a:r>
          </a:p>
          <a:p>
            <a:pPr lvl="1"/>
            <a:r>
              <a:rPr lang="en-US" dirty="0"/>
              <a:t>Physical </a:t>
            </a:r>
            <a:r>
              <a:rPr lang="en-US" dirty="0" err="1"/>
              <a:t>SuperIntelligence</a:t>
            </a:r>
            <a:r>
              <a:rPr lang="en-US" dirty="0"/>
              <a:t> Lab (Prof. Yue Wang)</a:t>
            </a:r>
          </a:p>
          <a:p>
            <a:r>
              <a:rPr lang="en-US" dirty="0"/>
              <a:t>B.S. from Vanderbilt</a:t>
            </a:r>
          </a:p>
          <a:p>
            <a:endParaRPr lang="en-US" dirty="0"/>
          </a:p>
          <a:p>
            <a:endParaRPr lang="en-US" dirty="0"/>
          </a:p>
          <a:p>
            <a:pPr lvl="1"/>
            <a:endParaRPr lang="en-US" dirty="0"/>
          </a:p>
        </p:txBody>
      </p:sp>
      <p:pic>
        <p:nvPicPr>
          <p:cNvPr id="9" name="Picture 8" descr="Yiqi Zhao">
            <a:extLst>
              <a:ext uri="{FF2B5EF4-FFF2-40B4-BE49-F238E27FC236}">
                <a16:creationId xmlns:a16="http://schemas.microsoft.com/office/drawing/2014/main" id="{2E7FEBF6-0DC3-15C2-EB6C-C0B3686AB5B2}"/>
              </a:ext>
            </a:extLst>
          </p:cNvPr>
          <p:cNvPicPr>
            <a:picLocks noChangeAspect="1"/>
          </p:cNvPicPr>
          <p:nvPr/>
        </p:nvPicPr>
        <p:blipFill>
          <a:blip r:embed="rId2"/>
          <a:stretch>
            <a:fillRect/>
          </a:stretch>
        </p:blipFill>
        <p:spPr>
          <a:xfrm>
            <a:off x="8435340" y="1283970"/>
            <a:ext cx="2687955" cy="2687955"/>
          </a:xfrm>
          <a:prstGeom prst="rect">
            <a:avLst/>
          </a:prstGeom>
        </p:spPr>
      </p:pic>
      <p:pic>
        <p:nvPicPr>
          <p:cNvPr id="11" name="Picture 10">
            <a:extLst>
              <a:ext uri="{FF2B5EF4-FFF2-40B4-BE49-F238E27FC236}">
                <a16:creationId xmlns:a16="http://schemas.microsoft.com/office/drawing/2014/main" id="{9126840C-24A7-6B91-1643-A34E734B9CD5}"/>
              </a:ext>
            </a:extLst>
          </p:cNvPr>
          <p:cNvPicPr>
            <a:picLocks noChangeAspect="1"/>
          </p:cNvPicPr>
          <p:nvPr/>
        </p:nvPicPr>
        <p:blipFill>
          <a:blip r:embed="rId3"/>
          <a:stretch>
            <a:fillRect/>
          </a:stretch>
        </p:blipFill>
        <p:spPr>
          <a:xfrm>
            <a:off x="274320" y="3429000"/>
            <a:ext cx="3124223" cy="1781188"/>
          </a:xfrm>
          <a:prstGeom prst="rect">
            <a:avLst/>
          </a:prstGeom>
        </p:spPr>
      </p:pic>
      <p:pic>
        <p:nvPicPr>
          <p:cNvPr id="13" name="Picture 12">
            <a:extLst>
              <a:ext uri="{FF2B5EF4-FFF2-40B4-BE49-F238E27FC236}">
                <a16:creationId xmlns:a16="http://schemas.microsoft.com/office/drawing/2014/main" id="{9ECE9D6C-8EA9-8326-2198-37A264C50740}"/>
              </a:ext>
            </a:extLst>
          </p:cNvPr>
          <p:cNvPicPr>
            <a:picLocks noChangeAspect="1"/>
          </p:cNvPicPr>
          <p:nvPr/>
        </p:nvPicPr>
        <p:blipFill>
          <a:blip r:embed="rId4"/>
          <a:stretch>
            <a:fillRect/>
          </a:stretch>
        </p:blipFill>
        <p:spPr>
          <a:xfrm>
            <a:off x="3520428" y="3429000"/>
            <a:ext cx="4636743" cy="1781188"/>
          </a:xfrm>
          <a:prstGeom prst="rect">
            <a:avLst/>
          </a:prstGeom>
        </p:spPr>
      </p:pic>
      <p:pic>
        <p:nvPicPr>
          <p:cNvPr id="15" name="Picture 14">
            <a:extLst>
              <a:ext uri="{FF2B5EF4-FFF2-40B4-BE49-F238E27FC236}">
                <a16:creationId xmlns:a16="http://schemas.microsoft.com/office/drawing/2014/main" id="{91981BA6-8D6B-4FF8-CFD8-1B59B25A207A}"/>
              </a:ext>
            </a:extLst>
          </p:cNvPr>
          <p:cNvPicPr>
            <a:picLocks noChangeAspect="1"/>
          </p:cNvPicPr>
          <p:nvPr/>
        </p:nvPicPr>
        <p:blipFill>
          <a:blip r:embed="rId5"/>
          <a:stretch>
            <a:fillRect/>
          </a:stretch>
        </p:blipFill>
        <p:spPr>
          <a:xfrm>
            <a:off x="8279056" y="4119556"/>
            <a:ext cx="3152798" cy="1666887"/>
          </a:xfrm>
          <a:prstGeom prst="rect">
            <a:avLst/>
          </a:prstGeom>
        </p:spPr>
      </p:pic>
    </p:spTree>
    <p:extLst>
      <p:ext uri="{BB962C8B-B14F-4D97-AF65-F5344CB8AC3E}">
        <p14:creationId xmlns:p14="http://schemas.microsoft.com/office/powerpoint/2010/main" val="3448918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C410763-9DDC-6B54-F74B-56FA1A039365}"/>
              </a:ext>
            </a:extLst>
          </p:cNvPr>
          <p:cNvSpPr>
            <a:spLocks noGrp="1"/>
          </p:cNvSpPr>
          <p:nvPr>
            <p:ph idx="1"/>
          </p:nvPr>
        </p:nvSpPr>
        <p:spPr>
          <a:xfrm>
            <a:off x="114214" y="1013786"/>
            <a:ext cx="11699087" cy="1846803"/>
          </a:xfrm>
        </p:spPr>
        <p:txBody>
          <a:bodyPr>
            <a:normAutofit/>
          </a:bodyPr>
          <a:lstStyle/>
          <a:p>
            <a:r>
              <a:rPr lang="en-US" dirty="0"/>
              <a:t>Piazza: </a:t>
            </a:r>
          </a:p>
          <a:p>
            <a:pPr marL="411480" lvl="1" indent="0">
              <a:buNone/>
            </a:pPr>
            <a:endParaRPr lang="en-US" dirty="0"/>
          </a:p>
        </p:txBody>
      </p:sp>
      <p:sp>
        <p:nvSpPr>
          <p:cNvPr id="3" name="Title 2">
            <a:extLst>
              <a:ext uri="{FF2B5EF4-FFF2-40B4-BE49-F238E27FC236}">
                <a16:creationId xmlns:a16="http://schemas.microsoft.com/office/drawing/2014/main" id="{6D2C743F-2EE2-EFBF-8466-6B9459CCC1C3}"/>
              </a:ext>
            </a:extLst>
          </p:cNvPr>
          <p:cNvSpPr>
            <a:spLocks noGrp="1"/>
          </p:cNvSpPr>
          <p:nvPr>
            <p:ph type="title"/>
          </p:nvPr>
        </p:nvSpPr>
        <p:spPr/>
        <p:txBody>
          <a:bodyPr/>
          <a:lstStyle/>
          <a:p>
            <a:r>
              <a:rPr lang="en-US" dirty="0"/>
              <a:t>Logistics</a:t>
            </a:r>
          </a:p>
        </p:txBody>
      </p:sp>
      <p:sp>
        <p:nvSpPr>
          <p:cNvPr id="4" name="Slide Number Placeholder 3">
            <a:extLst>
              <a:ext uri="{FF2B5EF4-FFF2-40B4-BE49-F238E27FC236}">
                <a16:creationId xmlns:a16="http://schemas.microsoft.com/office/drawing/2014/main" id="{16125C9F-A373-5DB7-A332-AB3B5D8EB5EB}"/>
              </a:ext>
            </a:extLst>
          </p:cNvPr>
          <p:cNvSpPr>
            <a:spLocks noGrp="1"/>
          </p:cNvSpPr>
          <p:nvPr>
            <p:ph type="sldNum" sz="quarter" idx="12"/>
          </p:nvPr>
        </p:nvSpPr>
        <p:spPr/>
        <p:txBody>
          <a:bodyPr/>
          <a:lstStyle/>
          <a:p>
            <a:fld id="{29AAD378-655A-49C6-813C-9FD132EF7440}" type="slidenum">
              <a:rPr lang="en-US" smtClean="0"/>
              <a:pPr/>
              <a:t>24</a:t>
            </a:fld>
            <a:endParaRPr lang="en-US" dirty="0"/>
          </a:p>
        </p:txBody>
      </p:sp>
      <p:sp>
        <p:nvSpPr>
          <p:cNvPr id="6" name="TextBox 5">
            <a:extLst>
              <a:ext uri="{FF2B5EF4-FFF2-40B4-BE49-F238E27FC236}">
                <a16:creationId xmlns:a16="http://schemas.microsoft.com/office/drawing/2014/main" id="{D982321D-BF04-4E0A-5E68-21E84496CCC6}"/>
              </a:ext>
            </a:extLst>
          </p:cNvPr>
          <p:cNvSpPr txBox="1"/>
          <p:nvPr/>
        </p:nvSpPr>
        <p:spPr>
          <a:xfrm>
            <a:off x="923325" y="1530417"/>
            <a:ext cx="9428206" cy="1477328"/>
          </a:xfrm>
          <a:prstGeom prst="rect">
            <a:avLst/>
          </a:prstGeom>
          <a:noFill/>
        </p:spPr>
        <p:txBody>
          <a:bodyPr wrap="square">
            <a:spAutoFit/>
          </a:bodyPr>
          <a:lstStyle/>
          <a:p>
            <a:r>
              <a:rPr lang="en-US" sz="1800" dirty="0">
                <a:effectLst/>
                <a:latin typeface="Cambria" panose="02040503050406030204" pitchFamily="18" charset="0"/>
                <a:ea typeface="Cambria" panose="02040503050406030204" pitchFamily="18" charset="0"/>
              </a:rPr>
              <a:t>We will be using Piazza for class discussion. The system is highly catered to getting you help fast and efficiently from classmates, the TAs, and myself. Rather than emailing questions to the teaching staff, post your questions on Piazza. </a:t>
            </a:r>
            <a:br>
              <a:rPr lang="en-US" sz="1800" dirty="0">
                <a:effectLst/>
                <a:latin typeface="Cambria" panose="02040503050406030204" pitchFamily="18" charset="0"/>
                <a:ea typeface="Cambria" panose="02040503050406030204" pitchFamily="18" charset="0"/>
              </a:rPr>
            </a:br>
            <a:r>
              <a:rPr lang="en-US" sz="1800" dirty="0">
                <a:effectLst/>
                <a:latin typeface="Cambria" panose="02040503050406030204" pitchFamily="18" charset="0"/>
                <a:ea typeface="Cambria" panose="02040503050406030204" pitchFamily="18" charset="0"/>
              </a:rPr>
              <a:t>Find our class page at: </a:t>
            </a:r>
            <a:r>
              <a:rPr lang="en-US" dirty="0">
                <a:hlinkClick r:id="rId2"/>
              </a:rPr>
              <a:t>https://piazza.com/usc/fall2026/csci513</a:t>
            </a:r>
            <a:endParaRPr lang="en-US" dirty="0"/>
          </a:p>
          <a:p>
            <a:endParaRPr lang="en-US" sz="1800" dirty="0">
              <a:effectLst/>
              <a:latin typeface="Cambria" panose="02040503050406030204" pitchFamily="18" charset="0"/>
              <a:ea typeface="Cambria" panose="02040503050406030204" pitchFamily="18" charset="0"/>
            </a:endParaRPr>
          </a:p>
        </p:txBody>
      </p:sp>
      <p:sp>
        <p:nvSpPr>
          <p:cNvPr id="5" name="Content Placeholder 1">
            <a:extLst>
              <a:ext uri="{FF2B5EF4-FFF2-40B4-BE49-F238E27FC236}">
                <a16:creationId xmlns:a16="http://schemas.microsoft.com/office/drawing/2014/main" id="{4E85996C-4F6A-AAD6-0556-D7E89E4636B2}"/>
              </a:ext>
            </a:extLst>
          </p:cNvPr>
          <p:cNvSpPr txBox="1">
            <a:spLocks/>
          </p:cNvSpPr>
          <p:nvPr/>
        </p:nvSpPr>
        <p:spPr>
          <a:xfrm>
            <a:off x="114214" y="3074009"/>
            <a:ext cx="11699087" cy="3159831"/>
          </a:xfrm>
          <a:prstGeom prst="rect">
            <a:avLst/>
          </a:prstGeom>
        </p:spPr>
        <p:txBody>
          <a:bodyPr vert="horz" lIns="91440" tIns="45720" rIns="91440" bIns="45720" rtlCol="0">
            <a:normAutofit fontScale="92500" lnSpcReduction="10000"/>
          </a:bodyPr>
          <a:lstStyle>
            <a:lvl1pPr marL="457200" indent="-457200" algn="l" defTabSz="914400" rtl="0" eaLnBrk="1" latinLnBrk="0" hangingPunct="1">
              <a:lnSpc>
                <a:spcPct val="90000"/>
              </a:lnSpc>
              <a:spcBef>
                <a:spcPts val="1000"/>
              </a:spcBef>
              <a:buClr>
                <a:srgbClr val="FF9B9B"/>
              </a:buClr>
              <a:buSzPct val="80000"/>
              <a:buFont typeface="Wingdings 3" panose="05040102010807070707" pitchFamily="18" charset="2"/>
              <a:buChar char=""/>
              <a:defRPr sz="2800" kern="1200">
                <a:solidFill>
                  <a:schemeClr val="tx1"/>
                </a:solidFill>
                <a:latin typeface="Cambria" panose="02040503050406030204" pitchFamily="18" charset="0"/>
                <a:ea typeface="Cambria" panose="02040503050406030204" pitchFamily="18" charset="0"/>
                <a:cs typeface="+mn-cs"/>
              </a:defRPr>
            </a:lvl1pPr>
            <a:lvl2pPr marL="685800" indent="-274320" algn="l" defTabSz="914400" rtl="0" eaLnBrk="1" latinLnBrk="0" hangingPunct="1">
              <a:lnSpc>
                <a:spcPct val="90000"/>
              </a:lnSpc>
              <a:spcBef>
                <a:spcPts val="500"/>
              </a:spcBef>
              <a:buClr>
                <a:srgbClr val="FFA3A3"/>
              </a:buClr>
              <a:buSzPct val="80000"/>
              <a:buFont typeface="Wingdings 3" panose="05040102010807070707" pitchFamily="18" charset="2"/>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Clr>
                <a:srgbClr val="FF9797"/>
              </a:buClr>
              <a:buSzPct val="75000"/>
              <a:buFont typeface="Wingdings 3" panose="05040102010807070707" pitchFamily="18" charset="2"/>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Brightspace:</a:t>
            </a:r>
          </a:p>
          <a:p>
            <a:pPr lvl="1"/>
            <a:r>
              <a:rPr lang="en-US" sz="1600" dirty="0"/>
              <a:t>We will be using Brightspace for all homework assignments, mini-project submissions, and final project report submission.</a:t>
            </a:r>
          </a:p>
          <a:p>
            <a:pPr lvl="1"/>
            <a:r>
              <a:rPr lang="en-US" sz="1600" dirty="0"/>
              <a:t>Your grades will also be visible in Brightspace.</a:t>
            </a:r>
          </a:p>
          <a:p>
            <a:pPr lvl="1"/>
            <a:endParaRPr lang="en-US" sz="1600" dirty="0"/>
          </a:p>
          <a:p>
            <a:r>
              <a:rPr lang="en-US" dirty="0"/>
              <a:t>Grading:</a:t>
            </a:r>
          </a:p>
          <a:p>
            <a:pPr lvl="1"/>
            <a:r>
              <a:rPr lang="en-US" sz="1800" dirty="0"/>
              <a:t>The grade distribution will be roughly as follows:</a:t>
            </a:r>
          </a:p>
          <a:p>
            <a:pPr lvl="2"/>
            <a:r>
              <a:rPr lang="en-US" sz="1400" dirty="0"/>
              <a:t>A : Top 25-30%</a:t>
            </a:r>
          </a:p>
          <a:p>
            <a:pPr lvl="2"/>
            <a:r>
              <a:rPr lang="en-US" sz="1400" dirty="0"/>
              <a:t>A- : Next ~25%</a:t>
            </a:r>
          </a:p>
          <a:p>
            <a:pPr lvl="2"/>
            <a:r>
              <a:rPr lang="en-US" sz="1400" dirty="0"/>
              <a:t>B+ : Next ~25%</a:t>
            </a:r>
          </a:p>
          <a:p>
            <a:pPr lvl="2"/>
            <a:r>
              <a:rPr lang="en-US" sz="1400" dirty="0"/>
              <a:t>B : Bottom 25%</a:t>
            </a:r>
          </a:p>
          <a:p>
            <a:pPr lvl="2"/>
            <a:r>
              <a:rPr lang="en-US" sz="1400" dirty="0"/>
              <a:t>If you don’t do any one of these, you may get a grade lower than B: (attend class, engage in Piazza/office hours, turn in </a:t>
            </a:r>
            <a:r>
              <a:rPr lang="en-US" sz="1400" dirty="0" err="1"/>
              <a:t>homeworks</a:t>
            </a:r>
            <a:r>
              <a:rPr lang="en-US" sz="1400" dirty="0"/>
              <a:t>, have a 						          reasonable project)</a:t>
            </a:r>
          </a:p>
        </p:txBody>
      </p:sp>
    </p:spTree>
    <p:extLst>
      <p:ext uri="{BB962C8B-B14F-4D97-AF65-F5344CB8AC3E}">
        <p14:creationId xmlns:p14="http://schemas.microsoft.com/office/powerpoint/2010/main" val="263929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D3918BF-A23E-C034-927A-70EE32EBEF03}"/>
              </a:ext>
            </a:extLst>
          </p:cNvPr>
          <p:cNvSpPr>
            <a:spLocks noGrp="1"/>
          </p:cNvSpPr>
          <p:nvPr>
            <p:ph idx="1"/>
          </p:nvPr>
        </p:nvSpPr>
        <p:spPr/>
        <p:txBody>
          <a:bodyPr>
            <a:normAutofit/>
          </a:bodyPr>
          <a:lstStyle/>
          <a:p>
            <a:r>
              <a:rPr lang="en-US" sz="2000" dirty="0"/>
              <a:t>You can use whatever you want!</a:t>
            </a:r>
          </a:p>
          <a:p>
            <a:r>
              <a:rPr lang="en-US" sz="2000" dirty="0"/>
              <a:t>If AI chatbot makes mistakes, </a:t>
            </a:r>
            <a:r>
              <a:rPr lang="en-US" sz="2000" b="1" dirty="0"/>
              <a:t>you</a:t>
            </a:r>
            <a:r>
              <a:rPr lang="en-US" sz="2000" dirty="0"/>
              <a:t> will lose points!</a:t>
            </a:r>
          </a:p>
          <a:p>
            <a:r>
              <a:rPr lang="en-US" sz="2000" dirty="0"/>
              <a:t>If AI chatbot hallucinates references, </a:t>
            </a:r>
            <a:r>
              <a:rPr lang="en-US" sz="2000" b="1" dirty="0"/>
              <a:t>you</a:t>
            </a:r>
            <a:r>
              <a:rPr lang="en-US" sz="2000" dirty="0"/>
              <a:t> will lose points!</a:t>
            </a:r>
          </a:p>
          <a:p>
            <a:r>
              <a:rPr lang="en-US" sz="2000" dirty="0"/>
              <a:t>You can paste your homework assignments in ChatGPT or Claude or Gemini or  Qwen</a:t>
            </a:r>
          </a:p>
          <a:p>
            <a:pPr lvl="1"/>
            <a:r>
              <a:rPr lang="en-US" sz="1800" dirty="0"/>
              <a:t>Do declare that you used it</a:t>
            </a:r>
          </a:p>
          <a:p>
            <a:pPr lvl="1"/>
            <a:r>
              <a:rPr lang="en-US" sz="1800" dirty="0"/>
              <a:t>Do explain why you think it gave you the correct or wrong answer</a:t>
            </a:r>
          </a:p>
          <a:p>
            <a:pPr lvl="1"/>
            <a:r>
              <a:rPr lang="en-US" sz="1800" dirty="0"/>
              <a:t>If it gave you the wrong answer, suggest a fix</a:t>
            </a:r>
          </a:p>
          <a:p>
            <a:r>
              <a:rPr lang="en-US" sz="2000" dirty="0"/>
              <a:t>If you find mistakes in the AI chatbot output, come talk to us</a:t>
            </a:r>
          </a:p>
          <a:p>
            <a:pPr lvl="1"/>
            <a:r>
              <a:rPr lang="en-US" sz="1800" dirty="0"/>
              <a:t>If it is a serious mistake, you can get extra credit</a:t>
            </a:r>
          </a:p>
          <a:p>
            <a:r>
              <a:rPr lang="en-US" sz="2000" dirty="0"/>
              <a:t>We have gotten pretty good at recognizing the use of AI, so please don’t use it without declaring that you used it.</a:t>
            </a:r>
          </a:p>
          <a:p>
            <a:endParaRPr lang="en-US" sz="2000" dirty="0"/>
          </a:p>
          <a:p>
            <a:endParaRPr lang="en-US" sz="2000" dirty="0"/>
          </a:p>
        </p:txBody>
      </p:sp>
      <p:sp>
        <p:nvSpPr>
          <p:cNvPr id="3" name="Slide Number Placeholder 2">
            <a:extLst>
              <a:ext uri="{FF2B5EF4-FFF2-40B4-BE49-F238E27FC236}">
                <a16:creationId xmlns:a16="http://schemas.microsoft.com/office/drawing/2014/main" id="{EF368E76-38CF-02B8-8135-DBC7C566652C}"/>
              </a:ext>
            </a:extLst>
          </p:cNvPr>
          <p:cNvSpPr>
            <a:spLocks noGrp="1"/>
          </p:cNvSpPr>
          <p:nvPr>
            <p:ph type="sldNum" sz="quarter" idx="12"/>
          </p:nvPr>
        </p:nvSpPr>
        <p:spPr/>
        <p:txBody>
          <a:bodyPr/>
          <a:lstStyle/>
          <a:p>
            <a:fld id="{29AAD378-655A-49C6-813C-9FD132EF7440}" type="slidenum">
              <a:rPr lang="en-US" smtClean="0"/>
              <a:pPr/>
              <a:t>25</a:t>
            </a:fld>
            <a:endParaRPr lang="en-US"/>
          </a:p>
        </p:txBody>
      </p:sp>
      <p:sp>
        <p:nvSpPr>
          <p:cNvPr id="4" name="Title 3">
            <a:extLst>
              <a:ext uri="{FF2B5EF4-FFF2-40B4-BE49-F238E27FC236}">
                <a16:creationId xmlns:a16="http://schemas.microsoft.com/office/drawing/2014/main" id="{11CDE9C0-DDB0-0378-EAD5-31B0F661C85F}"/>
              </a:ext>
            </a:extLst>
          </p:cNvPr>
          <p:cNvSpPr>
            <a:spLocks noGrp="1"/>
          </p:cNvSpPr>
          <p:nvPr>
            <p:ph type="title"/>
          </p:nvPr>
        </p:nvSpPr>
        <p:spPr/>
        <p:txBody>
          <a:bodyPr/>
          <a:lstStyle/>
          <a:p>
            <a:r>
              <a:rPr lang="en-US" dirty="0"/>
              <a:t>Use of AI</a:t>
            </a:r>
          </a:p>
        </p:txBody>
      </p:sp>
    </p:spTree>
    <p:extLst>
      <p:ext uri="{BB962C8B-B14F-4D97-AF65-F5344CB8AC3E}">
        <p14:creationId xmlns:p14="http://schemas.microsoft.com/office/powerpoint/2010/main" val="3032556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54D691-68EF-47DE-8BEC-E55529033932}"/>
              </a:ext>
            </a:extLst>
          </p:cNvPr>
          <p:cNvSpPr>
            <a:spLocks noGrp="1"/>
          </p:cNvSpPr>
          <p:nvPr>
            <p:ph idx="1"/>
          </p:nvPr>
        </p:nvSpPr>
        <p:spPr>
          <a:xfrm>
            <a:off x="1682804" y="1275548"/>
            <a:ext cx="4479792" cy="3471039"/>
          </a:xfrm>
        </p:spPr>
        <p:txBody>
          <a:bodyPr/>
          <a:lstStyle/>
          <a:p>
            <a:pPr marL="0" indent="0">
              <a:buNone/>
            </a:pPr>
            <a:endParaRPr lang="en-US" dirty="0"/>
          </a:p>
          <a:p>
            <a:pPr marL="0" indent="0">
              <a:buNone/>
            </a:pPr>
            <a:endParaRPr lang="en-US" dirty="0"/>
          </a:p>
          <a:p>
            <a:pPr marL="0" indent="0">
              <a:buNone/>
            </a:pPr>
            <a:r>
              <a:rPr lang="en-US" sz="4800" b="1" dirty="0"/>
              <a:t>Questions?</a:t>
            </a:r>
            <a:endParaRPr lang="en-US" b="1" dirty="0"/>
          </a:p>
        </p:txBody>
      </p:sp>
      <p:sp>
        <p:nvSpPr>
          <p:cNvPr id="3" name="Slide Number Placeholder 2">
            <a:extLst>
              <a:ext uri="{FF2B5EF4-FFF2-40B4-BE49-F238E27FC236}">
                <a16:creationId xmlns:a16="http://schemas.microsoft.com/office/drawing/2014/main" id="{CA586977-9EA2-4A98-A422-CB555DDD885B}"/>
              </a:ext>
            </a:extLst>
          </p:cNvPr>
          <p:cNvSpPr>
            <a:spLocks noGrp="1"/>
          </p:cNvSpPr>
          <p:nvPr>
            <p:ph type="sldNum" sz="quarter" idx="12"/>
          </p:nvPr>
        </p:nvSpPr>
        <p:spPr/>
        <p:txBody>
          <a:bodyPr/>
          <a:lstStyle/>
          <a:p>
            <a:fld id="{29AAD378-655A-49C6-813C-9FD132EF7440}" type="slidenum">
              <a:rPr lang="en-US" smtClean="0"/>
              <a:pPr/>
              <a:t>26</a:t>
            </a:fld>
            <a:endParaRPr lang="en-US"/>
          </a:p>
        </p:txBody>
      </p:sp>
    </p:spTree>
    <p:extLst>
      <p:ext uri="{BB962C8B-B14F-4D97-AF65-F5344CB8AC3E}">
        <p14:creationId xmlns:p14="http://schemas.microsoft.com/office/powerpoint/2010/main" val="2535175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1C016A6-262F-42EC-90FC-2FC44CAF8992}"/>
              </a:ext>
            </a:extLst>
          </p:cNvPr>
          <p:cNvSpPr>
            <a:spLocks noGrp="1"/>
          </p:cNvSpPr>
          <p:nvPr>
            <p:ph type="title"/>
          </p:nvPr>
        </p:nvSpPr>
        <p:spPr>
          <a:xfrm>
            <a:off x="239155" y="57931"/>
            <a:ext cx="10515600" cy="861862"/>
          </a:xfrm>
        </p:spPr>
        <p:txBody>
          <a:bodyPr/>
          <a:lstStyle/>
          <a:p>
            <a:r>
              <a:rPr lang="en-US" dirty="0"/>
              <a:t>Cyber-Physical Systems</a:t>
            </a:r>
          </a:p>
        </p:txBody>
      </p:sp>
      <p:pic>
        <p:nvPicPr>
          <p:cNvPr id="35" name="Picture 34">
            <a:extLst>
              <a:ext uri="{FF2B5EF4-FFF2-40B4-BE49-F238E27FC236}">
                <a16:creationId xmlns:a16="http://schemas.microsoft.com/office/drawing/2014/main" id="{C0AA2915-4807-41CA-9E15-338ACED42B2F}"/>
              </a:ext>
            </a:extLst>
          </p:cNvPr>
          <p:cNvPicPr>
            <a:picLocks noChangeAspect="1"/>
          </p:cNvPicPr>
          <p:nvPr/>
        </p:nvPicPr>
        <p:blipFill>
          <a:blip r:embed="rId3"/>
          <a:stretch>
            <a:fillRect/>
          </a:stretch>
        </p:blipFill>
        <p:spPr>
          <a:xfrm>
            <a:off x="239155" y="1517848"/>
            <a:ext cx="2972635" cy="1817023"/>
          </a:xfrm>
          <a:prstGeom prst="rect">
            <a:avLst/>
          </a:prstGeom>
        </p:spPr>
      </p:pic>
      <p:pic>
        <p:nvPicPr>
          <p:cNvPr id="36" name="Picture 35">
            <a:extLst>
              <a:ext uri="{FF2B5EF4-FFF2-40B4-BE49-F238E27FC236}">
                <a16:creationId xmlns:a16="http://schemas.microsoft.com/office/drawing/2014/main" id="{7CA7A873-B3E0-4167-A9F3-5756CF286C64}"/>
              </a:ext>
            </a:extLst>
          </p:cNvPr>
          <p:cNvPicPr>
            <a:picLocks noChangeAspect="1"/>
          </p:cNvPicPr>
          <p:nvPr/>
        </p:nvPicPr>
        <p:blipFill>
          <a:blip r:embed="rId4"/>
          <a:stretch>
            <a:fillRect/>
          </a:stretch>
        </p:blipFill>
        <p:spPr>
          <a:xfrm>
            <a:off x="3978721" y="1140314"/>
            <a:ext cx="3036463" cy="2000883"/>
          </a:xfrm>
          <a:prstGeom prst="rect">
            <a:avLst/>
          </a:prstGeom>
        </p:spPr>
      </p:pic>
      <p:pic>
        <p:nvPicPr>
          <p:cNvPr id="38" name="Picture 37">
            <a:extLst>
              <a:ext uri="{FF2B5EF4-FFF2-40B4-BE49-F238E27FC236}">
                <a16:creationId xmlns:a16="http://schemas.microsoft.com/office/drawing/2014/main" id="{7E84C913-3ACB-45F3-970E-AF50BED1B38C}"/>
              </a:ext>
            </a:extLst>
          </p:cNvPr>
          <p:cNvPicPr>
            <a:picLocks noChangeAspect="1"/>
          </p:cNvPicPr>
          <p:nvPr/>
        </p:nvPicPr>
        <p:blipFill rotWithShape="1">
          <a:blip r:embed="rId5"/>
          <a:srcRect l="15244" t="24475" r="10739" b="12500"/>
          <a:stretch/>
        </p:blipFill>
        <p:spPr>
          <a:xfrm>
            <a:off x="8020898" y="873493"/>
            <a:ext cx="2921166" cy="1989894"/>
          </a:xfrm>
          <a:prstGeom prst="rect">
            <a:avLst/>
          </a:prstGeom>
        </p:spPr>
      </p:pic>
      <p:pic>
        <p:nvPicPr>
          <p:cNvPr id="39" name="Picture 38">
            <a:extLst>
              <a:ext uri="{FF2B5EF4-FFF2-40B4-BE49-F238E27FC236}">
                <a16:creationId xmlns:a16="http://schemas.microsoft.com/office/drawing/2014/main" id="{61AD59A2-7BAA-4B08-A88C-44397A809A9A}"/>
              </a:ext>
            </a:extLst>
          </p:cNvPr>
          <p:cNvPicPr>
            <a:picLocks noChangeAspect="1"/>
          </p:cNvPicPr>
          <p:nvPr/>
        </p:nvPicPr>
        <p:blipFill rotWithShape="1">
          <a:blip r:embed="rId6"/>
          <a:srcRect l="8752" t="13551" r="7669" b="14322"/>
          <a:stretch/>
        </p:blipFill>
        <p:spPr>
          <a:xfrm>
            <a:off x="315532" y="3429000"/>
            <a:ext cx="2551899" cy="2202252"/>
          </a:xfrm>
          <a:prstGeom prst="rect">
            <a:avLst/>
          </a:prstGeom>
        </p:spPr>
      </p:pic>
      <p:pic>
        <p:nvPicPr>
          <p:cNvPr id="40" name="Picture 39">
            <a:extLst>
              <a:ext uri="{FF2B5EF4-FFF2-40B4-BE49-F238E27FC236}">
                <a16:creationId xmlns:a16="http://schemas.microsoft.com/office/drawing/2014/main" id="{6A1CD0CB-CA75-47C6-BB77-912AE4C18621}"/>
              </a:ext>
            </a:extLst>
          </p:cNvPr>
          <p:cNvPicPr>
            <a:picLocks noChangeAspect="1"/>
          </p:cNvPicPr>
          <p:nvPr/>
        </p:nvPicPr>
        <p:blipFill rotWithShape="1">
          <a:blip r:embed="rId7"/>
          <a:srcRect t="18760" r="47280" b="5143"/>
          <a:stretch/>
        </p:blipFill>
        <p:spPr>
          <a:xfrm>
            <a:off x="8020898" y="3141197"/>
            <a:ext cx="3036463" cy="2490055"/>
          </a:xfrm>
          <a:prstGeom prst="rect">
            <a:avLst/>
          </a:prstGeom>
        </p:spPr>
      </p:pic>
      <p:pic>
        <p:nvPicPr>
          <p:cNvPr id="41" name="Picture 40">
            <a:extLst>
              <a:ext uri="{FF2B5EF4-FFF2-40B4-BE49-F238E27FC236}">
                <a16:creationId xmlns:a16="http://schemas.microsoft.com/office/drawing/2014/main" id="{383C74CD-2887-4658-B336-10FA89FA1D6A}"/>
              </a:ext>
            </a:extLst>
          </p:cNvPr>
          <p:cNvPicPr>
            <a:picLocks noChangeAspect="1"/>
          </p:cNvPicPr>
          <p:nvPr/>
        </p:nvPicPr>
        <p:blipFill rotWithShape="1">
          <a:blip r:embed="rId8"/>
          <a:srcRect t="13519" b="14834"/>
          <a:stretch/>
        </p:blipFill>
        <p:spPr>
          <a:xfrm>
            <a:off x="3759225" y="2955975"/>
            <a:ext cx="3475457" cy="2490056"/>
          </a:xfrm>
          <a:prstGeom prst="rect">
            <a:avLst/>
          </a:prstGeom>
        </p:spPr>
      </p:pic>
      <p:sp>
        <p:nvSpPr>
          <p:cNvPr id="42" name="TextBox 41">
            <a:extLst>
              <a:ext uri="{FF2B5EF4-FFF2-40B4-BE49-F238E27FC236}">
                <a16:creationId xmlns:a16="http://schemas.microsoft.com/office/drawing/2014/main" id="{DE9C6DD1-46C7-4091-B7B5-E6F3A00AD8F9}"/>
              </a:ext>
            </a:extLst>
          </p:cNvPr>
          <p:cNvSpPr txBox="1"/>
          <p:nvPr/>
        </p:nvSpPr>
        <p:spPr>
          <a:xfrm>
            <a:off x="3778919" y="5510188"/>
            <a:ext cx="3791679" cy="369332"/>
          </a:xfrm>
          <a:prstGeom prst="rect">
            <a:avLst/>
          </a:prstGeom>
          <a:noFill/>
        </p:spPr>
        <p:txBody>
          <a:bodyPr wrap="none" rtlCol="0">
            <a:spAutoFit/>
          </a:bodyPr>
          <a:lstStyle/>
          <a:p>
            <a:r>
              <a:rPr lang="en-US" dirty="0"/>
              <a:t>[All images from Google image search]</a:t>
            </a:r>
          </a:p>
        </p:txBody>
      </p:sp>
      <p:sp>
        <p:nvSpPr>
          <p:cNvPr id="2" name="Slide Number Placeholder 1">
            <a:extLst>
              <a:ext uri="{FF2B5EF4-FFF2-40B4-BE49-F238E27FC236}">
                <a16:creationId xmlns:a16="http://schemas.microsoft.com/office/drawing/2014/main" id="{9264F3C2-FC6D-4606-9E8F-B89A6B37A47E}"/>
              </a:ext>
            </a:extLst>
          </p:cNvPr>
          <p:cNvSpPr>
            <a:spLocks noGrp="1"/>
          </p:cNvSpPr>
          <p:nvPr>
            <p:ph type="sldNum" sz="quarter" idx="12"/>
          </p:nvPr>
        </p:nvSpPr>
        <p:spPr/>
        <p:txBody>
          <a:bodyPr/>
          <a:lstStyle/>
          <a:p>
            <a:fld id="{29AAD378-655A-49C6-813C-9FD132EF7440}" type="slidenum">
              <a:rPr lang="en-US" smtClean="0"/>
              <a:pPr/>
              <a:t>3</a:t>
            </a:fld>
            <a:endParaRPr lang="en-US"/>
          </a:p>
        </p:txBody>
      </p:sp>
    </p:spTree>
    <p:extLst>
      <p:ext uri="{BB962C8B-B14F-4D97-AF65-F5344CB8AC3E}">
        <p14:creationId xmlns:p14="http://schemas.microsoft.com/office/powerpoint/2010/main" val="1179974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BA5573-1832-4330-9325-CE876E29DDA6}"/>
              </a:ext>
            </a:extLst>
          </p:cNvPr>
          <p:cNvSpPr>
            <a:spLocks noGrp="1"/>
          </p:cNvSpPr>
          <p:nvPr>
            <p:ph type="title"/>
          </p:nvPr>
        </p:nvSpPr>
        <p:spPr>
          <a:xfrm>
            <a:off x="166681" y="85463"/>
            <a:ext cx="10920419" cy="778828"/>
          </a:xfrm>
        </p:spPr>
        <p:txBody>
          <a:bodyPr/>
          <a:lstStyle/>
          <a:p>
            <a:r>
              <a:rPr lang="en-US" dirty="0"/>
              <a:t>Cyber-Physical Systems + Autonomy</a:t>
            </a:r>
          </a:p>
        </p:txBody>
      </p:sp>
      <p:sp>
        <p:nvSpPr>
          <p:cNvPr id="4" name="Slide Number Placeholder 3">
            <a:extLst>
              <a:ext uri="{FF2B5EF4-FFF2-40B4-BE49-F238E27FC236}">
                <a16:creationId xmlns:a16="http://schemas.microsoft.com/office/drawing/2014/main" id="{51B9A7AC-DBA3-40EC-A859-9DC37EFF564A}"/>
              </a:ext>
            </a:extLst>
          </p:cNvPr>
          <p:cNvSpPr>
            <a:spLocks noGrp="1"/>
          </p:cNvSpPr>
          <p:nvPr>
            <p:ph type="sldNum" sz="quarter" idx="12"/>
          </p:nvPr>
        </p:nvSpPr>
        <p:spPr/>
        <p:txBody>
          <a:bodyPr/>
          <a:lstStyle/>
          <a:p>
            <a:fld id="{29AAD378-655A-49C6-813C-9FD132EF7440}" type="slidenum">
              <a:rPr lang="en-US" smtClean="0"/>
              <a:pPr/>
              <a:t>4</a:t>
            </a:fld>
            <a:endParaRPr lang="en-US"/>
          </a:p>
        </p:txBody>
      </p:sp>
      <p:pic>
        <p:nvPicPr>
          <p:cNvPr id="5" name="Picture 4" descr="What are Cyber-physical systems? | Speranza">
            <a:extLst>
              <a:ext uri="{FF2B5EF4-FFF2-40B4-BE49-F238E27FC236}">
                <a16:creationId xmlns:a16="http://schemas.microsoft.com/office/drawing/2014/main" id="{A2B11811-28FF-EEAA-EAA1-348F6DFC3F5C}"/>
              </a:ext>
            </a:extLst>
          </p:cNvPr>
          <p:cNvPicPr>
            <a:picLocks noChangeAspect="1"/>
          </p:cNvPicPr>
          <p:nvPr/>
        </p:nvPicPr>
        <p:blipFill>
          <a:blip r:embed="rId2"/>
          <a:stretch>
            <a:fillRect/>
          </a:stretch>
        </p:blipFill>
        <p:spPr>
          <a:xfrm>
            <a:off x="302509" y="3680460"/>
            <a:ext cx="3807752" cy="2118360"/>
          </a:xfrm>
          <a:prstGeom prst="rect">
            <a:avLst/>
          </a:prstGeom>
        </p:spPr>
      </p:pic>
      <p:pic>
        <p:nvPicPr>
          <p:cNvPr id="10" name="Picture 9">
            <a:extLst>
              <a:ext uri="{FF2B5EF4-FFF2-40B4-BE49-F238E27FC236}">
                <a16:creationId xmlns:a16="http://schemas.microsoft.com/office/drawing/2014/main" id="{88A408FC-1E9E-A532-FAF7-D8B967EDB54D}"/>
              </a:ext>
            </a:extLst>
          </p:cNvPr>
          <p:cNvPicPr>
            <a:picLocks noChangeAspect="1"/>
          </p:cNvPicPr>
          <p:nvPr/>
        </p:nvPicPr>
        <p:blipFill>
          <a:blip r:embed="rId3"/>
          <a:stretch>
            <a:fillRect/>
          </a:stretch>
        </p:blipFill>
        <p:spPr>
          <a:xfrm>
            <a:off x="7098307" y="3836642"/>
            <a:ext cx="2868597" cy="2076478"/>
          </a:xfrm>
          <a:prstGeom prst="rect">
            <a:avLst/>
          </a:prstGeom>
        </p:spPr>
      </p:pic>
      <p:pic>
        <p:nvPicPr>
          <p:cNvPr id="11" name="Picture 10" descr="SWARM: Pioneering The Future of Autonomous Drone Operations and Electronic  Warfare - Cyber Defense Magazine">
            <a:extLst>
              <a:ext uri="{FF2B5EF4-FFF2-40B4-BE49-F238E27FC236}">
                <a16:creationId xmlns:a16="http://schemas.microsoft.com/office/drawing/2014/main" id="{19A37961-C29B-DCDA-D936-2EE1B1989C7D}"/>
              </a:ext>
            </a:extLst>
          </p:cNvPr>
          <p:cNvPicPr>
            <a:picLocks noChangeAspect="1"/>
          </p:cNvPicPr>
          <p:nvPr/>
        </p:nvPicPr>
        <p:blipFill>
          <a:blip r:embed="rId4"/>
          <a:srcRect t="15071" b="7008"/>
          <a:stretch>
            <a:fillRect/>
          </a:stretch>
        </p:blipFill>
        <p:spPr>
          <a:xfrm>
            <a:off x="302509" y="1226819"/>
            <a:ext cx="3807752" cy="2255521"/>
          </a:xfrm>
          <a:prstGeom prst="rect">
            <a:avLst/>
          </a:prstGeom>
        </p:spPr>
      </p:pic>
      <p:pic>
        <p:nvPicPr>
          <p:cNvPr id="12" name="Picture 11" descr="002 Top 5 autonomous driving systems in the world - Master Data Science">
            <a:extLst>
              <a:ext uri="{FF2B5EF4-FFF2-40B4-BE49-F238E27FC236}">
                <a16:creationId xmlns:a16="http://schemas.microsoft.com/office/drawing/2014/main" id="{FA086A42-0ABA-3EA4-CBBA-0970F30EA581}"/>
              </a:ext>
            </a:extLst>
          </p:cNvPr>
          <p:cNvPicPr>
            <a:picLocks noChangeAspect="1"/>
          </p:cNvPicPr>
          <p:nvPr/>
        </p:nvPicPr>
        <p:blipFill>
          <a:blip r:embed="rId5"/>
          <a:stretch>
            <a:fillRect/>
          </a:stretch>
        </p:blipFill>
        <p:spPr>
          <a:xfrm>
            <a:off x="6875812" y="1059180"/>
            <a:ext cx="3137536" cy="2712356"/>
          </a:xfrm>
          <a:prstGeom prst="rect">
            <a:avLst/>
          </a:prstGeom>
        </p:spPr>
      </p:pic>
      <p:pic>
        <p:nvPicPr>
          <p:cNvPr id="13" name="Picture 12" descr="Cyber-Physical System Approach to Artificial Pancreas Control Algorithm...  | Download Scientific Diagram">
            <a:extLst>
              <a:ext uri="{FF2B5EF4-FFF2-40B4-BE49-F238E27FC236}">
                <a16:creationId xmlns:a16="http://schemas.microsoft.com/office/drawing/2014/main" id="{88BCB208-5F81-B982-1DF1-58CFEAD4AC1E}"/>
              </a:ext>
            </a:extLst>
          </p:cNvPr>
          <p:cNvPicPr>
            <a:picLocks noChangeAspect="1"/>
          </p:cNvPicPr>
          <p:nvPr/>
        </p:nvPicPr>
        <p:blipFill>
          <a:blip r:embed="rId6"/>
          <a:stretch>
            <a:fillRect/>
          </a:stretch>
        </p:blipFill>
        <p:spPr>
          <a:xfrm>
            <a:off x="4155472" y="3722342"/>
            <a:ext cx="2942835" cy="2118360"/>
          </a:xfrm>
          <a:prstGeom prst="rect">
            <a:avLst/>
          </a:prstGeom>
        </p:spPr>
      </p:pic>
      <p:pic>
        <p:nvPicPr>
          <p:cNvPr id="14" name="Picture 13" descr="What is a Smart Factory? A Guide to Smart Manufacturing">
            <a:extLst>
              <a:ext uri="{FF2B5EF4-FFF2-40B4-BE49-F238E27FC236}">
                <a16:creationId xmlns:a16="http://schemas.microsoft.com/office/drawing/2014/main" id="{8A2254A0-C042-7BDB-D5C2-2007A759443C}"/>
              </a:ext>
            </a:extLst>
          </p:cNvPr>
          <p:cNvPicPr>
            <a:picLocks noChangeAspect="1"/>
          </p:cNvPicPr>
          <p:nvPr/>
        </p:nvPicPr>
        <p:blipFill>
          <a:blip r:embed="rId7"/>
          <a:stretch>
            <a:fillRect/>
          </a:stretch>
        </p:blipFill>
        <p:spPr>
          <a:xfrm>
            <a:off x="4110261" y="994409"/>
            <a:ext cx="2720340" cy="2720340"/>
          </a:xfrm>
          <a:prstGeom prst="rect">
            <a:avLst/>
          </a:prstGeom>
        </p:spPr>
      </p:pic>
      <p:pic>
        <p:nvPicPr>
          <p:cNvPr id="15" name="Picture 14" descr="What is an Industrial Robotic Arm? | Robots.com">
            <a:extLst>
              <a:ext uri="{FF2B5EF4-FFF2-40B4-BE49-F238E27FC236}">
                <a16:creationId xmlns:a16="http://schemas.microsoft.com/office/drawing/2014/main" id="{6F4801A3-7C83-4A78-7557-520AE1992C81}"/>
              </a:ext>
            </a:extLst>
          </p:cNvPr>
          <p:cNvPicPr>
            <a:picLocks noChangeAspect="1"/>
          </p:cNvPicPr>
          <p:nvPr/>
        </p:nvPicPr>
        <p:blipFill>
          <a:blip r:embed="rId8"/>
          <a:srcRect l="16727" r="29958"/>
          <a:stretch>
            <a:fillRect/>
          </a:stretch>
        </p:blipFill>
        <p:spPr>
          <a:xfrm>
            <a:off x="10059068" y="994409"/>
            <a:ext cx="2019968" cy="2528171"/>
          </a:xfrm>
          <a:prstGeom prst="rect">
            <a:avLst/>
          </a:prstGeom>
        </p:spPr>
      </p:pic>
      <p:pic>
        <p:nvPicPr>
          <p:cNvPr id="16" name="Picture 15" descr="Mars Exploration Rover - Wikipedia">
            <a:extLst>
              <a:ext uri="{FF2B5EF4-FFF2-40B4-BE49-F238E27FC236}">
                <a16:creationId xmlns:a16="http://schemas.microsoft.com/office/drawing/2014/main" id="{088F5EBF-D931-4B83-7E8D-7583C41D1285}"/>
              </a:ext>
            </a:extLst>
          </p:cNvPr>
          <p:cNvPicPr>
            <a:picLocks noChangeAspect="1"/>
          </p:cNvPicPr>
          <p:nvPr/>
        </p:nvPicPr>
        <p:blipFill>
          <a:blip r:embed="rId9"/>
          <a:stretch>
            <a:fillRect/>
          </a:stretch>
        </p:blipFill>
        <p:spPr>
          <a:xfrm>
            <a:off x="10041142" y="3522580"/>
            <a:ext cx="2019968" cy="1464945"/>
          </a:xfrm>
          <a:prstGeom prst="rect">
            <a:avLst/>
          </a:prstGeom>
        </p:spPr>
      </p:pic>
      <p:pic>
        <p:nvPicPr>
          <p:cNvPr id="17" name="Picture 16" descr="Humanoid Robots in Automotive Manufacturing 2026">
            <a:extLst>
              <a:ext uri="{FF2B5EF4-FFF2-40B4-BE49-F238E27FC236}">
                <a16:creationId xmlns:a16="http://schemas.microsoft.com/office/drawing/2014/main" id="{D2EF8D48-727E-201E-B073-EE357A1C23AF}"/>
              </a:ext>
            </a:extLst>
          </p:cNvPr>
          <p:cNvPicPr>
            <a:picLocks noChangeAspect="1"/>
          </p:cNvPicPr>
          <p:nvPr/>
        </p:nvPicPr>
        <p:blipFill>
          <a:blip r:embed="rId10"/>
          <a:srcRect t="23480"/>
          <a:stretch>
            <a:fillRect/>
          </a:stretch>
        </p:blipFill>
        <p:spPr>
          <a:xfrm>
            <a:off x="10059068" y="4958336"/>
            <a:ext cx="2019968" cy="1455421"/>
          </a:xfrm>
          <a:prstGeom prst="rect">
            <a:avLst/>
          </a:prstGeom>
        </p:spPr>
      </p:pic>
    </p:spTree>
    <p:extLst>
      <p:ext uri="{BB962C8B-B14F-4D97-AF65-F5344CB8AC3E}">
        <p14:creationId xmlns:p14="http://schemas.microsoft.com/office/powerpoint/2010/main" val="961498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F5B68-838E-A141-FBAA-4E76BBFBB0C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497FFC-7A33-FC4F-11B7-1771B2E9E6B7}"/>
              </a:ext>
            </a:extLst>
          </p:cNvPr>
          <p:cNvSpPr>
            <a:spLocks noGrp="1"/>
          </p:cNvSpPr>
          <p:nvPr>
            <p:ph idx="1"/>
          </p:nvPr>
        </p:nvSpPr>
        <p:spPr/>
        <p:txBody>
          <a:bodyPr/>
          <a:lstStyle/>
          <a:p>
            <a:pPr marL="0" indent="0">
              <a:buNone/>
            </a:pPr>
            <a:r>
              <a:rPr lang="en-US" dirty="0"/>
              <a:t>Different ways to answer this question!</a:t>
            </a:r>
          </a:p>
          <a:p>
            <a:r>
              <a:rPr lang="en-US" dirty="0"/>
              <a:t>Wikipedia: A Cyber-Physical system (CPS) is a </a:t>
            </a:r>
            <a:r>
              <a:rPr lang="en-US" b="1" i="1" dirty="0"/>
              <a:t>mechanism </a:t>
            </a:r>
            <a:r>
              <a:rPr lang="en-US" dirty="0"/>
              <a:t>controlled or monitored by </a:t>
            </a:r>
            <a:r>
              <a:rPr lang="en-US" b="1" i="1" dirty="0"/>
              <a:t>software algorithms</a:t>
            </a:r>
            <a:r>
              <a:rPr lang="en-US" dirty="0"/>
              <a:t>.</a:t>
            </a:r>
          </a:p>
          <a:p>
            <a:r>
              <a:rPr lang="en-US" dirty="0"/>
              <a:t>NSF: engineered systems built from, and depending upon, the </a:t>
            </a:r>
            <a:r>
              <a:rPr lang="en-US" b="1" i="1" dirty="0"/>
              <a:t>seamless integration </a:t>
            </a:r>
            <a:r>
              <a:rPr lang="en-US" dirty="0"/>
              <a:t>of algorithms and physical components </a:t>
            </a:r>
          </a:p>
          <a:p>
            <a:r>
              <a:rPr lang="en-US" dirty="0"/>
              <a:t>From a historical perspective CPS combines elements of cybernetics, mechatronics, control theory, process science, embedded systems, distributed control, and more recently communication.</a:t>
            </a:r>
          </a:p>
        </p:txBody>
      </p:sp>
      <p:sp>
        <p:nvSpPr>
          <p:cNvPr id="3" name="Title 2">
            <a:extLst>
              <a:ext uri="{FF2B5EF4-FFF2-40B4-BE49-F238E27FC236}">
                <a16:creationId xmlns:a16="http://schemas.microsoft.com/office/drawing/2014/main" id="{E941D38B-7740-B508-9CC4-AF69A219D138}"/>
              </a:ext>
            </a:extLst>
          </p:cNvPr>
          <p:cNvSpPr>
            <a:spLocks noGrp="1"/>
          </p:cNvSpPr>
          <p:nvPr>
            <p:ph type="title"/>
          </p:nvPr>
        </p:nvSpPr>
        <p:spPr>
          <a:xfrm>
            <a:off x="166681" y="85463"/>
            <a:ext cx="10920419" cy="778828"/>
          </a:xfrm>
        </p:spPr>
        <p:txBody>
          <a:bodyPr/>
          <a:lstStyle/>
          <a:p>
            <a:r>
              <a:rPr lang="en-US" dirty="0"/>
              <a:t>What is a Cyber-Physical System?</a:t>
            </a:r>
          </a:p>
        </p:txBody>
      </p:sp>
      <p:sp>
        <p:nvSpPr>
          <p:cNvPr id="4" name="Slide Number Placeholder 3">
            <a:extLst>
              <a:ext uri="{FF2B5EF4-FFF2-40B4-BE49-F238E27FC236}">
                <a16:creationId xmlns:a16="http://schemas.microsoft.com/office/drawing/2014/main" id="{DDA4951A-6A55-8BE6-1B51-B873115ECAA1}"/>
              </a:ext>
            </a:extLst>
          </p:cNvPr>
          <p:cNvSpPr>
            <a:spLocks noGrp="1"/>
          </p:cNvSpPr>
          <p:nvPr>
            <p:ph type="sldNum" sz="quarter" idx="12"/>
          </p:nvPr>
        </p:nvSpPr>
        <p:spPr/>
        <p:txBody>
          <a:bodyPr/>
          <a:lstStyle/>
          <a:p>
            <a:fld id="{29AAD378-655A-49C6-813C-9FD132EF7440}" type="slidenum">
              <a:rPr lang="en-US" smtClean="0"/>
              <a:pPr/>
              <a:t>5</a:t>
            </a:fld>
            <a:endParaRPr lang="en-US"/>
          </a:p>
        </p:txBody>
      </p:sp>
    </p:spTree>
    <p:extLst>
      <p:ext uri="{BB962C8B-B14F-4D97-AF65-F5344CB8AC3E}">
        <p14:creationId xmlns:p14="http://schemas.microsoft.com/office/powerpoint/2010/main" val="2194147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4DDAA-CA1B-4AC9-8D9F-06134143E85B}"/>
              </a:ext>
            </a:extLst>
          </p:cNvPr>
          <p:cNvSpPr>
            <a:spLocks noGrp="1"/>
          </p:cNvSpPr>
          <p:nvPr>
            <p:ph idx="1"/>
          </p:nvPr>
        </p:nvSpPr>
        <p:spPr/>
        <p:txBody>
          <a:bodyPr/>
          <a:lstStyle/>
          <a:p>
            <a:r>
              <a:rPr lang="en-US" dirty="0"/>
              <a:t>Autonomous: without the need for human intervention or control</a:t>
            </a:r>
          </a:p>
          <a:p>
            <a:endParaRPr lang="en-US" dirty="0"/>
          </a:p>
          <a:p>
            <a:r>
              <a:rPr lang="en-US" dirty="0"/>
              <a:t>Autonomous CPS = CPS with no human operator!</a:t>
            </a:r>
          </a:p>
          <a:p>
            <a:endParaRPr lang="en-US" dirty="0"/>
          </a:p>
          <a:p>
            <a:r>
              <a:rPr lang="en-US" dirty="0"/>
              <a:t>Semi-autonomous: CPS with autonomy under specific conditions but requiring a human operator otherwise.</a:t>
            </a:r>
          </a:p>
          <a:p>
            <a:endParaRPr lang="en-US" dirty="0"/>
          </a:p>
          <a:p>
            <a:r>
              <a:rPr lang="en-US" dirty="0"/>
              <a:t>Today, several CPS examples are semi-autonomous, and getting to fully autonomous</a:t>
            </a:r>
          </a:p>
        </p:txBody>
      </p:sp>
      <p:sp>
        <p:nvSpPr>
          <p:cNvPr id="3" name="Title 2">
            <a:extLst>
              <a:ext uri="{FF2B5EF4-FFF2-40B4-BE49-F238E27FC236}">
                <a16:creationId xmlns:a16="http://schemas.microsoft.com/office/drawing/2014/main" id="{F6C06CC0-3D85-4F68-9F76-FFF1EDE6C928}"/>
              </a:ext>
            </a:extLst>
          </p:cNvPr>
          <p:cNvSpPr>
            <a:spLocks noGrp="1"/>
          </p:cNvSpPr>
          <p:nvPr>
            <p:ph type="title"/>
          </p:nvPr>
        </p:nvSpPr>
        <p:spPr>
          <a:xfrm>
            <a:off x="166681" y="85463"/>
            <a:ext cx="10920419" cy="778828"/>
          </a:xfrm>
        </p:spPr>
        <p:txBody>
          <a:bodyPr/>
          <a:lstStyle/>
          <a:p>
            <a:r>
              <a:rPr lang="en-US" dirty="0"/>
              <a:t>What’s an </a:t>
            </a:r>
            <a:r>
              <a:rPr lang="en-US" b="1" i="1" dirty="0"/>
              <a:t>autonomous </a:t>
            </a:r>
            <a:r>
              <a:rPr lang="en-US" dirty="0"/>
              <a:t>CPS?</a:t>
            </a:r>
            <a:endParaRPr lang="en-US" i="1" dirty="0"/>
          </a:p>
        </p:txBody>
      </p:sp>
      <p:sp>
        <p:nvSpPr>
          <p:cNvPr id="4" name="Slide Number Placeholder 3">
            <a:extLst>
              <a:ext uri="{FF2B5EF4-FFF2-40B4-BE49-F238E27FC236}">
                <a16:creationId xmlns:a16="http://schemas.microsoft.com/office/drawing/2014/main" id="{3D2DC168-B2DB-4FC8-AC83-B7A25C3AD72D}"/>
              </a:ext>
            </a:extLst>
          </p:cNvPr>
          <p:cNvSpPr>
            <a:spLocks noGrp="1"/>
          </p:cNvSpPr>
          <p:nvPr>
            <p:ph type="sldNum" sz="quarter" idx="12"/>
          </p:nvPr>
        </p:nvSpPr>
        <p:spPr/>
        <p:txBody>
          <a:bodyPr/>
          <a:lstStyle/>
          <a:p>
            <a:fld id="{29AAD378-655A-49C6-813C-9FD132EF7440}" type="slidenum">
              <a:rPr lang="en-US" smtClean="0"/>
              <a:pPr/>
              <a:t>6</a:t>
            </a:fld>
            <a:endParaRPr lang="en-US"/>
          </a:p>
        </p:txBody>
      </p:sp>
    </p:spTree>
    <p:extLst>
      <p:ext uri="{BB962C8B-B14F-4D97-AF65-F5344CB8AC3E}">
        <p14:creationId xmlns:p14="http://schemas.microsoft.com/office/powerpoint/2010/main" val="2823377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643C2F-B8B6-4904-B379-5BF0B5787556}"/>
              </a:ext>
            </a:extLst>
          </p:cNvPr>
          <p:cNvSpPr>
            <a:spLocks noGrp="1"/>
          </p:cNvSpPr>
          <p:nvPr>
            <p:ph type="title"/>
          </p:nvPr>
        </p:nvSpPr>
        <p:spPr>
          <a:xfrm>
            <a:off x="166681" y="85463"/>
            <a:ext cx="10920419" cy="778828"/>
          </a:xfrm>
        </p:spPr>
        <p:txBody>
          <a:bodyPr/>
          <a:lstStyle/>
          <a:p>
            <a:r>
              <a:rPr lang="en-US" dirty="0"/>
              <a:t>One view of a CPS</a:t>
            </a:r>
          </a:p>
        </p:txBody>
      </p:sp>
      <p:sp>
        <p:nvSpPr>
          <p:cNvPr id="4" name="Rectangle 3">
            <a:extLst>
              <a:ext uri="{FF2B5EF4-FFF2-40B4-BE49-F238E27FC236}">
                <a16:creationId xmlns:a16="http://schemas.microsoft.com/office/drawing/2014/main" id="{ECF08AE5-1E06-4092-9A25-5FC718D68902}"/>
              </a:ext>
            </a:extLst>
          </p:cNvPr>
          <p:cNvSpPr/>
          <p:nvPr/>
        </p:nvSpPr>
        <p:spPr>
          <a:xfrm>
            <a:off x="3772977" y="4652962"/>
            <a:ext cx="3380808" cy="1226344"/>
          </a:xfrm>
          <a:prstGeom prst="rect">
            <a:avLst/>
          </a:prstGeom>
          <a:solidFill>
            <a:schemeClr val="accent4">
              <a:lumMod val="20000"/>
              <a:lumOff val="80000"/>
            </a:schemeClr>
          </a:solidFill>
          <a:ln>
            <a:solidFill>
              <a:schemeClr val="accent4">
                <a:lumMod val="60000"/>
                <a:lumOff val="4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dirty="0"/>
              <a:t>Controller</a:t>
            </a:r>
          </a:p>
          <a:p>
            <a:pPr algn="ctr"/>
            <a:r>
              <a:rPr lang="en-US" sz="2400" dirty="0"/>
              <a:t>(Some embedded code)</a:t>
            </a:r>
          </a:p>
        </p:txBody>
      </p:sp>
      <p:sp>
        <p:nvSpPr>
          <p:cNvPr id="5" name="Rectangle 4">
            <a:extLst>
              <a:ext uri="{FF2B5EF4-FFF2-40B4-BE49-F238E27FC236}">
                <a16:creationId xmlns:a16="http://schemas.microsoft.com/office/drawing/2014/main" id="{5AFC980E-309C-4F6F-BBDA-A419248020E6}"/>
              </a:ext>
            </a:extLst>
          </p:cNvPr>
          <p:cNvSpPr/>
          <p:nvPr/>
        </p:nvSpPr>
        <p:spPr>
          <a:xfrm>
            <a:off x="2922588" y="1362184"/>
            <a:ext cx="5081587" cy="175090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6" name="Rectangle 5">
            <a:extLst>
              <a:ext uri="{FF2B5EF4-FFF2-40B4-BE49-F238E27FC236}">
                <a16:creationId xmlns:a16="http://schemas.microsoft.com/office/drawing/2014/main" id="{5287089A-E333-4DEA-89EE-5B1B14724F71}"/>
              </a:ext>
            </a:extLst>
          </p:cNvPr>
          <p:cNvSpPr/>
          <p:nvPr/>
        </p:nvSpPr>
        <p:spPr>
          <a:xfrm>
            <a:off x="3143250" y="1494245"/>
            <a:ext cx="1405612" cy="1091877"/>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rPr>
              <a:t>Actuators</a:t>
            </a:r>
          </a:p>
        </p:txBody>
      </p:sp>
      <p:sp>
        <p:nvSpPr>
          <p:cNvPr id="7" name="Rectangle 6">
            <a:extLst>
              <a:ext uri="{FF2B5EF4-FFF2-40B4-BE49-F238E27FC236}">
                <a16:creationId xmlns:a16="http://schemas.microsoft.com/office/drawing/2014/main" id="{36E37EA7-E5B8-4476-93C5-D72B1B468EDC}"/>
              </a:ext>
            </a:extLst>
          </p:cNvPr>
          <p:cNvSpPr/>
          <p:nvPr/>
        </p:nvSpPr>
        <p:spPr>
          <a:xfrm>
            <a:off x="6528213" y="1494245"/>
            <a:ext cx="1350090" cy="1091835"/>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rPr>
              <a:t>Sensors</a:t>
            </a:r>
          </a:p>
        </p:txBody>
      </p:sp>
      <p:sp>
        <p:nvSpPr>
          <p:cNvPr id="8" name="Rectangle 7">
            <a:extLst>
              <a:ext uri="{FF2B5EF4-FFF2-40B4-BE49-F238E27FC236}">
                <a16:creationId xmlns:a16="http://schemas.microsoft.com/office/drawing/2014/main" id="{0CECF727-ECA4-40A3-8C59-8243036B6CD8}"/>
              </a:ext>
            </a:extLst>
          </p:cNvPr>
          <p:cNvSpPr/>
          <p:nvPr/>
        </p:nvSpPr>
        <p:spPr>
          <a:xfrm>
            <a:off x="4699172" y="1494245"/>
            <a:ext cx="1678730" cy="1091835"/>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060"/>
                </a:solidFill>
              </a:rPr>
              <a:t>Physical component</a:t>
            </a:r>
          </a:p>
        </p:txBody>
      </p:sp>
      <p:cxnSp>
        <p:nvCxnSpPr>
          <p:cNvPr id="9" name="Connector: Elbow 8">
            <a:extLst>
              <a:ext uri="{FF2B5EF4-FFF2-40B4-BE49-F238E27FC236}">
                <a16:creationId xmlns:a16="http://schemas.microsoft.com/office/drawing/2014/main" id="{9E8DA379-B824-4818-AB9F-EB027C602316}"/>
              </a:ext>
            </a:extLst>
          </p:cNvPr>
          <p:cNvCxnSpPr>
            <a:cxnSpLocks/>
            <a:stCxn id="4" idx="1"/>
            <a:endCxn id="5" idx="1"/>
          </p:cNvCxnSpPr>
          <p:nvPr/>
        </p:nvCxnSpPr>
        <p:spPr>
          <a:xfrm rot="10800000">
            <a:off x="2922589" y="2237636"/>
            <a:ext cx="850389" cy="3028498"/>
          </a:xfrm>
          <a:prstGeom prst="bentConnector3">
            <a:avLst>
              <a:gd name="adj1" fmla="val 277252"/>
            </a:avLst>
          </a:prstGeom>
          <a:ln w="22542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Connector: Elbow 9">
            <a:extLst>
              <a:ext uri="{FF2B5EF4-FFF2-40B4-BE49-F238E27FC236}">
                <a16:creationId xmlns:a16="http://schemas.microsoft.com/office/drawing/2014/main" id="{88010747-4B67-4FF5-A21A-4068C1BB9D54}"/>
              </a:ext>
            </a:extLst>
          </p:cNvPr>
          <p:cNvCxnSpPr>
            <a:cxnSpLocks/>
            <a:stCxn id="4" idx="3"/>
            <a:endCxn id="5" idx="3"/>
          </p:cNvCxnSpPr>
          <p:nvPr/>
        </p:nvCxnSpPr>
        <p:spPr>
          <a:xfrm flipV="1">
            <a:off x="7153785" y="2237636"/>
            <a:ext cx="850390" cy="3028498"/>
          </a:xfrm>
          <a:prstGeom prst="bentConnector3">
            <a:avLst>
              <a:gd name="adj1" fmla="val 264651"/>
            </a:avLst>
          </a:prstGeom>
          <a:ln w="22542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39A5D6D-820B-4862-9973-6972BA98958C}"/>
              </a:ext>
            </a:extLst>
          </p:cNvPr>
          <p:cNvSpPr txBox="1"/>
          <p:nvPr/>
        </p:nvSpPr>
        <p:spPr>
          <a:xfrm rot="224511">
            <a:off x="8182957" y="3274831"/>
            <a:ext cx="2496125" cy="95410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800" dirty="0"/>
              <a:t>Communication Network</a:t>
            </a:r>
          </a:p>
        </p:txBody>
      </p:sp>
      <p:sp>
        <p:nvSpPr>
          <p:cNvPr id="12" name="TextBox 11">
            <a:extLst>
              <a:ext uri="{FF2B5EF4-FFF2-40B4-BE49-F238E27FC236}">
                <a16:creationId xmlns:a16="http://schemas.microsoft.com/office/drawing/2014/main" id="{392AE057-08B0-450A-A71A-98E34BB3D283}"/>
              </a:ext>
            </a:extLst>
          </p:cNvPr>
          <p:cNvSpPr txBox="1"/>
          <p:nvPr/>
        </p:nvSpPr>
        <p:spPr>
          <a:xfrm>
            <a:off x="4716942" y="2581833"/>
            <a:ext cx="3307632" cy="584775"/>
          </a:xfrm>
          <a:prstGeom prst="rect">
            <a:avLst/>
          </a:prstGeom>
          <a:noFill/>
        </p:spPr>
        <p:txBody>
          <a:bodyPr wrap="square" rtlCol="0">
            <a:spAutoFit/>
          </a:bodyPr>
          <a:lstStyle/>
          <a:p>
            <a:r>
              <a:rPr lang="en-US" sz="3200" dirty="0"/>
              <a:t>Environment/Plant</a:t>
            </a:r>
          </a:p>
        </p:txBody>
      </p:sp>
      <p:sp>
        <p:nvSpPr>
          <p:cNvPr id="13" name="Slide Number Placeholder 12">
            <a:extLst>
              <a:ext uri="{FF2B5EF4-FFF2-40B4-BE49-F238E27FC236}">
                <a16:creationId xmlns:a16="http://schemas.microsoft.com/office/drawing/2014/main" id="{D51D2412-54B5-4361-B1BB-EA72DDDD2E24}"/>
              </a:ext>
            </a:extLst>
          </p:cNvPr>
          <p:cNvSpPr>
            <a:spLocks noGrp="1"/>
          </p:cNvSpPr>
          <p:nvPr>
            <p:ph type="sldNum" sz="quarter" idx="12"/>
          </p:nvPr>
        </p:nvSpPr>
        <p:spPr/>
        <p:txBody>
          <a:bodyPr/>
          <a:lstStyle/>
          <a:p>
            <a:fld id="{29AAD378-655A-49C6-813C-9FD132EF7440}" type="slidenum">
              <a:rPr lang="en-US" smtClean="0"/>
              <a:pPr/>
              <a:t>7</a:t>
            </a:fld>
            <a:endParaRPr lang="en-US"/>
          </a:p>
        </p:txBody>
      </p:sp>
    </p:spTree>
    <p:extLst>
      <p:ext uri="{BB962C8B-B14F-4D97-AF65-F5344CB8AC3E}">
        <p14:creationId xmlns:p14="http://schemas.microsoft.com/office/powerpoint/2010/main" val="1722227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3020AC-2261-452A-96A4-DD89E911CF10}"/>
              </a:ext>
            </a:extLst>
          </p:cNvPr>
          <p:cNvSpPr>
            <a:spLocks noGrp="1"/>
          </p:cNvSpPr>
          <p:nvPr>
            <p:ph idx="1"/>
          </p:nvPr>
        </p:nvSpPr>
        <p:spPr>
          <a:xfrm>
            <a:off x="166680" y="1209202"/>
            <a:ext cx="11699087" cy="4421577"/>
          </a:xfrm>
        </p:spPr>
        <p:txBody>
          <a:bodyPr>
            <a:normAutofit lnSpcReduction="10000"/>
          </a:bodyPr>
          <a:lstStyle/>
          <a:p>
            <a:r>
              <a:rPr lang="en-US" dirty="0"/>
              <a:t>Gain basic familiarity with CPS topics</a:t>
            </a:r>
          </a:p>
          <a:p>
            <a:pPr lvl="1"/>
            <a:r>
              <a:rPr lang="en-US" dirty="0"/>
              <a:t>Computational models</a:t>
            </a:r>
          </a:p>
          <a:p>
            <a:pPr lvl="1"/>
            <a:r>
              <a:rPr lang="en-US" dirty="0"/>
              <a:t>Control algorithms </a:t>
            </a:r>
          </a:p>
          <a:p>
            <a:pPr lvl="1"/>
            <a:r>
              <a:rPr lang="en-US" dirty="0"/>
              <a:t>Ingredients for autonomy</a:t>
            </a:r>
          </a:p>
          <a:p>
            <a:pPr lvl="1"/>
            <a:r>
              <a:rPr lang="en-US" dirty="0"/>
              <a:t>Challenge Problems/Case studies</a:t>
            </a:r>
            <a:endParaRPr lang="en-US" i="1" dirty="0"/>
          </a:p>
          <a:p>
            <a:r>
              <a:rPr lang="en-US" i="1" dirty="0"/>
              <a:t>Model-Based </a:t>
            </a:r>
            <a:r>
              <a:rPr lang="en-US" dirty="0"/>
              <a:t>Software Development Paradigm for CPS</a:t>
            </a:r>
          </a:p>
          <a:p>
            <a:pPr lvl="1"/>
            <a:r>
              <a:rPr lang="en-US" dirty="0"/>
              <a:t>Developing models for physical components + software + communication</a:t>
            </a:r>
          </a:p>
          <a:p>
            <a:r>
              <a:rPr lang="en-US" dirty="0"/>
              <a:t>Software Engineering: Writing checkable requirements and tests </a:t>
            </a:r>
          </a:p>
          <a:p>
            <a:r>
              <a:rPr lang="en-US" dirty="0"/>
              <a:t>Software testing for CPS</a:t>
            </a:r>
          </a:p>
          <a:p>
            <a:r>
              <a:rPr lang="en-US" dirty="0"/>
              <a:t>Learn autonomous software stack through case studies in autonomy</a:t>
            </a:r>
          </a:p>
          <a:p>
            <a:endParaRPr lang="en-US" dirty="0"/>
          </a:p>
        </p:txBody>
      </p:sp>
      <p:sp>
        <p:nvSpPr>
          <p:cNvPr id="3" name="Title 2">
            <a:extLst>
              <a:ext uri="{FF2B5EF4-FFF2-40B4-BE49-F238E27FC236}">
                <a16:creationId xmlns:a16="http://schemas.microsoft.com/office/drawing/2014/main" id="{5E3C9381-3B04-4D50-B99A-6F8155E7BAED}"/>
              </a:ext>
            </a:extLst>
          </p:cNvPr>
          <p:cNvSpPr>
            <a:spLocks noGrp="1"/>
          </p:cNvSpPr>
          <p:nvPr>
            <p:ph type="title"/>
          </p:nvPr>
        </p:nvSpPr>
        <p:spPr>
          <a:xfrm>
            <a:off x="166681" y="85463"/>
            <a:ext cx="10920419" cy="778828"/>
          </a:xfrm>
        </p:spPr>
        <p:txBody>
          <a:bodyPr/>
          <a:lstStyle/>
          <a:p>
            <a:r>
              <a:rPr lang="en-US" dirty="0"/>
              <a:t>Course Objectives</a:t>
            </a:r>
          </a:p>
        </p:txBody>
      </p:sp>
      <p:sp>
        <p:nvSpPr>
          <p:cNvPr id="4" name="Slide Number Placeholder 3">
            <a:extLst>
              <a:ext uri="{FF2B5EF4-FFF2-40B4-BE49-F238E27FC236}">
                <a16:creationId xmlns:a16="http://schemas.microsoft.com/office/drawing/2014/main" id="{BC43B098-5EAC-4859-BD49-AC3C3E3C8097}"/>
              </a:ext>
            </a:extLst>
          </p:cNvPr>
          <p:cNvSpPr>
            <a:spLocks noGrp="1"/>
          </p:cNvSpPr>
          <p:nvPr>
            <p:ph type="sldNum" sz="quarter" idx="12"/>
          </p:nvPr>
        </p:nvSpPr>
        <p:spPr/>
        <p:txBody>
          <a:bodyPr/>
          <a:lstStyle/>
          <a:p>
            <a:fld id="{29AAD378-655A-49C6-813C-9FD132EF7440}" type="slidenum">
              <a:rPr lang="en-US" smtClean="0"/>
              <a:pPr/>
              <a:t>8</a:t>
            </a:fld>
            <a:endParaRPr lang="en-US"/>
          </a:p>
        </p:txBody>
      </p:sp>
    </p:spTree>
    <p:extLst>
      <p:ext uri="{BB962C8B-B14F-4D97-AF65-F5344CB8AC3E}">
        <p14:creationId xmlns:p14="http://schemas.microsoft.com/office/powerpoint/2010/main" val="217986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F552B3-28F0-485A-8823-A083ED470DD1}"/>
              </a:ext>
            </a:extLst>
          </p:cNvPr>
          <p:cNvSpPr>
            <a:spLocks noGrp="1"/>
          </p:cNvSpPr>
          <p:nvPr>
            <p:ph type="title"/>
          </p:nvPr>
        </p:nvSpPr>
        <p:spPr>
          <a:xfrm>
            <a:off x="166681" y="85463"/>
            <a:ext cx="10920419" cy="778828"/>
          </a:xfrm>
        </p:spPr>
        <p:txBody>
          <a:bodyPr/>
          <a:lstStyle/>
          <a:p>
            <a:r>
              <a:rPr lang="en-US" dirty="0"/>
              <a:t>Key theme of the course: Safe Autonomy</a:t>
            </a:r>
          </a:p>
        </p:txBody>
      </p:sp>
      <p:sp>
        <p:nvSpPr>
          <p:cNvPr id="8" name="TextBox 7">
            <a:extLst>
              <a:ext uri="{FF2B5EF4-FFF2-40B4-BE49-F238E27FC236}">
                <a16:creationId xmlns:a16="http://schemas.microsoft.com/office/drawing/2014/main" id="{0C074BBD-3768-47C3-A03B-32BC3B80FD25}"/>
              </a:ext>
            </a:extLst>
          </p:cNvPr>
          <p:cNvSpPr txBox="1"/>
          <p:nvPr/>
        </p:nvSpPr>
        <p:spPr>
          <a:xfrm>
            <a:off x="7512908" y="5640229"/>
            <a:ext cx="3973722" cy="923330"/>
          </a:xfrm>
          <a:prstGeom prst="rect">
            <a:avLst/>
          </a:prstGeom>
          <a:solidFill>
            <a:srgbClr val="FFB7B7"/>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a:t>ACPS are safety-critical, and/or mission-critical with huge implications on human health, well-being, economy, etc.</a:t>
            </a:r>
          </a:p>
        </p:txBody>
      </p:sp>
      <p:sp>
        <p:nvSpPr>
          <p:cNvPr id="9" name="Slide Number Placeholder 8">
            <a:extLst>
              <a:ext uri="{FF2B5EF4-FFF2-40B4-BE49-F238E27FC236}">
                <a16:creationId xmlns:a16="http://schemas.microsoft.com/office/drawing/2014/main" id="{D60909E3-6D56-493E-8B1D-0C6F9613880F}"/>
              </a:ext>
            </a:extLst>
          </p:cNvPr>
          <p:cNvSpPr>
            <a:spLocks noGrp="1"/>
          </p:cNvSpPr>
          <p:nvPr>
            <p:ph type="sldNum" sz="quarter" idx="12"/>
          </p:nvPr>
        </p:nvSpPr>
        <p:spPr/>
        <p:txBody>
          <a:bodyPr/>
          <a:lstStyle/>
          <a:p>
            <a:fld id="{29AAD378-655A-49C6-813C-9FD132EF7440}" type="slidenum">
              <a:rPr lang="en-US" smtClean="0"/>
              <a:pPr/>
              <a:t>9</a:t>
            </a:fld>
            <a:endParaRPr lang="en-US"/>
          </a:p>
        </p:txBody>
      </p:sp>
      <p:pic>
        <p:nvPicPr>
          <p:cNvPr id="10" name="Picture 9">
            <a:extLst>
              <a:ext uri="{FF2B5EF4-FFF2-40B4-BE49-F238E27FC236}">
                <a16:creationId xmlns:a16="http://schemas.microsoft.com/office/drawing/2014/main" id="{0CEDCC1E-CED4-3438-EBE6-A198B1275F44}"/>
              </a:ext>
            </a:extLst>
          </p:cNvPr>
          <p:cNvPicPr>
            <a:picLocks noChangeAspect="1"/>
          </p:cNvPicPr>
          <p:nvPr/>
        </p:nvPicPr>
        <p:blipFill rotWithShape="1">
          <a:blip r:embed="rId2"/>
          <a:srcRect l="35748" t="8848" r="35887" b="62900"/>
          <a:stretch/>
        </p:blipFill>
        <p:spPr>
          <a:xfrm>
            <a:off x="86498" y="1155839"/>
            <a:ext cx="4454610" cy="18064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581635A9-1895-6058-461F-5375673D9E64}"/>
              </a:ext>
            </a:extLst>
          </p:cNvPr>
          <p:cNvPicPr>
            <a:picLocks noChangeAspect="1"/>
          </p:cNvPicPr>
          <p:nvPr/>
        </p:nvPicPr>
        <p:blipFill>
          <a:blip r:embed="rId3"/>
          <a:stretch>
            <a:fillRect/>
          </a:stretch>
        </p:blipFill>
        <p:spPr>
          <a:xfrm>
            <a:off x="111211" y="3128335"/>
            <a:ext cx="4429897" cy="12358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3AD92FAE-1D94-163E-062E-383AB428AF14}"/>
              </a:ext>
            </a:extLst>
          </p:cNvPr>
          <p:cNvPicPr>
            <a:picLocks noChangeAspect="1"/>
          </p:cNvPicPr>
          <p:nvPr/>
        </p:nvPicPr>
        <p:blipFill>
          <a:blip r:embed="rId4"/>
          <a:stretch>
            <a:fillRect/>
          </a:stretch>
        </p:blipFill>
        <p:spPr>
          <a:xfrm>
            <a:off x="52828" y="4530215"/>
            <a:ext cx="4488280" cy="13594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a:extLst>
              <a:ext uri="{FF2B5EF4-FFF2-40B4-BE49-F238E27FC236}">
                <a16:creationId xmlns:a16="http://schemas.microsoft.com/office/drawing/2014/main" id="{E470EE11-9433-CEAF-23A1-DD622CD96AC3}"/>
              </a:ext>
            </a:extLst>
          </p:cNvPr>
          <p:cNvPicPr>
            <a:picLocks noChangeAspect="1"/>
          </p:cNvPicPr>
          <p:nvPr/>
        </p:nvPicPr>
        <p:blipFill>
          <a:blip r:embed="rId5"/>
          <a:stretch>
            <a:fillRect/>
          </a:stretch>
        </p:blipFill>
        <p:spPr>
          <a:xfrm>
            <a:off x="4744994" y="3545992"/>
            <a:ext cx="4178508" cy="8785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Picture 19">
            <a:extLst>
              <a:ext uri="{FF2B5EF4-FFF2-40B4-BE49-F238E27FC236}">
                <a16:creationId xmlns:a16="http://schemas.microsoft.com/office/drawing/2014/main" id="{733E7969-322A-591C-2D4F-A4DCCE83E71C}"/>
              </a:ext>
            </a:extLst>
          </p:cNvPr>
          <p:cNvPicPr>
            <a:picLocks noChangeAspect="1"/>
          </p:cNvPicPr>
          <p:nvPr/>
        </p:nvPicPr>
        <p:blipFill>
          <a:blip r:embed="rId6"/>
          <a:stretch>
            <a:fillRect/>
          </a:stretch>
        </p:blipFill>
        <p:spPr>
          <a:xfrm>
            <a:off x="4744994" y="2310292"/>
            <a:ext cx="4336662" cy="10364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Picture 21">
            <a:extLst>
              <a:ext uri="{FF2B5EF4-FFF2-40B4-BE49-F238E27FC236}">
                <a16:creationId xmlns:a16="http://schemas.microsoft.com/office/drawing/2014/main" id="{0D1B8BC5-A220-D340-4EA9-A880D70F8B3F}"/>
              </a:ext>
            </a:extLst>
          </p:cNvPr>
          <p:cNvPicPr>
            <a:picLocks noChangeAspect="1"/>
          </p:cNvPicPr>
          <p:nvPr/>
        </p:nvPicPr>
        <p:blipFill>
          <a:blip r:embed="rId7"/>
          <a:stretch>
            <a:fillRect/>
          </a:stretch>
        </p:blipFill>
        <p:spPr>
          <a:xfrm>
            <a:off x="4744994" y="1155839"/>
            <a:ext cx="4565822" cy="9658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51477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10459</TotalTime>
  <Words>1627</Words>
  <Application>Microsoft Office PowerPoint</Application>
  <PresentationFormat>Widescreen</PresentationFormat>
  <Paragraphs>261</Paragraphs>
  <Slides>26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Cambria</vt:lpstr>
      <vt:lpstr>Garamond</vt:lpstr>
      <vt:lpstr>Times New Roman</vt:lpstr>
      <vt:lpstr>Wingdings 3</vt:lpstr>
      <vt:lpstr>Office Theme</vt:lpstr>
      <vt:lpstr>Autonomous Cyber-Physical Systems: Course Introduction</vt:lpstr>
      <vt:lpstr>Who am I?</vt:lpstr>
      <vt:lpstr>Cyber-Physical Systems</vt:lpstr>
      <vt:lpstr>Cyber-Physical Systems + Autonomy</vt:lpstr>
      <vt:lpstr>What is a Cyber-Physical System?</vt:lpstr>
      <vt:lpstr>What’s an autonomous CPS?</vt:lpstr>
      <vt:lpstr>One view of a CPS</vt:lpstr>
      <vt:lpstr>Course Objectives</vt:lpstr>
      <vt:lpstr>Key theme of the course: Safe Autonomy</vt:lpstr>
      <vt:lpstr>Course Overview</vt:lpstr>
      <vt:lpstr>Course structure</vt:lpstr>
      <vt:lpstr>How will we evaluate ourselves?</vt:lpstr>
      <vt:lpstr>Homework assignments/Mini-projects are group assignments</vt:lpstr>
      <vt:lpstr>Class Project </vt:lpstr>
      <vt:lpstr>Project Clusters</vt:lpstr>
      <vt:lpstr>Example Projects</vt:lpstr>
      <vt:lpstr>Projects that will earn a low grade</vt:lpstr>
      <vt:lpstr>Projects that will earn a high grade</vt:lpstr>
      <vt:lpstr>Project Timeline</vt:lpstr>
      <vt:lpstr>Grading and Evaluation Breakdown</vt:lpstr>
      <vt:lpstr>Textbooks: None. Supplementary reading:</vt:lpstr>
      <vt:lpstr>Office Hours, Class Timings</vt:lpstr>
      <vt:lpstr>Nick Zhao (Primary TA)</vt:lpstr>
      <vt:lpstr>Logistics</vt:lpstr>
      <vt:lpstr>Use of AI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Autonomous Cyber-Physical Systems</dc:title>
  <dc:creator>Jyo Deshmukh</dc:creator>
  <cp:lastModifiedBy>Jyotirmoy Vinay Deshmukh</cp:lastModifiedBy>
  <cp:revision>94</cp:revision>
  <dcterms:created xsi:type="dcterms:W3CDTF">2018-01-04T23:14:16Z</dcterms:created>
  <dcterms:modified xsi:type="dcterms:W3CDTF">2026-08-26T00:10:26Z</dcterms:modified>
</cp:coreProperties>
</file>