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df" ContentType="application/pd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352" r:id="rId3"/>
    <p:sldId id="353" r:id="rId4"/>
    <p:sldId id="354" r:id="rId5"/>
    <p:sldId id="355" r:id="rId6"/>
    <p:sldId id="442" r:id="rId7"/>
    <p:sldId id="439" r:id="rId8"/>
    <p:sldId id="440" r:id="rId9"/>
    <p:sldId id="441" r:id="rId10"/>
    <p:sldId id="333" r:id="rId11"/>
    <p:sldId id="356" r:id="rId12"/>
    <p:sldId id="357" r:id="rId13"/>
    <p:sldId id="358" r:id="rId14"/>
    <p:sldId id="359" r:id="rId15"/>
    <p:sldId id="360" r:id="rId16"/>
    <p:sldId id="361" r:id="rId17"/>
    <p:sldId id="362" r:id="rId18"/>
    <p:sldId id="364" r:id="rId19"/>
    <p:sldId id="363" r:id="rId20"/>
    <p:sldId id="408" r:id="rId21"/>
    <p:sldId id="409" r:id="rId22"/>
    <p:sldId id="410" r:id="rId23"/>
    <p:sldId id="443" r:id="rId24"/>
    <p:sldId id="417" r:id="rId25"/>
    <p:sldId id="351" r:id="rId26"/>
    <p:sldId id="366" r:id="rId27"/>
    <p:sldId id="36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26F4C04-517C-E273-3190-DD39085CD749}" name="Jyo Deshmukh" initials="JD" userId="06aea5dfb716c119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FB1"/>
    <a:srgbClr val="FFC9CA"/>
    <a:srgbClr val="EBF7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74283" autoAdjust="0"/>
  </p:normalViewPr>
  <p:slideViewPr>
    <p:cSldViewPr snapToGrid="0">
      <p:cViewPr varScale="1">
        <p:scale>
          <a:sx n="155" d="100"/>
          <a:sy n="155" d="100"/>
        </p:scale>
        <p:origin x="270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1848" y="2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microsoft.com/office/2018/10/relationships/authors" Target="author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F696039-58B3-4341-9D32-C910162BC5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E885EE-985D-47EA-997B-D251CE6516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B985A-4C37-4D1F-A437-E4A951A85D11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8C6E67-587C-4C64-9FE8-C84AFAFF7EF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373E4C-F44F-440F-85F6-FF52404C6B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B4FFD-4AF2-45F7-AED0-39B21745F7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9509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0C23F-98B7-41D4-A9FA-15A275A51486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6B107-AA8F-4C65-A94C-468C6EEC3A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46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6B107-AA8F-4C65-A94C-468C6EEC3A1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91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d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B7E2-702A-452F-97D4-1A328EF1EA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8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9C4EA2-83F7-4E6C-AB21-9BB929BCB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F5B16F-1AC6-40DA-8460-8C55723603B6}"/>
              </a:ext>
            </a:extLst>
          </p:cNvPr>
          <p:cNvSpPr txBox="1"/>
          <p:nvPr userDrawn="1"/>
        </p:nvSpPr>
        <p:spPr>
          <a:xfrm>
            <a:off x="0" y="6150114"/>
            <a:ext cx="5712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USC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Viterbi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School of Engineering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		</a:t>
            </a:r>
            <a:r>
              <a:rPr lang="en-US" sz="1050" i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2482199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012751-8584-4D78-8A04-57CCF303336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4480" y="939516"/>
            <a:ext cx="11699087" cy="5016963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685800" indent="-274320"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2pPr>
            <a:lvl3pPr marL="1143000" indent="-228600"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3pPr>
            <a:lvl4pPr>
              <a:buClr>
                <a:srgbClr val="FF9B9B"/>
              </a:buClr>
              <a:buSzPct val="65000"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4pPr>
            <a:lvl5pPr>
              <a:buClr>
                <a:srgbClr val="FF9B9B"/>
              </a:buClr>
              <a:buSzPct val="60000"/>
              <a:defRPr>
                <a:latin typeface="Cambria" panose="02040503050406030204" pitchFamily="18" charset="0"/>
                <a:ea typeface="Cambria" panose="02040503050406030204" pitchFamily="18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 Third level</a:t>
            </a:r>
          </a:p>
          <a:p>
            <a:pPr lvl="3"/>
            <a:r>
              <a:rPr lang="en-US" dirty="0"/>
              <a:t> Fourth level</a:t>
            </a:r>
          </a:p>
          <a:p>
            <a:pPr lvl="4"/>
            <a:r>
              <a:rPr lang="en-US" dirty="0"/>
              <a:t> Fifth level</a:t>
            </a:r>
          </a:p>
        </p:txBody>
      </p:sp>
      <p:pic>
        <p:nvPicPr>
          <p:cNvPr id="12" name="Picture 11" descr="Small Use Shield_GoldOnTrans.eps">
            <a:extLst>
              <a:ext uri="{FF2B5EF4-FFF2-40B4-BE49-F238E27FC236}">
                <a16:creationId xmlns:a16="http://schemas.microsoft.com/office/drawing/2014/main" id="{92F43934-0A3D-49F8-91A5-85B8E80B2CF8}"/>
              </a:ext>
            </a:extLst>
          </p:cNvPr>
          <p:cNvPicPr>
            <a:picLocks noChangeAspect="1"/>
          </p:cNvPicPr>
          <p:nvPr userDrawn="1"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1059868" y="83048"/>
            <a:ext cx="997652" cy="748239"/>
          </a:xfrm>
          <a:prstGeom prst="rect">
            <a:avLst/>
          </a:prstGeom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0225637C-4B87-49CB-8E13-7BBB7557E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80" y="87802"/>
            <a:ext cx="10920419" cy="7788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EEB33-40EB-466D-AC3B-A66CC4D1B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33922" y="6427626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fld id="{29AAD378-655A-49C6-813C-9FD132EF7440}" type="slidenum">
              <a:rPr lang="en-US" smtClean="0"/>
              <a:pPr/>
              <a:t>‹#›</a:t>
            </a:fld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AC3456-B57A-46AD-B524-B398ED3E0CE9}"/>
              </a:ext>
            </a:extLst>
          </p:cNvPr>
          <p:cNvSpPr txBox="1"/>
          <p:nvPr userDrawn="1"/>
        </p:nvSpPr>
        <p:spPr>
          <a:xfrm>
            <a:off x="0" y="6150114"/>
            <a:ext cx="5712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8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USC </a:t>
            </a:r>
            <a:r>
              <a:rPr lang="en-US" sz="18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Viterbi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	School of Engineering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	</a:t>
            </a:r>
            <a:r>
              <a:rPr lang="en-US" sz="1050" i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Department of Computer Science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5B67517-C44A-118D-6EF7-93C1BC27FFC2}"/>
              </a:ext>
            </a:extLst>
          </p:cNvPr>
          <p:cNvSpPr txBox="1">
            <a:spLocks/>
          </p:cNvSpPr>
          <p:nvPr userDrawn="1"/>
        </p:nvSpPr>
        <p:spPr>
          <a:xfrm>
            <a:off x="9448800" y="632149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AAD378-655A-49C6-813C-9FD132EF74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36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CD2EA5-422A-467D-930A-41ED577F5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1139"/>
            <a:ext cx="11216640" cy="89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7593A-9F1B-49A8-8A0B-64E38BAE7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345565"/>
            <a:ext cx="1121664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99A7D7-077E-40D7-B42D-CE08C31841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26173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AD378-655A-49C6-813C-9FD132EF74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205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>
          <a:srgbClr val="FF6600"/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>
          <a:schemeClr val="accent2">
            <a:lumMod val="60000"/>
            <a:lumOff val="40000"/>
          </a:schemeClr>
        </a:buClr>
        <a:buSzPct val="80000"/>
        <a:buFont typeface="Wingdings 3" panose="05040102010807070707" pitchFamily="18" charset="2"/>
        <a:buChar char=""/>
        <a:tabLst/>
        <a:defRPr lang="en-US" sz="2800" kern="1200" noProof="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as.upenn.edu/~cis54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2.png"/><Relationship Id="rId7" Type="http://schemas.openxmlformats.org/officeDocument/2006/relationships/image" Target="../media/image70.pn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0.png"/><Relationship Id="rId2" Type="http://schemas.openxmlformats.org/officeDocument/2006/relationships/image" Target="../media/image3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0.png"/><Relationship Id="rId4" Type="http://schemas.openxmlformats.org/officeDocument/2006/relationships/image" Target="../media/image3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0.png"/><Relationship Id="rId5" Type="http://schemas.openxmlformats.org/officeDocument/2006/relationships/image" Target="../media/image380.png"/><Relationship Id="rId4" Type="http://schemas.openxmlformats.org/officeDocument/2006/relationships/image" Target="../media/image37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hyperlink" Target="https://creativecommons.org/licenses/by-sa/3.0/" TargetMode="External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hyperlink" Target="https://en.wikipedia.org/wiki/File:Red_x.svg" TargetMode="External"/><Relationship Id="rId2" Type="http://schemas.openxmlformats.org/officeDocument/2006/relationships/image" Target="../media/image27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38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79A87-9CBD-463B-9EB7-CB68959115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785" y="1122363"/>
            <a:ext cx="11818044" cy="2387600"/>
          </a:xfrm>
        </p:spPr>
        <p:txBody>
          <a:bodyPr anchor="ctr" anchorCtr="0">
            <a:normAutofit fontScale="90000"/>
          </a:bodyPr>
          <a:lstStyle/>
          <a:p>
            <a:r>
              <a:rPr lang="en-US" dirty="0"/>
              <a:t>Autonomous Cyber-Physical Systems:</a:t>
            </a:r>
            <a:br>
              <a:rPr lang="en-US" dirty="0"/>
            </a:br>
            <a:br>
              <a:rPr lang="en-US" dirty="0"/>
            </a:br>
            <a:r>
              <a:rPr lang="en-US" sz="2400" dirty="0"/>
              <a:t>Stability Analysis for Linear &amp; Nonlinear Dynamical Systems</a:t>
            </a:r>
            <a:br>
              <a:rPr lang="en-US" sz="2400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CCF91D-4F26-4DEE-BD5B-2AD08F8DC9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7866" y="3887710"/>
            <a:ext cx="9144000" cy="923330"/>
          </a:xfrm>
        </p:spPr>
        <p:txBody>
          <a:bodyPr>
            <a:normAutofit/>
          </a:bodyPr>
          <a:lstStyle/>
          <a:p>
            <a:r>
              <a:rPr lang="en-US" dirty="0"/>
              <a:t>Fall 2026. CS 513.</a:t>
            </a:r>
          </a:p>
          <a:p>
            <a:r>
              <a:rPr lang="en-US" dirty="0"/>
              <a:t>Instructor: Jyo Deshmukh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11A7DD-D17C-40BC-A055-744B6A9FE579}"/>
              </a:ext>
            </a:extLst>
          </p:cNvPr>
          <p:cNvSpPr txBox="1"/>
          <p:nvPr/>
        </p:nvSpPr>
        <p:spPr>
          <a:xfrm>
            <a:off x="361150" y="4811040"/>
            <a:ext cx="117258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1" dirty="0">
                <a:latin typeface="Cambria" panose="02040503050406030204" pitchFamily="18" charset="0"/>
                <a:ea typeface="Cambria" panose="02040503050406030204" pitchFamily="18" charset="0"/>
              </a:rPr>
              <a:t>Acknowledgment: Some of the material in these slides is based on the lecture slides for CIS 540: Principles of Embedded Computation taught by Rajeev Alur at the University of Pennsylvania. </a:t>
            </a:r>
            <a:r>
              <a:rPr lang="en-US" sz="1200" b="1" i="1" dirty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http://www.seas.upenn.edu/~cis540/</a:t>
            </a:r>
            <a:endParaRPr lang="en-US" sz="12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1200" b="1" i="1" dirty="0">
                <a:latin typeface="Cambria" panose="02040503050406030204" pitchFamily="18" charset="0"/>
                <a:ea typeface="Cambria" panose="02040503050406030204" pitchFamily="18" charset="0"/>
              </a:rPr>
              <a:t>This lecture also uses some other sources, full bibliography is included at the end of the slides</a:t>
            </a:r>
            <a:r>
              <a:rPr lang="en-US" b="1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7390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B464279-6E64-4F43-8CB1-0575DB69037F}"/>
              </a:ext>
            </a:extLst>
          </p:cNvPr>
          <p:cNvCxnSpPr>
            <a:cxnSpLocks/>
          </p:cNvCxnSpPr>
          <p:nvPr/>
        </p:nvCxnSpPr>
        <p:spPr>
          <a:xfrm flipV="1">
            <a:off x="1967114" y="3811275"/>
            <a:ext cx="991238" cy="341897"/>
          </a:xfrm>
          <a:prstGeom prst="line">
            <a:avLst/>
          </a:prstGeom>
          <a:ln w="15875">
            <a:solidFill>
              <a:schemeClr val="accent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1B2EA10-D66C-4706-9C0E-747F090010F1}"/>
              </a:ext>
            </a:extLst>
          </p:cNvPr>
          <p:cNvCxnSpPr>
            <a:cxnSpLocks/>
          </p:cNvCxnSpPr>
          <p:nvPr/>
        </p:nvCxnSpPr>
        <p:spPr>
          <a:xfrm flipH="1" flipV="1">
            <a:off x="2960916" y="3811275"/>
            <a:ext cx="343218" cy="939103"/>
          </a:xfrm>
          <a:prstGeom prst="line">
            <a:avLst/>
          </a:prstGeom>
          <a:ln w="15875">
            <a:solidFill>
              <a:schemeClr val="accent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070BE51-7E91-4A3A-8403-113E5FD38148}"/>
              </a:ext>
            </a:extLst>
          </p:cNvPr>
          <p:cNvCxnSpPr>
            <a:cxnSpLocks/>
          </p:cNvCxnSpPr>
          <p:nvPr/>
        </p:nvCxnSpPr>
        <p:spPr>
          <a:xfrm flipV="1">
            <a:off x="2958353" y="3811276"/>
            <a:ext cx="0" cy="1021981"/>
          </a:xfrm>
          <a:prstGeom prst="line">
            <a:avLst/>
          </a:prstGeom>
          <a:ln w="15875">
            <a:solidFill>
              <a:schemeClr val="accent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A370AE76-0E3E-416D-B219-69F4DF6BD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Nonlinear Dynamical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DE1E1-FB12-42E6-83F4-D4A92256D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10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4D7BCE96-5B05-472C-8774-54A76CB644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24279" y="1332703"/>
                <a:ext cx="7041490" cy="4351338"/>
              </a:xfrm>
            </p:spPr>
            <p:txBody>
              <a:bodyPr/>
              <a:lstStyle/>
              <a:p>
                <a:r>
                  <a:rPr lang="en-US" dirty="0"/>
                  <a:t>Simple Pendulum</a:t>
                </a:r>
              </a:p>
              <a:p>
                <a:pPr lvl="1"/>
                <a:r>
                  <a:rPr lang="en-US" b="0" dirty="0"/>
                  <a:t>Arc length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US" dirty="0"/>
              </a:p>
              <a:p>
                <a:pPr lvl="1"/>
                <a:r>
                  <a:rPr lang="en-US" b="0" dirty="0"/>
                  <a:t>Linear velocity: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𝑑𝑠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=ℓ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endParaRPr lang="en-US" b="0" dirty="0"/>
              </a:p>
              <a:p>
                <a:pPr lvl="1"/>
                <a:r>
                  <a:rPr lang="en-US" b="0" dirty="0"/>
                  <a:t>Linear acceleration: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𝑑𝑣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=ℓ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/>
              </a:p>
              <a:p>
                <a:pPr marL="411480" lvl="1" indent="0">
                  <a:buNone/>
                </a:pPr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𝑚𝑔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</m:oMath>
                </a14:m>
                <a:endParaRPr lang="en-US" b="0" i="1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4D7BCE96-5B05-472C-8774-54A76CB644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24279" y="1332703"/>
                <a:ext cx="7041490" cy="4351338"/>
              </a:xfrm>
              <a:blipFill>
                <a:blip r:embed="rId2"/>
                <a:stretch>
                  <a:fillRect l="-1039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77EFAB45-C4E2-4DB0-B4E1-5DAC2D7AAEBA}"/>
              </a:ext>
            </a:extLst>
          </p:cNvPr>
          <p:cNvGrpSpPr/>
          <p:nvPr/>
        </p:nvGrpSpPr>
        <p:grpSpPr>
          <a:xfrm>
            <a:off x="2266790" y="1659751"/>
            <a:ext cx="887506" cy="2351303"/>
            <a:chOff x="2266790" y="1659751"/>
            <a:chExt cx="887506" cy="2351303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113029B-F15C-47E9-8656-BC89DB66B8A6}"/>
                </a:ext>
              </a:extLst>
            </p:cNvPr>
            <p:cNvCxnSpPr>
              <a:cxnSpLocks/>
            </p:cNvCxnSpPr>
            <p:nvPr/>
          </p:nvCxnSpPr>
          <p:spPr>
            <a:xfrm>
              <a:off x="2266790" y="1659751"/>
              <a:ext cx="691563" cy="2151524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B38208A-1D08-449B-9B28-5A1AFD186AFB}"/>
                </a:ext>
              </a:extLst>
            </p:cNvPr>
            <p:cNvSpPr/>
            <p:nvPr/>
          </p:nvSpPr>
          <p:spPr>
            <a:xfrm>
              <a:off x="2762410" y="3611496"/>
              <a:ext cx="391886" cy="399558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01A9B1-F9A6-46A7-8F49-CBF89748D77F}"/>
              </a:ext>
            </a:extLst>
          </p:cNvPr>
          <p:cNvCxnSpPr/>
          <p:nvPr/>
        </p:nvCxnSpPr>
        <p:spPr>
          <a:xfrm>
            <a:off x="1037345" y="1659751"/>
            <a:ext cx="2504994" cy="0"/>
          </a:xfrm>
          <a:prstGeom prst="line">
            <a:avLst/>
          </a:prstGeom>
          <a:ln w="53975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8C8F03C-367A-4A64-A66E-40FC82AA39F1}"/>
              </a:ext>
            </a:extLst>
          </p:cNvPr>
          <p:cNvCxnSpPr>
            <a:cxnSpLocks/>
          </p:cNvCxnSpPr>
          <p:nvPr/>
        </p:nvCxnSpPr>
        <p:spPr>
          <a:xfrm flipH="1" flipV="1">
            <a:off x="2266790" y="1659751"/>
            <a:ext cx="0" cy="2082373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Arc 28">
            <a:extLst>
              <a:ext uri="{FF2B5EF4-FFF2-40B4-BE49-F238E27FC236}">
                <a16:creationId xmlns:a16="http://schemas.microsoft.com/office/drawing/2014/main" id="{70D45537-D96B-4F15-A6DB-D9F99C07A433}"/>
              </a:ext>
            </a:extLst>
          </p:cNvPr>
          <p:cNvSpPr/>
          <p:nvPr/>
        </p:nvSpPr>
        <p:spPr>
          <a:xfrm rot="10273293">
            <a:off x="2211489" y="2206336"/>
            <a:ext cx="371331" cy="418400"/>
          </a:xfrm>
          <a:prstGeom prst="arc">
            <a:avLst>
              <a:gd name="adj1" fmla="val 13677622"/>
              <a:gd name="adj2" fmla="val 19081508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4BEF1C5-16B6-4B05-92DD-9788ABBC83BC}"/>
                  </a:ext>
                </a:extLst>
              </p:cNvPr>
              <p:cNvSpPr txBox="1"/>
              <p:nvPr/>
            </p:nvSpPr>
            <p:spPr>
              <a:xfrm>
                <a:off x="1787875" y="2327910"/>
                <a:ext cx="47891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4BEF1C5-16B6-4B05-92DD-9788ABBC83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7875" y="2327910"/>
                <a:ext cx="478914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EC8FEC9-D445-4267-B4DF-F9D9DD48D4F9}"/>
                  </a:ext>
                </a:extLst>
              </p:cNvPr>
              <p:cNvSpPr txBox="1"/>
              <p:nvPr/>
            </p:nvSpPr>
            <p:spPr>
              <a:xfrm>
                <a:off x="2360745" y="4802144"/>
                <a:ext cx="79355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EC8FEC9-D445-4267-B4DF-F9D9DD48D4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0745" y="4802144"/>
                <a:ext cx="79355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D1D1A9C-1A21-4EA6-9AF0-F72AF65A237F}"/>
                  </a:ext>
                </a:extLst>
              </p:cNvPr>
              <p:cNvSpPr txBox="1"/>
              <p:nvPr/>
            </p:nvSpPr>
            <p:spPr>
              <a:xfrm>
                <a:off x="3159186" y="4571647"/>
                <a:ext cx="162903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𝑚𝑔</m:t>
                      </m:r>
                      <m:func>
                        <m:func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D1D1A9C-1A21-4EA6-9AF0-F72AF65A23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9186" y="4571647"/>
                <a:ext cx="1629036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91BD807-12E3-4EF3-BD30-6E914996AC75}"/>
                  </a:ext>
                </a:extLst>
              </p:cNvPr>
              <p:cNvSpPr txBox="1"/>
              <p:nvPr/>
            </p:nvSpPr>
            <p:spPr>
              <a:xfrm>
                <a:off x="447989" y="4019216"/>
                <a:ext cx="157934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𝑚𝑔</m:t>
                      </m:r>
                      <m:func>
                        <m:func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91BD807-12E3-4EF3-BD30-6E914996AC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989" y="4019216"/>
                <a:ext cx="157934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7CF140D-82CA-4E8F-B489-D3A7E70CB8A8}"/>
              </a:ext>
            </a:extLst>
          </p:cNvPr>
          <p:cNvCxnSpPr>
            <a:cxnSpLocks/>
          </p:cNvCxnSpPr>
          <p:nvPr/>
        </p:nvCxnSpPr>
        <p:spPr>
          <a:xfrm flipH="1" flipV="1">
            <a:off x="2580542" y="1586623"/>
            <a:ext cx="700539" cy="2040239"/>
          </a:xfrm>
          <a:prstGeom prst="line">
            <a:avLst/>
          </a:prstGeom>
          <a:ln w="22225">
            <a:solidFill>
              <a:schemeClr val="accent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8800283-2E5A-4EF4-BC14-7B1E71B7305D}"/>
              </a:ext>
            </a:extLst>
          </p:cNvPr>
          <p:cNvCxnSpPr>
            <a:cxnSpLocks/>
          </p:cNvCxnSpPr>
          <p:nvPr/>
        </p:nvCxnSpPr>
        <p:spPr>
          <a:xfrm flipV="1">
            <a:off x="3125818" y="3580778"/>
            <a:ext cx="451104" cy="136028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094F303-98BF-47E0-917C-B078824DBA05}"/>
              </a:ext>
            </a:extLst>
          </p:cNvPr>
          <p:cNvCxnSpPr>
            <a:cxnSpLocks/>
          </p:cNvCxnSpPr>
          <p:nvPr/>
        </p:nvCxnSpPr>
        <p:spPr>
          <a:xfrm flipV="1">
            <a:off x="2253341" y="1492431"/>
            <a:ext cx="590598" cy="167319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2E75BE7-3D2F-40D6-876D-E19C655D7667}"/>
                  </a:ext>
                </a:extLst>
              </p:cNvPr>
              <p:cNvSpPr txBox="1"/>
              <p:nvPr/>
            </p:nvSpPr>
            <p:spPr>
              <a:xfrm>
                <a:off x="3064677" y="2348952"/>
                <a:ext cx="45236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ℓ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2E75BE7-3D2F-40D6-876D-E19C655D76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4677" y="2348952"/>
                <a:ext cx="452368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9A4C8C5B-F826-426F-B0D7-F4ED16899789}"/>
              </a:ext>
            </a:extLst>
          </p:cNvPr>
          <p:cNvSpPr/>
          <p:nvPr/>
        </p:nvSpPr>
        <p:spPr>
          <a:xfrm>
            <a:off x="10232379" y="4409807"/>
            <a:ext cx="92498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Friction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B84FEC7-B197-4CFC-A43B-423A7DC7F949}"/>
              </a:ext>
            </a:extLst>
          </p:cNvPr>
          <p:cNvCxnSpPr/>
          <p:nvPr/>
        </p:nvCxnSpPr>
        <p:spPr>
          <a:xfrm flipH="1" flipV="1">
            <a:off x="9419129" y="4381837"/>
            <a:ext cx="801112" cy="2994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9568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F7EF5AA-83CB-4E15-B831-174AFD8C32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2" y="1332703"/>
                <a:ext cx="9115632" cy="435133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</m:acc>
                  </m:oMath>
                </a14:m>
                <a:r>
                  <a:rPr lang="en-US" dirty="0"/>
                  <a:t>, and 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US" dirty="0"/>
                  <a:t>,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ℓ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dirty="0"/>
              </a:p>
              <a:p>
                <a:r>
                  <a:rPr lang="en-US" dirty="0"/>
                  <a:t>Rewriting previous equation: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func>
                    <m:r>
                      <a:rPr lang="en-US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i="1" dirty="0"/>
              </a:p>
              <a:p>
                <a:r>
                  <a:rPr lang="en-US" dirty="0"/>
                  <a:t>For small angles, the above equation is almost linear (replace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si</m:t>
                    </m:r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), and we can use techniques for linear systems to show stability</a:t>
                </a:r>
              </a:p>
              <a:p>
                <a:r>
                  <a:rPr lang="en-US" dirty="0"/>
                  <a:t> But, for any larger angle (less than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p>
                    </m:sSup>
                  </m:oMath>
                </a14:m>
                <a:r>
                  <a:rPr lang="en-US" dirty="0"/>
                  <a:t>), we know the pendulum eventually stops </a:t>
                </a:r>
              </a:p>
              <a:p>
                <a:r>
                  <a:rPr lang="en-US" dirty="0"/>
                  <a:t>How do we show pendulum system is stable?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F7EF5AA-83CB-4E15-B831-174AFD8C32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2" y="1332703"/>
                <a:ext cx="9115632" cy="4351338"/>
              </a:xfrm>
              <a:blipFill>
                <a:blip r:embed="rId2"/>
                <a:stretch>
                  <a:fillRect l="-802" t="-1262" b="-39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D8F088C5-6187-447A-AEB4-877B133FA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Pendulum Dynamics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3FF2C-A330-48B0-82DD-E6E447762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Picture 6" descr="http://upload.wikimedia.org/wikipedia/commons/thumb/f/f5/Alexander_Ljapunow_jung.jpg/220px-Alexander_Ljapunow_jung.jpg">
            <a:extLst>
              <a:ext uri="{FF2B5EF4-FFF2-40B4-BE49-F238E27FC236}">
                <a16:creationId xmlns:a16="http://schemas.microsoft.com/office/drawing/2014/main" id="{59AC7F31-049F-480F-88B9-7CDE2D1C8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815" y="1695926"/>
            <a:ext cx="2095500" cy="287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Callout 4">
            <a:extLst>
              <a:ext uri="{FF2B5EF4-FFF2-40B4-BE49-F238E27FC236}">
                <a16:creationId xmlns:a16="http://schemas.microsoft.com/office/drawing/2014/main" id="{38B573A5-056C-481E-BC9B-A56F794D379B}"/>
              </a:ext>
            </a:extLst>
          </p:cNvPr>
          <p:cNvSpPr/>
          <p:nvPr/>
        </p:nvSpPr>
        <p:spPr>
          <a:xfrm>
            <a:off x="9739318" y="4173174"/>
            <a:ext cx="2286000" cy="1525051"/>
          </a:xfrm>
          <a:prstGeom prst="wedgeEllipseCallout">
            <a:avLst>
              <a:gd name="adj1" fmla="val -18953"/>
              <a:gd name="adj2" fmla="val -12691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Use my method!!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288ED5-3D26-E58B-5C87-01506A8A9C1F}"/>
              </a:ext>
            </a:extLst>
          </p:cNvPr>
          <p:cNvSpPr txBox="1"/>
          <p:nvPr/>
        </p:nvSpPr>
        <p:spPr>
          <a:xfrm>
            <a:off x="8692777" y="952341"/>
            <a:ext cx="23621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Aleksandr Lyapunov</a:t>
            </a:r>
          </a:p>
          <a:p>
            <a:r>
              <a:rPr lang="en-US" dirty="0"/>
              <a:t>Russian mathematician</a:t>
            </a:r>
          </a:p>
        </p:txBody>
      </p:sp>
    </p:spTree>
    <p:extLst>
      <p:ext uri="{BB962C8B-B14F-4D97-AF65-F5344CB8AC3E}">
        <p14:creationId xmlns:p14="http://schemas.microsoft.com/office/powerpoint/2010/main" val="196574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F7EF5AA-83CB-4E15-B831-174AFD8C32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Given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dirty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b="1" i="0" dirty="0" smtClean="0">
                                      <a:latin typeface="Cambria Math" panose="02040503050406030204" pitchFamily="18" charset="0"/>
                                    </a:rPr>
                                    <m:t>𝐱</m:t>
                                  </m:r>
                                </m:e>
                              </m:d>
                            </m:e>
                          </m:m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⋮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b="0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dirty="0" smtClean="0">
                                            <a:latin typeface="Cambria Math" panose="02040503050406030204" pitchFamily="18" charset="0"/>
                                          </a:rPr>
                                          <m:t>𝑓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b="1" i="0" dirty="0" smtClean="0">
                                        <a:latin typeface="Cambria Math" panose="02040503050406030204" pitchFamily="18" charset="0"/>
                                      </a:rPr>
                                      <m:t>𝐱</m:t>
                                    </m:r>
                                    <m:r>
                                      <a:rPr lang="en-US" b="0" i="1" dirty="0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</m:oMath>
                </a14:m>
                <a:endParaRPr lang="en-US" b="0" dirty="0"/>
              </a:p>
              <a:p>
                <a:endParaRPr lang="en-US" dirty="0"/>
              </a:p>
              <a:p>
                <a:r>
                  <a:rPr lang="en-US" dirty="0"/>
                  <a:t>Step 1: find the </a:t>
                </a:r>
                <a:r>
                  <a:rPr lang="en-US" dirty="0">
                    <a:solidFill>
                      <a:srgbClr val="FF0000"/>
                    </a:solidFill>
                  </a:rPr>
                  <a:t>Jacobian</a:t>
                </a:r>
                <a:r>
                  <a:rPr lang="en-US" dirty="0"/>
                  <a:t> matrix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>
                                <m:f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⋱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</m:mr>
                          <m:m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𝜕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pPr lvl="1"/>
                <a:endParaRPr lang="en-US" dirty="0"/>
              </a:p>
              <a:p>
                <a:r>
                  <a:rPr lang="en-US" dirty="0"/>
                  <a:t>Step 2: Set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to get a matrix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dirty="0"/>
                  <a:t> (say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)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is the equilibrium point)</a:t>
                </a:r>
              </a:p>
              <a:p>
                <a:r>
                  <a:rPr lang="en-US" dirty="0"/>
                  <a:t>If linear system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𝐱</m:t>
                    </m:r>
                  </m:oMath>
                </a14:m>
                <a:r>
                  <a:rPr lang="en-US" dirty="0"/>
                  <a:t>, is stable, original nonlinear system is </a:t>
                </a:r>
                <a:r>
                  <a:rPr lang="en-US" i="1" dirty="0">
                    <a:solidFill>
                      <a:srgbClr val="FF0000"/>
                    </a:solidFill>
                  </a:rPr>
                  <a:t>stable locally </a:t>
                </a:r>
                <a:r>
                  <a:rPr lang="en-US" dirty="0"/>
                  <a:t>at the equilibrium point. (Local = exists some neighborhood of equilibrium point)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F7EF5AA-83CB-4E15-B831-174AFD8C32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313" t="-3281" r="-1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D8F088C5-6187-447A-AEB4-877B133FA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Lyapunov’s first method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3FF2C-A330-48B0-82DD-E6E447762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345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C95A318-18B0-405E-9023-59C53D2C99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2" y="1332703"/>
                <a:ext cx="6018966" cy="4351338"/>
              </a:xfrm>
            </p:spPr>
            <p:txBody>
              <a:bodyPr/>
              <a:lstStyle/>
              <a:p>
                <a:r>
                  <a:rPr lang="en-US" dirty="0"/>
                  <a:t>Dynamics: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;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func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𝑘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:pPr marL="411480" lvl="1" indent="0">
                  <a:buNone/>
                </a:pPr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US" b="0" dirty="0"/>
              </a:p>
              <a:p>
                <a:pPr marL="411480" lvl="1" indent="0">
                  <a:buNone/>
                </a:pPr>
                <a:endParaRPr lang="en-US" b="0" dirty="0"/>
              </a:p>
              <a:p>
                <a:pPr lvl="1"/>
                <a:r>
                  <a:rPr lang="en-US" dirty="0"/>
                  <a:t>Step 1: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𝐽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C95A318-18B0-405E-9023-59C53D2C99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2" y="1332703"/>
                <a:ext cx="6018966" cy="4351338"/>
              </a:xfrm>
              <a:blipFill>
                <a:blip r:embed="rId2"/>
                <a:stretch>
                  <a:fillRect l="-121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7888EC54-4ECB-414A-B665-0251634E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Lyapunov’s first method for pendulum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FE675B-423C-408F-B2CF-6AE50C6BF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1">
                <a:extLst>
                  <a:ext uri="{FF2B5EF4-FFF2-40B4-BE49-F238E27FC236}">
                    <a16:creationId xmlns:a16="http://schemas.microsoft.com/office/drawing/2014/main" id="{4C05667E-9C5F-4F4E-9088-946FF5A1646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905374" y="1456204"/>
                <a:ext cx="6018966" cy="43513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marR="0" indent="-4572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marR="0" indent="-27432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A3A3"/>
                  </a:buClr>
                  <a:buSzPct val="75000"/>
                  <a:buFont typeface="Wingdings 3" panose="05040102010807070707" pitchFamily="18" charset="2"/>
                  <a:buChar char="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797"/>
                  </a:buClr>
                  <a:buSzPct val="7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5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FF9B9B"/>
                  </a:buClr>
                  <a:buSzPct val="60000"/>
                  <a:buFont typeface="Wingdings 3" panose="05040102010807070707" pitchFamily="18" charset="2"/>
                  <a:buChar char=""/>
                  <a:tabLst/>
                  <a:defRPr lang="en-US" sz="2800" kern="1200" noProof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1"/>
                <a:r>
                  <a:rPr lang="en-US" dirty="0"/>
                  <a:t>Step 2:</a:t>
                </a:r>
              </a:p>
              <a:p>
                <a:pPr marL="914400" lvl="2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𝐽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</m:d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​</m:t>
                              </m:r>
                            </m:e>
                          </m:d>
                        </m:e>
                        <m:sub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=(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S" dirty="0"/>
              </a:p>
              <a:p>
                <a:pPr lvl="1"/>
                <a:endParaRPr lang="en-US" dirty="0"/>
              </a:p>
              <a:p>
                <a:pPr lvl="1"/>
                <a:r>
                  <a:rPr lang="en-US" dirty="0"/>
                  <a:t>Step 3: </a:t>
                </a:r>
              </a:p>
              <a:p>
                <a:pPr lvl="2"/>
                <a:r>
                  <a:rPr lang="en-US" dirty="0"/>
                  <a:t>Eigenvalues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satisfy </a:t>
                </a:r>
              </a:p>
              <a:p>
                <a:pPr marL="914400" lvl="2" indent="0">
                  <a:buNone/>
                </a:pPr>
                <a:r>
                  <a:rPr lang="en-US" b="0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dirty="0"/>
              </a:p>
              <a:p>
                <a:pPr lvl="2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both eigenvalues have negative real parts</a:t>
                </a:r>
              </a:p>
              <a:p>
                <a:pPr lvl="2"/>
                <a:r>
                  <a:rPr lang="en-US" dirty="0"/>
                  <a:t>Pendulum is locally stable</a:t>
                </a:r>
              </a:p>
            </p:txBody>
          </p:sp>
        </mc:Choice>
        <mc:Fallback xmlns="">
          <p:sp>
            <p:nvSpPr>
              <p:cNvPr id="5" name="Content Placeholder 1">
                <a:extLst>
                  <a:ext uri="{FF2B5EF4-FFF2-40B4-BE49-F238E27FC236}">
                    <a16:creationId xmlns:a16="http://schemas.microsoft.com/office/drawing/2014/main" id="{4C05667E-9C5F-4F4E-9088-946FF5A164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374" y="1456204"/>
                <a:ext cx="6018966" cy="4351338"/>
              </a:xfrm>
              <a:prstGeom prst="rect">
                <a:avLst/>
              </a:prstGeom>
              <a:blipFill>
                <a:blip r:embed="rId3"/>
                <a:stretch>
                  <a:fillRect t="-2381" b="-21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5692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A0AA7B4-FE8A-45C8-8D28-5AD5E1E02A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598279"/>
                <a:ext cx="11699087" cy="4085762"/>
              </a:xfrm>
            </p:spPr>
            <p:txBody>
              <a:bodyPr/>
              <a:lstStyle/>
              <a:p>
                <a:r>
                  <a:rPr lang="en-US" dirty="0"/>
                  <a:t>Method to prove global stability</a:t>
                </a:r>
              </a:p>
              <a:p>
                <a:r>
                  <a:rPr lang="en-US" dirty="0"/>
                  <a:t>Relies on notion of Lyapunov Functions</a:t>
                </a:r>
              </a:p>
              <a:p>
                <a:r>
                  <a:rPr lang="en-US" dirty="0"/>
                  <a:t>Intuition: </a:t>
                </a:r>
              </a:p>
              <a:p>
                <a:pPr lvl="1"/>
                <a:r>
                  <a:rPr lang="en-US" sz="2400" dirty="0"/>
                  <a:t>Find Lyapunov function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b="1" dirty="0"/>
                  <a:t> </a:t>
                </a:r>
                <a:r>
                  <a:rPr lang="en-US" sz="2400" dirty="0"/>
                  <a:t>that could be interpreted as the </a:t>
                </a:r>
                <a:r>
                  <a:rPr lang="en-US" sz="2400" i="1" dirty="0"/>
                  <a:t>energy</a:t>
                </a:r>
                <a:r>
                  <a:rPr lang="en-US" sz="2400" dirty="0"/>
                  <a:t> of the system</a:t>
                </a:r>
              </a:p>
              <a:p>
                <a:pPr lvl="1"/>
                <a:r>
                  <a:rPr lang="en-US" sz="2400" dirty="0"/>
                  <a:t>Stable systems eventually lose their energy and return to the quiescent state</a:t>
                </a:r>
              </a:p>
              <a:p>
                <a:pPr lvl="1"/>
                <a:r>
                  <a:rPr lang="en-US" sz="2400" dirty="0"/>
                  <a:t>Prove that the energy of the system (as encoded by the Lyapunov function) decreases over time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A0AA7B4-FE8A-45C8-8D28-5AD5E1E02A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598279"/>
                <a:ext cx="11699087" cy="4085762"/>
              </a:xfrm>
              <a:blipFill>
                <a:blip r:embed="rId2"/>
                <a:stretch>
                  <a:fillRect l="-625" t="-23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71869DC4-C72A-4459-9E1A-DE51F3C37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Lyapunov’s second method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B81D94-5373-421A-9A41-FFEC16A3E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120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86BF408-0271-4875-BD32-B3F127A92A1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4480" y="1642969"/>
                <a:ext cx="11699087" cy="3948385"/>
              </a:xfrm>
            </p:spPr>
            <p:txBody>
              <a:bodyPr/>
              <a:lstStyle/>
              <a:p>
                <a:r>
                  <a:rPr lang="en-US" dirty="0"/>
                  <a:t>Assume </a:t>
                </a:r>
                <a:r>
                  <a:rPr lang="en-US" dirty="0" err="1"/>
                  <a:t>w.l.o.g</a:t>
                </a:r>
                <a:r>
                  <a:rPr lang="en-US" dirty="0"/>
                  <a:t>., that equilibrium point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𝐱</m:t>
                    </m:r>
                  </m:oMath>
                </a14:m>
                <a:r>
                  <a:rPr lang="en-US" dirty="0"/>
                  <a:t>* is at the origin, i.e., </a:t>
                </a:r>
                <a:r>
                  <a:rPr lang="en-US" b="1" dirty="0"/>
                  <a:t>0</a:t>
                </a:r>
              </a:p>
              <a:p>
                <a:pPr lvl="1"/>
                <a:r>
                  <a:rPr lang="en-US" sz="2400" i="1" dirty="0"/>
                  <a:t>Why is this okay?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a Lyapunov function over the domain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iff</a:t>
                </a:r>
                <a:r>
                  <a:rPr lang="en-US" dirty="0"/>
                  <a:t>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−{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 [</a:t>
                </a:r>
                <a:r>
                  <a:rPr lang="en-US" i="1" dirty="0"/>
                  <a:t>Positivity condition</a:t>
                </a:r>
                <a:r>
                  <a:rPr lang="en-US" dirty="0"/>
                  <a:t>]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: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≤0</m:t>
                    </m:r>
                  </m:oMath>
                </a14:m>
                <a:r>
                  <a:rPr lang="en-US" dirty="0"/>
                  <a:t> [</a:t>
                </a:r>
                <a:r>
                  <a:rPr lang="en-US" i="1" dirty="0"/>
                  <a:t>Derivative negativity condition</a:t>
                </a:r>
                <a:r>
                  <a:rPr lang="en-US" dirty="0"/>
                  <a:t>]</a:t>
                </a:r>
              </a:p>
              <a:p>
                <a:pPr lvl="1"/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b="1" dirty="0"/>
                  <a:t> </a:t>
                </a:r>
              </a:p>
              <a:p>
                <a:r>
                  <a:rPr lang="en-US" dirty="0"/>
                  <a:t>System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stable in the sense of Lyapunov if such 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exists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686BF408-0271-4875-BD32-B3F127A92A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4480" y="1642969"/>
                <a:ext cx="11699087" cy="3948385"/>
              </a:xfrm>
              <a:blipFill>
                <a:blip r:embed="rId2"/>
                <a:stretch>
                  <a:fillRect l="-625" t="-26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0D5543A7-3E8E-45D7-B179-4E20DAA18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Lyapunov’s Second Method: the math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226AF4-05FB-4260-BF60-258D640A2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7318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BB6DB82-A5F8-4798-972C-3DDC265B8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Illustration and Lie-derivative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632AD-128D-4223-9092-4F7F038B1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16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87386F8-BB36-4D11-AB99-F853574FC640}"/>
              </a:ext>
            </a:extLst>
          </p:cNvPr>
          <p:cNvGrpSpPr/>
          <p:nvPr/>
        </p:nvGrpSpPr>
        <p:grpSpPr>
          <a:xfrm>
            <a:off x="968188" y="1790380"/>
            <a:ext cx="2458894" cy="2896880"/>
            <a:chOff x="2036269" y="1751960"/>
            <a:chExt cx="2458894" cy="2896880"/>
          </a:xfrm>
        </p:grpSpPr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A5B34FAA-D41A-47CB-AE55-081871C9C11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257648" y="1751960"/>
              <a:ext cx="0" cy="289688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A4943E7B-D7CB-4475-9869-D117C50755DE}"/>
                </a:ext>
              </a:extLst>
            </p:cNvPr>
            <p:cNvCxnSpPr>
              <a:cxnSpLocks/>
            </p:cNvCxnSpPr>
            <p:nvPr/>
          </p:nvCxnSpPr>
          <p:spPr>
            <a:xfrm>
              <a:off x="2036269" y="3225377"/>
              <a:ext cx="2458894" cy="0"/>
            </a:xfrm>
            <a:prstGeom prst="straightConnector1">
              <a:avLst/>
            </a:prstGeom>
            <a:ln w="127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060E758-E42D-4A89-AA48-A6C5DE6BDDD0}"/>
                </a:ext>
              </a:extLst>
            </p:cNvPr>
            <p:cNvSpPr/>
            <p:nvPr/>
          </p:nvSpPr>
          <p:spPr>
            <a:xfrm>
              <a:off x="2291261" y="1982481"/>
              <a:ext cx="1932774" cy="2356643"/>
            </a:xfrm>
            <a:custGeom>
              <a:avLst/>
              <a:gdLst>
                <a:gd name="connsiteX0" fmla="*/ 628672 w 1932774"/>
                <a:gd name="connsiteY0" fmla="*/ 0 h 2356643"/>
                <a:gd name="connsiteX1" fmla="*/ 1228026 w 1932774"/>
                <a:gd name="connsiteY1" fmla="*/ 199785 h 2356643"/>
                <a:gd name="connsiteX2" fmla="*/ 1812013 w 1932774"/>
                <a:gd name="connsiteY2" fmla="*/ 822191 h 2356643"/>
                <a:gd name="connsiteX3" fmla="*/ 1904221 w 1932774"/>
                <a:gd name="connsiteY3" fmla="*/ 1552174 h 2356643"/>
                <a:gd name="connsiteX4" fmla="*/ 1443179 w 1932774"/>
                <a:gd name="connsiteY4" fmla="*/ 2328262 h 2356643"/>
                <a:gd name="connsiteX5" fmla="*/ 305942 w 1932774"/>
                <a:gd name="connsiteY5" fmla="*/ 2120793 h 2356643"/>
                <a:gd name="connsiteX6" fmla="*/ 29317 w 1932774"/>
                <a:gd name="connsiteY6" fmla="*/ 1483018 h 2356643"/>
                <a:gd name="connsiteX7" fmla="*/ 106157 w 1932774"/>
                <a:gd name="connsiteY7" fmla="*/ 660827 h 2356643"/>
                <a:gd name="connsiteX8" fmla="*/ 897613 w 1932774"/>
                <a:gd name="connsiteY8" fmla="*/ 583986 h 2356643"/>
                <a:gd name="connsiteX9" fmla="*/ 1450863 w 1932774"/>
                <a:gd name="connsiteY9" fmla="*/ 1129553 h 2356643"/>
                <a:gd name="connsiteX10" fmla="*/ 1220342 w 1932774"/>
                <a:gd name="connsiteY10" fmla="*/ 1675119 h 2356643"/>
                <a:gd name="connsiteX11" fmla="*/ 513411 w 1932774"/>
                <a:gd name="connsiteY11" fmla="*/ 1398494 h 2356643"/>
                <a:gd name="connsiteX12" fmla="*/ 382783 w 1932774"/>
                <a:gd name="connsiteY12" fmla="*/ 860611 h 2356643"/>
                <a:gd name="connsiteX13" fmla="*/ 820773 w 1932774"/>
                <a:gd name="connsiteY13" fmla="*/ 929768 h 2356643"/>
                <a:gd name="connsiteX14" fmla="*/ 966769 w 1932774"/>
                <a:gd name="connsiteY14" fmla="*/ 1267865 h 2356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32774" h="2356643">
                  <a:moveTo>
                    <a:pt x="628672" y="0"/>
                  </a:moveTo>
                  <a:cubicBezTo>
                    <a:pt x="829737" y="31376"/>
                    <a:pt x="1030803" y="62753"/>
                    <a:pt x="1228026" y="199785"/>
                  </a:cubicBezTo>
                  <a:cubicBezTo>
                    <a:pt x="1425249" y="336817"/>
                    <a:pt x="1699314" y="596793"/>
                    <a:pt x="1812013" y="822191"/>
                  </a:cubicBezTo>
                  <a:cubicBezTo>
                    <a:pt x="1924712" y="1047589"/>
                    <a:pt x="1965693" y="1301162"/>
                    <a:pt x="1904221" y="1552174"/>
                  </a:cubicBezTo>
                  <a:cubicBezTo>
                    <a:pt x="1842749" y="1803186"/>
                    <a:pt x="1709559" y="2233492"/>
                    <a:pt x="1443179" y="2328262"/>
                  </a:cubicBezTo>
                  <a:cubicBezTo>
                    <a:pt x="1176799" y="2423032"/>
                    <a:pt x="541586" y="2261667"/>
                    <a:pt x="305942" y="2120793"/>
                  </a:cubicBezTo>
                  <a:cubicBezTo>
                    <a:pt x="70298" y="1979919"/>
                    <a:pt x="62614" y="1726346"/>
                    <a:pt x="29317" y="1483018"/>
                  </a:cubicBezTo>
                  <a:cubicBezTo>
                    <a:pt x="-3980" y="1239690"/>
                    <a:pt x="-38559" y="810666"/>
                    <a:pt x="106157" y="660827"/>
                  </a:cubicBezTo>
                  <a:cubicBezTo>
                    <a:pt x="250873" y="510988"/>
                    <a:pt x="673495" y="505865"/>
                    <a:pt x="897613" y="583986"/>
                  </a:cubicBezTo>
                  <a:cubicBezTo>
                    <a:pt x="1121731" y="662107"/>
                    <a:pt x="1397075" y="947698"/>
                    <a:pt x="1450863" y="1129553"/>
                  </a:cubicBezTo>
                  <a:cubicBezTo>
                    <a:pt x="1504651" y="1311408"/>
                    <a:pt x="1376584" y="1630295"/>
                    <a:pt x="1220342" y="1675119"/>
                  </a:cubicBezTo>
                  <a:cubicBezTo>
                    <a:pt x="1064100" y="1719943"/>
                    <a:pt x="653004" y="1534245"/>
                    <a:pt x="513411" y="1398494"/>
                  </a:cubicBezTo>
                  <a:cubicBezTo>
                    <a:pt x="373818" y="1262743"/>
                    <a:pt x="331556" y="938732"/>
                    <a:pt x="382783" y="860611"/>
                  </a:cubicBezTo>
                  <a:cubicBezTo>
                    <a:pt x="434010" y="782490"/>
                    <a:pt x="723442" y="861892"/>
                    <a:pt x="820773" y="929768"/>
                  </a:cubicBezTo>
                  <a:cubicBezTo>
                    <a:pt x="918104" y="997644"/>
                    <a:pt x="942436" y="1132754"/>
                    <a:pt x="966769" y="1267865"/>
                  </a:cubicBezTo>
                </a:path>
              </a:pathLst>
            </a:custGeom>
            <a:noFill/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1A9C1AF-0A95-4A1F-9714-CB7B2AB714FA}"/>
                  </a:ext>
                </a:extLst>
              </p:cNvPr>
              <p:cNvSpPr txBox="1"/>
              <p:nvPr/>
            </p:nvSpPr>
            <p:spPr>
              <a:xfrm>
                <a:off x="3219124" y="3263797"/>
                <a:ext cx="549574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1A9C1AF-0A95-4A1F-9714-CB7B2AB714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9124" y="3263797"/>
                <a:ext cx="549574" cy="461665"/>
              </a:xfrm>
              <a:prstGeom prst="rect">
                <a:avLst/>
              </a:prstGeom>
              <a:blipFill>
                <a:blip r:embed="rId2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1711FDB-B02B-40C0-9272-8CB2ED5FDBF1}"/>
                  </a:ext>
                </a:extLst>
              </p:cNvPr>
              <p:cNvSpPr txBox="1"/>
              <p:nvPr/>
            </p:nvSpPr>
            <p:spPr>
              <a:xfrm>
                <a:off x="2104145" y="1439723"/>
                <a:ext cx="55669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1711FDB-B02B-40C0-9272-8CB2ED5FD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4145" y="1439723"/>
                <a:ext cx="556691" cy="461665"/>
              </a:xfrm>
              <a:prstGeom prst="rect">
                <a:avLst/>
              </a:prstGeom>
              <a:blipFill>
                <a:blip r:embed="rId3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44FD4AC-5EFD-4FDD-A1CF-06D21629E396}"/>
                  </a:ext>
                </a:extLst>
              </p:cNvPr>
              <p:cNvSpPr txBox="1"/>
              <p:nvPr/>
            </p:nvSpPr>
            <p:spPr>
              <a:xfrm>
                <a:off x="2119953" y="2940445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44FD4AC-5EFD-4FDD-A1CF-06D21629E3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9953" y="2940445"/>
                <a:ext cx="396262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1">
                <a:extLst>
                  <a:ext uri="{FF2B5EF4-FFF2-40B4-BE49-F238E27FC236}">
                    <a16:creationId xmlns:a16="http://schemas.microsoft.com/office/drawing/2014/main" id="{06348B52-580D-4CBB-8539-93E69007A9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17460" y="1332703"/>
                <a:ext cx="6648308" cy="435133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1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decreases as system evolves, i.e. for every pair of points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𝐛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along a system trajectory,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In other words,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is a decreasing function in time, or its derivative is negative semi-definite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acc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</m:oMath>
                </a14:m>
                <a:r>
                  <a:rPr lang="en-US" dirty="0"/>
                  <a:t> is called Lie derivative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 dirty="0"/>
              </a:p>
              <a:p>
                <a:r>
                  <a:rPr lang="en-US" dirty="0"/>
                  <a:t>By chain-rule,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acc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dirty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Content Placeholder 1">
                <a:extLst>
                  <a:ext uri="{FF2B5EF4-FFF2-40B4-BE49-F238E27FC236}">
                    <a16:creationId xmlns:a16="http://schemas.microsoft.com/office/drawing/2014/main" id="{06348B52-580D-4CBB-8539-93E69007A9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17460" y="1332703"/>
                <a:ext cx="6648308" cy="4351338"/>
              </a:xfrm>
              <a:blipFill>
                <a:blip r:embed="rId5"/>
                <a:stretch>
                  <a:fillRect l="-1193" t="-2384" r="-2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79B3594-BDD0-49CC-87D0-453BE61D8CF8}"/>
                  </a:ext>
                </a:extLst>
              </p:cNvPr>
              <p:cNvSpPr txBox="1"/>
              <p:nvPr/>
            </p:nvSpPr>
            <p:spPr>
              <a:xfrm>
                <a:off x="3540653" y="3842776"/>
                <a:ext cx="90293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𝐚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79B3594-BDD0-49CC-87D0-453BE61D8C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0653" y="3842776"/>
                <a:ext cx="902939" cy="461665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57FBC95-4901-4C7C-AB12-9A3A135B445D}"/>
                  </a:ext>
                </a:extLst>
              </p:cNvPr>
              <p:cNvSpPr txBox="1"/>
              <p:nvPr/>
            </p:nvSpPr>
            <p:spPr>
              <a:xfrm>
                <a:off x="3530079" y="4565857"/>
                <a:ext cx="89973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57FBC95-4901-4C7C-AB12-9A3A135B44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079" y="4565857"/>
                <a:ext cx="899733" cy="461665"/>
              </a:xfrm>
              <a:prstGeom prst="rect">
                <a:avLst/>
              </a:prstGeom>
              <a:blipFill>
                <a:blip r:embed="rId7"/>
                <a:stretch>
                  <a:fillRect r="-1351" b="-17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Oval 24">
            <a:extLst>
              <a:ext uri="{FF2B5EF4-FFF2-40B4-BE49-F238E27FC236}">
                <a16:creationId xmlns:a16="http://schemas.microsoft.com/office/drawing/2014/main" id="{D4A86260-5FBA-41DE-AFE5-0D427BD6CBD9}"/>
              </a:ext>
            </a:extLst>
          </p:cNvPr>
          <p:cNvSpPr/>
          <p:nvPr/>
        </p:nvSpPr>
        <p:spPr>
          <a:xfrm>
            <a:off x="2836520" y="4084383"/>
            <a:ext cx="145997" cy="1446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2FBD271-1375-4C8B-ACD3-52A0061E8351}"/>
              </a:ext>
            </a:extLst>
          </p:cNvPr>
          <p:cNvSpPr/>
          <p:nvPr/>
        </p:nvSpPr>
        <p:spPr>
          <a:xfrm>
            <a:off x="2290677" y="4317544"/>
            <a:ext cx="145997" cy="1446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ACC8921-B996-437C-A290-24B354E68387}"/>
              </a:ext>
            </a:extLst>
          </p:cNvPr>
          <p:cNvSpPr/>
          <p:nvPr/>
        </p:nvSpPr>
        <p:spPr>
          <a:xfrm>
            <a:off x="1750280" y="1960341"/>
            <a:ext cx="145997" cy="144605"/>
          </a:xfrm>
          <a:prstGeom prst="ellipse">
            <a:avLst/>
          </a:prstGeom>
          <a:ln>
            <a:solidFill>
              <a:schemeClr val="accent6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0A9C0DC6-41F0-4499-817D-BD5F7638E681}"/>
                  </a:ext>
                </a:extLst>
              </p:cNvPr>
              <p:cNvSpPr/>
              <p:nvPr/>
            </p:nvSpPr>
            <p:spPr>
              <a:xfrm>
                <a:off x="1033705" y="1832588"/>
                <a:ext cx="77985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2000" b="1" i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000" b="1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0A9C0DC6-41F0-4499-817D-BD5F7638E6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705" y="1832588"/>
                <a:ext cx="779856" cy="400110"/>
              </a:xfrm>
              <a:prstGeom prst="rect">
                <a:avLst/>
              </a:prstGeom>
              <a:blipFill>
                <a:blip r:embed="rId8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6138179-06A2-411E-B4F6-70C3836DAB6B}"/>
              </a:ext>
            </a:extLst>
          </p:cNvPr>
          <p:cNvCxnSpPr>
            <a:cxnSpLocks/>
          </p:cNvCxnSpPr>
          <p:nvPr/>
        </p:nvCxnSpPr>
        <p:spPr>
          <a:xfrm>
            <a:off x="2766255" y="2489627"/>
            <a:ext cx="291990" cy="353465"/>
          </a:xfrm>
          <a:prstGeom prst="straightConnector1">
            <a:avLst/>
          </a:prstGeom>
          <a:ln w="571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A65B4CE-3BEA-432A-90D2-88D167779454}"/>
              </a:ext>
            </a:extLst>
          </p:cNvPr>
          <p:cNvCxnSpPr>
            <a:cxnSpLocks/>
          </p:cNvCxnSpPr>
          <p:nvPr/>
        </p:nvCxnSpPr>
        <p:spPr>
          <a:xfrm flipH="1" flipV="1">
            <a:off x="1249493" y="3643938"/>
            <a:ext cx="118289" cy="348490"/>
          </a:xfrm>
          <a:prstGeom prst="straightConnector1">
            <a:avLst/>
          </a:prstGeom>
          <a:ln w="571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5BCBD8C-C049-4DA9-BC43-CF15478D65F3}"/>
              </a:ext>
            </a:extLst>
          </p:cNvPr>
          <p:cNvCxnSpPr>
            <a:cxnSpLocks/>
          </p:cNvCxnSpPr>
          <p:nvPr/>
        </p:nvCxnSpPr>
        <p:spPr>
          <a:xfrm flipV="1">
            <a:off x="1393312" y="2556050"/>
            <a:ext cx="419517" cy="70293"/>
          </a:xfrm>
          <a:prstGeom prst="straightConnector1">
            <a:avLst/>
          </a:prstGeom>
          <a:ln w="571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0BE6F460-BE8C-4ABD-A3E5-43B3E2A06696}"/>
                  </a:ext>
                </a:extLst>
              </p:cNvPr>
              <p:cNvSpPr/>
              <p:nvPr/>
            </p:nvSpPr>
            <p:spPr>
              <a:xfrm>
                <a:off x="2565874" y="3649877"/>
                <a:ext cx="50739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>
                          <a:latin typeface="Cambria Math" panose="02040503050406030204" pitchFamily="18" charset="0"/>
                        </a:rPr>
                        <m:t>𝐚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0BE6F460-BE8C-4ABD-A3E5-43B3E2A0669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5874" y="3649877"/>
                <a:ext cx="507392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339BE2BF-1CBC-4D37-8C86-3833A88D30AE}"/>
                  </a:ext>
                </a:extLst>
              </p:cNvPr>
              <p:cNvSpPr/>
              <p:nvPr/>
            </p:nvSpPr>
            <p:spPr>
              <a:xfrm>
                <a:off x="2196284" y="4497057"/>
                <a:ext cx="50739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𝐛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339BE2BF-1CBC-4D37-8C86-3833A88D30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6284" y="4497057"/>
                <a:ext cx="507392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B1F95DC-92E8-4067-8386-A7F0E83C352D}"/>
              </a:ext>
            </a:extLst>
          </p:cNvPr>
          <p:cNvCxnSpPr>
            <a:cxnSpLocks/>
          </p:cNvCxnSpPr>
          <p:nvPr/>
        </p:nvCxnSpPr>
        <p:spPr>
          <a:xfrm flipV="1">
            <a:off x="2948196" y="4156685"/>
            <a:ext cx="631134" cy="10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3A1A241F-4935-4431-A7AE-52EDA509510B}"/>
              </a:ext>
            </a:extLst>
          </p:cNvPr>
          <p:cNvCxnSpPr>
            <a:cxnSpLocks/>
          </p:cNvCxnSpPr>
          <p:nvPr/>
        </p:nvCxnSpPr>
        <p:spPr>
          <a:xfrm>
            <a:off x="2410856" y="4435424"/>
            <a:ext cx="977091" cy="2247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F58FB7F-9B1C-49E1-A7A0-95190CF25FC9}"/>
                  </a:ext>
                </a:extLst>
              </p:cNvPr>
              <p:cNvSpPr txBox="1"/>
              <p:nvPr/>
            </p:nvSpPr>
            <p:spPr>
              <a:xfrm>
                <a:off x="3742624" y="4212761"/>
                <a:ext cx="48442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≥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F58FB7F-9B1C-49E1-A7A0-95190CF25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2624" y="4212761"/>
                <a:ext cx="484427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73189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9DE5CCE-37E7-48EE-A040-D6F51C55BB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3"/>
                <a:ext cx="11699087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Choose Lyapunov function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 +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Sup>
                      <m:sSubSup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sz="2400" dirty="0"/>
              </a:p>
              <a:p>
                <a:r>
                  <a:rPr lang="en-US" sz="2400" dirty="0"/>
                  <a:t>Consider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sz="2400" dirty="0"/>
                  <a:t>; recall,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2400" i="1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US" sz="2400" dirty="0"/>
              </a:p>
              <a:p>
                <a:r>
                  <a:rPr lang="en-US" sz="2400" dirty="0"/>
                  <a:t>By observation,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400" dirty="0"/>
                  <a:t>, except at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2400" dirty="0"/>
                  <a:t>, where it is 0</a:t>
                </a:r>
              </a:p>
              <a:p>
                <a:r>
                  <a:rPr lang="en-US" sz="2400" dirty="0"/>
                  <a:t>Let’s look at the Lie derivative</a:t>
                </a:r>
              </a:p>
              <a:p>
                <a:pPr marL="0" indent="0">
                  <a:buNone/>
                </a:pPr>
                <a:r>
                  <a:rPr lang="en-US" sz="2400" dirty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brk m:alnAt="7"/>
                                    </m:r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sz="2400" i="1"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400" b="0" dirty="0"/>
                  <a:t>               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 b="0" i="0" dirty="0" smtClean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400" b="0" i="0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 i="1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               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sz="2400" i="1" strike="sngStrike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trike="sngStrike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 strike="sngStrike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 strike="sngStrike" dirty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400" strike="sngStrike" dirty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400" i="1" strike="sngStrike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trike="sngStrike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 strike="sngStrike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 strike="sngStrike" dirty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400" i="1" strike="sngStrike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trike="sngStrike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 strike="sngStrike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sz="2400" i="1" strike="sngStrike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400" i="1" strike="sngStrike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400" i="1" strike="sngStrike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 strike="sngStrike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 strike="sngStrike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400" i="1" strike="sngStrike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𝑘</m:t>
                    </m:r>
                    <m:sSubSup>
                      <m:sSub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               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dirty="0"/>
              </a:p>
              <a:p>
                <a:pPr marL="411480" lvl="1" indent="0">
                  <a:buNone/>
                </a:pPr>
                <a:endParaRPr lang="en-US" sz="2400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9DE5CCE-37E7-48EE-A040-D6F51C55BB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3"/>
                <a:ext cx="11699087" cy="4351338"/>
              </a:xfrm>
              <a:blipFill>
                <a:blip r:embed="rId2"/>
                <a:stretch>
                  <a:fillRect l="-417" t="-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41E5B221-D992-4B40-B31B-EEE9BFC5A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Lyapunov’s second method for pendulum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FF29F9-3DDA-4776-A102-7FB759530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6160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9AD48F1-161D-46DA-9CA9-CF90CF692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Second method for asymptotic/exponential stability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7976DF-95D6-4CEE-AF93-2F2F09A4E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1">
                <a:extLst>
                  <a:ext uri="{FF2B5EF4-FFF2-40B4-BE49-F238E27FC236}">
                    <a16:creationId xmlns:a16="http://schemas.microsoft.com/office/drawing/2014/main" id="{CD6DD5D3-928D-4FCD-8696-E00C3A44095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32703"/>
                <a:ext cx="11699087" cy="4351338"/>
              </a:xfrm>
            </p:spPr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a Lyapunov function over the domain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iff</a:t>
                </a:r>
                <a:r>
                  <a:rPr lang="en-US" dirty="0"/>
                  <a:t>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sz="2000" b="1" i="0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2000" b="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2000" b="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000" b="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−{</m:t>
                    </m:r>
                    <m:r>
                      <a:rPr lang="en-US" sz="2000" b="1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2000" b="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2000" dirty="0">
                    <a:solidFill>
                      <a:schemeClr val="bg2">
                        <a:lumMod val="75000"/>
                      </a:schemeClr>
                    </a:solidFill>
                  </a:rPr>
                  <a:t> :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2000" b="0" i="1" smtClean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0" smtClean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sz="2000" b="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000" b="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000" dirty="0">
                    <a:solidFill>
                      <a:schemeClr val="bg2">
                        <a:lumMod val="75000"/>
                      </a:schemeClr>
                    </a:solidFill>
                  </a:rPr>
                  <a:t>  [</a:t>
                </a:r>
                <a:r>
                  <a:rPr lang="en-US" sz="2000" i="1" dirty="0">
                    <a:solidFill>
                      <a:schemeClr val="bg2">
                        <a:lumMod val="75000"/>
                      </a:schemeClr>
                    </a:solidFill>
                  </a:rPr>
                  <a:t>Positivity condition</a:t>
                </a:r>
                <a:r>
                  <a:rPr lang="en-US" sz="2000" dirty="0">
                    <a:solidFill>
                      <a:schemeClr val="bg2">
                        <a:lumMod val="75000"/>
                      </a:schemeClr>
                    </a:solidFill>
                  </a:rPr>
                  <a:t>]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: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[</a:t>
                </a:r>
                <a:r>
                  <a:rPr lang="en-US" i="1" dirty="0"/>
                  <a:t>Derivative negativity condition</a:t>
                </a:r>
                <a:r>
                  <a:rPr lang="en-US" dirty="0"/>
                  <a:t>]</a:t>
                </a:r>
              </a:p>
              <a:p>
                <a:pPr lvl="1"/>
                <a:r>
                  <a:rPr lang="en-US" sz="2000" dirty="0">
                    <a:solidFill>
                      <a:schemeClr val="bg2">
                        <a:lumMod val="75000"/>
                      </a:schemeClr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n-US" sz="2000" b="1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2000" b="1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1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2000" dirty="0">
                    <a:solidFill>
                      <a:schemeClr val="bg2">
                        <a:lumMod val="75000"/>
                      </a:schemeClr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2000" i="1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sz="2000" i="1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000" dirty="0">
                    <a:solidFill>
                      <a:schemeClr val="bg2">
                        <a:lumMod val="75000"/>
                      </a:schemeClr>
                    </a:solidFill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0" i="1" smtClean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sz="2000" b="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2000" b="0" i="1" smtClean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0" smtClean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sz="2000" b="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000" b="1" dirty="0">
                    <a:solidFill>
                      <a:schemeClr val="bg2">
                        <a:lumMod val="75000"/>
                      </a:schemeClr>
                    </a:solidFill>
                  </a:rPr>
                  <a:t> </a:t>
                </a:r>
              </a:p>
              <a:p>
                <a:r>
                  <a:rPr lang="en-US" sz="2400" dirty="0">
                    <a:solidFill>
                      <a:schemeClr val="bg2">
                        <a:lumMod val="75000"/>
                      </a:schemeClr>
                    </a:solidFill>
                  </a:rPr>
                  <a:t>System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sz="2400" b="0" i="1" smtClean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1" i="0" smtClean="0">
                            <a:solidFill>
                              <a:schemeClr val="bg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acc>
                    <m:r>
                      <a:rPr lang="en-US" sz="2400" b="0" i="1" dirty="0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dirty="0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400" b="0" i="1" dirty="0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0" dirty="0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2400" b="0" i="1" dirty="0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bg2">
                        <a:lumMod val="75000"/>
                      </a:schemeClr>
                    </a:solidFill>
                  </a:rPr>
                  <a:t> is stable in the sense of Lyapunov if such a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2400" b="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0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sz="2400" b="0" i="1" smtClean="0">
                        <a:solidFill>
                          <a:schemeClr val="bg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solidFill>
                      <a:schemeClr val="bg2">
                        <a:lumMod val="75000"/>
                      </a:schemeClr>
                    </a:solidFill>
                  </a:rPr>
                  <a:t> exists</a:t>
                </a:r>
              </a:p>
              <a:p>
                <a:r>
                  <a:rPr lang="en-US" dirty="0"/>
                  <a:t>Asymptotic stability: Change second condition to: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: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[</a:t>
                </a:r>
                <a:r>
                  <a:rPr lang="en-US" i="1" dirty="0"/>
                  <a:t>Derivative negativity condition</a:t>
                </a:r>
                <a:r>
                  <a:rPr lang="en-US" dirty="0"/>
                  <a:t>]</a:t>
                </a:r>
              </a:p>
              <a:p>
                <a:r>
                  <a:rPr lang="en-US" dirty="0"/>
                  <a:t>Exponential stability: Change second condition to: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: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‖</m:t>
                    </m:r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‖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: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5" name="Content Placeholder 1">
                <a:extLst>
                  <a:ext uri="{FF2B5EF4-FFF2-40B4-BE49-F238E27FC236}">
                    <a16:creationId xmlns:a16="http://schemas.microsoft.com/office/drawing/2014/main" id="{CD6DD5D3-928D-4FCD-8696-E00C3A4409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32703"/>
                <a:ext cx="11699087" cy="4351338"/>
              </a:xfrm>
              <a:blipFill>
                <a:blip r:embed="rId2"/>
                <a:stretch>
                  <a:fillRect l="-625" t="-32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1924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B3B9992-BBD1-4FBF-9144-1294F044F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582911"/>
            <a:ext cx="11699087" cy="4101130"/>
          </a:xfrm>
        </p:spPr>
        <p:txBody>
          <a:bodyPr/>
          <a:lstStyle/>
          <a:p>
            <a:r>
              <a:rPr lang="en-US" dirty="0"/>
              <a:t>How do we find a Lyapunov function?</a:t>
            </a:r>
          </a:p>
          <a:p>
            <a:pPr lvl="1"/>
            <a:r>
              <a:rPr lang="en-US" dirty="0"/>
              <a:t>Maybe use the physics of the system to understand what encodes “energy”</a:t>
            </a:r>
          </a:p>
          <a:p>
            <a:pPr lvl="1"/>
            <a:r>
              <a:rPr lang="en-US" dirty="0"/>
              <a:t>For certain nonlinear systems (those with polynomial dynamics), can some algorithmic methods</a:t>
            </a:r>
          </a:p>
          <a:p>
            <a:pPr lvl="1"/>
            <a:r>
              <a:rPr lang="en-US" dirty="0"/>
              <a:t>In general a hard problem</a:t>
            </a:r>
          </a:p>
          <a:p>
            <a:r>
              <a:rPr lang="en-US" dirty="0"/>
              <a:t>Yet, is a powerful approach to prove global stability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F43980-53BE-45D9-B8B9-7836EB12F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with Lyapunov’s second method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C59E1D-2280-4DA7-9162-0CB3F626E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6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585633F-B198-4640-8ADA-44B7112CD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32703"/>
            <a:ext cx="11699087" cy="2324897"/>
          </a:xfrm>
        </p:spPr>
        <p:txBody>
          <a:bodyPr/>
          <a:lstStyle/>
          <a:p>
            <a:r>
              <a:rPr lang="en-US" dirty="0"/>
              <a:t>Property capturing the ability of a system to return to a quiescent state after perturbation</a:t>
            </a:r>
          </a:p>
          <a:p>
            <a:pPr lvl="1"/>
            <a:r>
              <a:rPr lang="en-US" dirty="0"/>
              <a:t>Stable systems recover after disturbances, unstable systems may not</a:t>
            </a:r>
          </a:p>
          <a:p>
            <a:pPr lvl="1"/>
            <a:r>
              <a:rPr lang="en-US" dirty="0"/>
              <a:t>Almost always a desirable property for a system design</a:t>
            </a:r>
          </a:p>
          <a:p>
            <a:r>
              <a:rPr lang="en-US" dirty="0"/>
              <a:t>Fundamental problem in control: design controllers to </a:t>
            </a:r>
            <a:r>
              <a:rPr lang="en-US" i="1" dirty="0"/>
              <a:t>stabilize </a:t>
            </a:r>
            <a:r>
              <a:rPr lang="en-US" dirty="0"/>
              <a:t>a system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7E3E29D-F8F3-4018-BE6C-3F2EED4F0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Stability of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18A65D-9BE1-4E35-9A86-1ECAC5A6F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4F0052D-CC3D-4E65-8477-AFF23CF586AC}"/>
              </a:ext>
            </a:extLst>
          </p:cNvPr>
          <p:cNvGrpSpPr/>
          <p:nvPr/>
        </p:nvGrpSpPr>
        <p:grpSpPr>
          <a:xfrm>
            <a:off x="366272" y="3997845"/>
            <a:ext cx="4290252" cy="1753522"/>
            <a:chOff x="2256544" y="4001820"/>
            <a:chExt cx="4290252" cy="175352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0DAA36B-BA48-41B7-8345-C1EE3936F833}"/>
                </a:ext>
              </a:extLst>
            </p:cNvPr>
            <p:cNvSpPr/>
            <p:nvPr/>
          </p:nvSpPr>
          <p:spPr>
            <a:xfrm rot="20938191">
              <a:off x="5001876" y="4001820"/>
              <a:ext cx="140099" cy="1213907"/>
            </a:xfrm>
            <a:prstGeom prst="rect">
              <a:avLst/>
            </a:prstGeom>
            <a:solidFill>
              <a:srgbClr val="FFC000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C14063D-00FD-4F39-91C6-A0E768FC671D}"/>
                </a:ext>
              </a:extLst>
            </p:cNvPr>
            <p:cNvSpPr/>
            <p:nvPr/>
          </p:nvSpPr>
          <p:spPr>
            <a:xfrm>
              <a:off x="3941909" y="5259588"/>
              <a:ext cx="2604887" cy="20746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5731939-0B85-4141-8ED4-0AD877EE33F7}"/>
                </a:ext>
              </a:extLst>
            </p:cNvPr>
            <p:cNvSpPr/>
            <p:nvPr/>
          </p:nvSpPr>
          <p:spPr>
            <a:xfrm>
              <a:off x="4249270" y="5471032"/>
              <a:ext cx="284309" cy="28431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5352560-7341-49DA-8CD8-2DFEB3449590}"/>
                </a:ext>
              </a:extLst>
            </p:cNvPr>
            <p:cNvSpPr/>
            <p:nvPr/>
          </p:nvSpPr>
          <p:spPr>
            <a:xfrm>
              <a:off x="5893279" y="5467057"/>
              <a:ext cx="284309" cy="284310"/>
            </a:xfrm>
            <a:prstGeom prst="ellips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lowchart: Delay 7">
              <a:extLst>
                <a:ext uri="{FF2B5EF4-FFF2-40B4-BE49-F238E27FC236}">
                  <a16:creationId xmlns:a16="http://schemas.microsoft.com/office/drawing/2014/main" id="{D8802ACB-2BF0-484C-9726-8643CCA6CABE}"/>
                </a:ext>
              </a:extLst>
            </p:cNvPr>
            <p:cNvSpPr/>
            <p:nvPr/>
          </p:nvSpPr>
          <p:spPr>
            <a:xfrm rot="4715334">
              <a:off x="5028559" y="5180760"/>
              <a:ext cx="431587" cy="365125"/>
            </a:xfrm>
            <a:prstGeom prst="flowChartDela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312E8DC-CD3E-4616-B96B-F2A49F1AA49D}"/>
                </a:ext>
              </a:extLst>
            </p:cNvPr>
            <p:cNvSpPr/>
            <p:nvPr/>
          </p:nvSpPr>
          <p:spPr>
            <a:xfrm>
              <a:off x="5153498" y="5259588"/>
              <a:ext cx="181708" cy="20746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1A77DD5A-612A-42EB-8063-BF5AFAC5D9B1}"/>
                </a:ext>
              </a:extLst>
            </p:cNvPr>
            <p:cNvCxnSpPr>
              <a:cxnSpLocks/>
            </p:cNvCxnSpPr>
            <p:nvPr/>
          </p:nvCxnSpPr>
          <p:spPr>
            <a:xfrm>
              <a:off x="2410226" y="4956203"/>
              <a:ext cx="1229445" cy="0"/>
            </a:xfrm>
            <a:prstGeom prst="straightConnector1">
              <a:avLst/>
            </a:prstGeom>
            <a:ln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B5BD4B03-DD7A-486D-8305-85845261CAE4}"/>
                </a:ext>
              </a:extLst>
            </p:cNvPr>
            <p:cNvCxnSpPr>
              <a:cxnSpLocks/>
            </p:cNvCxnSpPr>
            <p:nvPr/>
          </p:nvCxnSpPr>
          <p:spPr>
            <a:xfrm>
              <a:off x="2580555" y="5115675"/>
              <a:ext cx="1229445" cy="0"/>
            </a:xfrm>
            <a:prstGeom prst="straightConnector1">
              <a:avLst/>
            </a:prstGeom>
            <a:ln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C185F722-843D-476A-AF33-82D9FDCA4A93}"/>
                </a:ext>
              </a:extLst>
            </p:cNvPr>
            <p:cNvCxnSpPr>
              <a:cxnSpLocks/>
            </p:cNvCxnSpPr>
            <p:nvPr/>
          </p:nvCxnSpPr>
          <p:spPr>
            <a:xfrm>
              <a:off x="2256544" y="4842090"/>
              <a:ext cx="1229445" cy="0"/>
            </a:xfrm>
            <a:prstGeom prst="straightConnector1">
              <a:avLst/>
            </a:prstGeom>
            <a:ln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Content Placeholder 1">
            <a:extLst>
              <a:ext uri="{FF2B5EF4-FFF2-40B4-BE49-F238E27FC236}">
                <a16:creationId xmlns:a16="http://schemas.microsoft.com/office/drawing/2014/main" id="{6E449A44-3877-476C-824D-146D240AD768}"/>
              </a:ext>
            </a:extLst>
          </p:cNvPr>
          <p:cNvSpPr txBox="1">
            <a:spLocks/>
          </p:cNvSpPr>
          <p:nvPr/>
        </p:nvSpPr>
        <p:spPr>
          <a:xfrm>
            <a:off x="4935428" y="3657600"/>
            <a:ext cx="7061133" cy="2093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marR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marR="0" indent="-27432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5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9B9B"/>
              </a:buClr>
              <a:buSzPct val="60000"/>
              <a:buFont typeface="Wingdings 3" panose="05040102010807070707" pitchFamily="18" charset="2"/>
              <a:buChar char=""/>
              <a:tabLst/>
              <a:defRPr lang="en-US" sz="2800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Problem: Cart-pole is inherently unstable, aim: keep it upright</a:t>
            </a:r>
          </a:p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Solution Strategy: Move cart in direction in the same direction as the pendulum’s falling direction</a:t>
            </a:r>
          </a:p>
          <a:p>
            <a:r>
              <a:rPr lang="en-US" sz="2000" dirty="0">
                <a:latin typeface="Cambria" panose="02040503050406030204" pitchFamily="18" charset="0"/>
                <a:ea typeface="Cambria" panose="02040503050406030204" pitchFamily="18" charset="0"/>
              </a:rPr>
              <a:t>Design problem: Design a controller to stabilize the system by computing velocity and direction for cart travel</a:t>
            </a: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71C51616-7E18-47F3-9C43-D85BEF9600C9}"/>
              </a:ext>
            </a:extLst>
          </p:cNvPr>
          <p:cNvSpPr/>
          <p:nvPr/>
        </p:nvSpPr>
        <p:spPr>
          <a:xfrm rot="9132603" flipH="1">
            <a:off x="3008318" y="4414434"/>
            <a:ext cx="750496" cy="739137"/>
          </a:xfrm>
          <a:prstGeom prst="arc">
            <a:avLst>
              <a:gd name="adj1" fmla="val 19825635"/>
              <a:gd name="adj2" fmla="val 4143023"/>
            </a:avLst>
          </a:prstGeom>
          <a:ln w="25400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7581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5E5A37-D77D-4DDB-BD2F-AA1453609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Hybrid systems can have surprising results with respect to stability</a:t>
            </a:r>
          </a:p>
          <a:p>
            <a:r>
              <a:rPr lang="en-US" dirty="0"/>
              <a:t>No uniform method like Lyapunov analysis for analyzing all hybrid systems</a:t>
            </a:r>
          </a:p>
          <a:p>
            <a:endParaRPr lang="en-US" dirty="0"/>
          </a:p>
          <a:p>
            <a:r>
              <a:rPr lang="en-US" dirty="0"/>
              <a:t>Example: Piecewise Linear (PWL) Dynamical System</a:t>
            </a:r>
          </a:p>
          <a:p>
            <a:pPr lvl="1"/>
            <a:r>
              <a:rPr lang="en-US" dirty="0"/>
              <a:t>Special class of hybrid system, in which each mode has linear dynamics, guards, resets are all linear/affine</a:t>
            </a:r>
          </a:p>
          <a:p>
            <a:pPr lvl="1"/>
            <a:r>
              <a:rPr lang="en-US" dirty="0"/>
              <a:t>Each mode in the PWL system can have stable dynamics (by doing eigen-value analysis), but resulting hybrid system may be unstable!</a:t>
            </a:r>
          </a:p>
          <a:p>
            <a:pPr marL="411480" lvl="1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56B58B0-A7EB-4C46-A2E9-7CE5BD74F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Stability of hybrid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8BE16-4000-4813-BACD-15865455F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3530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05CC31-1FA1-4E75-9047-E60531527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DB2F1C-2231-42FA-88DB-D4A2E9AF6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E56ACC7-1CEC-49FB-B486-04B8CA969114}"/>
                  </a:ext>
                </a:extLst>
              </p:cNvPr>
              <p:cNvSpPr/>
              <p:nvPr/>
            </p:nvSpPr>
            <p:spPr>
              <a:xfrm>
                <a:off x="2196353" y="2259106"/>
                <a:ext cx="2097741" cy="1306285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−100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1" i="0" smtClean="0">
                          <a:latin typeface="Cambria Math" panose="02040503050406030204" pitchFamily="18" charset="0"/>
                        </a:rPr>
                        <m:t>𝐱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AE56ACC7-1CEC-49FB-B486-04B8CA9691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6353" y="2259106"/>
                <a:ext cx="2097741" cy="13062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0CCFE4F-5E4A-4703-A851-42D4C5F8D290}"/>
                  </a:ext>
                </a:extLst>
              </p:cNvPr>
              <p:cNvSpPr/>
              <p:nvPr/>
            </p:nvSpPr>
            <p:spPr>
              <a:xfrm>
                <a:off x="6628759" y="2259106"/>
                <a:ext cx="2097741" cy="1306285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</m:acc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b="1">
                          <a:latin typeface="Cambria Math" panose="02040503050406030204" pitchFamily="18" charset="0"/>
                        </a:rPr>
                        <m:t>𝐱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0CCFE4F-5E4A-4703-A851-42D4C5F8D2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8759" y="2259106"/>
                <a:ext cx="2097741" cy="13062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EF2AFEC-6E66-4985-A561-A6EC601D6ECC}"/>
              </a:ext>
            </a:extLst>
          </p:cNvPr>
          <p:cNvSpPr/>
          <p:nvPr/>
        </p:nvSpPr>
        <p:spPr>
          <a:xfrm>
            <a:off x="3872753" y="1844168"/>
            <a:ext cx="3012141" cy="399570"/>
          </a:xfrm>
          <a:custGeom>
            <a:avLst/>
            <a:gdLst>
              <a:gd name="connsiteX0" fmla="*/ 0 w 3012141"/>
              <a:gd name="connsiteY0" fmla="*/ 399570 h 399570"/>
              <a:gd name="connsiteX1" fmla="*/ 1383126 w 3012141"/>
              <a:gd name="connsiteY1" fmla="*/ 0 h 399570"/>
              <a:gd name="connsiteX2" fmla="*/ 3012141 w 3012141"/>
              <a:gd name="connsiteY2" fmla="*/ 399570 h 399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12141" h="399570">
                <a:moveTo>
                  <a:pt x="0" y="399570"/>
                </a:moveTo>
                <a:cubicBezTo>
                  <a:pt x="440551" y="199785"/>
                  <a:pt x="881103" y="0"/>
                  <a:pt x="1383126" y="0"/>
                </a:cubicBezTo>
                <a:cubicBezTo>
                  <a:pt x="1885149" y="0"/>
                  <a:pt x="2448645" y="199785"/>
                  <a:pt x="3012141" y="399570"/>
                </a:cubicBezTo>
              </a:path>
            </a:pathLst>
          </a:custGeom>
          <a:noFill/>
          <a:ln>
            <a:solidFill>
              <a:schemeClr val="tx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5D8D269E-64E8-4D46-9B0D-2470B6360C07}"/>
              </a:ext>
            </a:extLst>
          </p:cNvPr>
          <p:cNvSpPr/>
          <p:nvPr/>
        </p:nvSpPr>
        <p:spPr>
          <a:xfrm rot="10800000">
            <a:off x="3710107" y="3580759"/>
            <a:ext cx="3012141" cy="399570"/>
          </a:xfrm>
          <a:custGeom>
            <a:avLst/>
            <a:gdLst>
              <a:gd name="connsiteX0" fmla="*/ 0 w 3012141"/>
              <a:gd name="connsiteY0" fmla="*/ 399570 h 399570"/>
              <a:gd name="connsiteX1" fmla="*/ 1383126 w 3012141"/>
              <a:gd name="connsiteY1" fmla="*/ 0 h 399570"/>
              <a:gd name="connsiteX2" fmla="*/ 3012141 w 3012141"/>
              <a:gd name="connsiteY2" fmla="*/ 399570 h 399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12141" h="399570">
                <a:moveTo>
                  <a:pt x="0" y="399570"/>
                </a:moveTo>
                <a:cubicBezTo>
                  <a:pt x="440551" y="199785"/>
                  <a:pt x="881103" y="0"/>
                  <a:pt x="1383126" y="0"/>
                </a:cubicBezTo>
                <a:cubicBezTo>
                  <a:pt x="1885149" y="0"/>
                  <a:pt x="2448645" y="199785"/>
                  <a:pt x="3012141" y="399570"/>
                </a:cubicBezTo>
              </a:path>
            </a:pathLst>
          </a:custGeom>
          <a:noFill/>
          <a:ln>
            <a:solidFill>
              <a:schemeClr val="tx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B7CE03A-45DE-4B76-8BF5-3D81DE4D2777}"/>
                  </a:ext>
                </a:extLst>
              </p:cNvPr>
              <p:cNvSpPr txBox="1"/>
              <p:nvPr/>
            </p:nvSpPr>
            <p:spPr>
              <a:xfrm>
                <a:off x="4570107" y="1441164"/>
                <a:ext cx="16174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=−0.2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?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B7CE03A-45DE-4B76-8BF5-3D81DE4D27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0107" y="1441164"/>
                <a:ext cx="161742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5D1668E-478A-4C5C-996B-0925D5B0DAEA}"/>
                  </a:ext>
                </a:extLst>
              </p:cNvPr>
              <p:cNvSpPr txBox="1"/>
              <p:nvPr/>
            </p:nvSpPr>
            <p:spPr>
              <a:xfrm>
                <a:off x="4570108" y="3989684"/>
                <a:ext cx="12679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=5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?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5D1668E-478A-4C5C-996B-0925D5B0DA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0108" y="3989684"/>
                <a:ext cx="1267976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35DE85A-9BB0-494A-8276-4CD084178385}"/>
              </a:ext>
            </a:extLst>
          </p:cNvPr>
          <p:cNvCxnSpPr/>
          <p:nvPr/>
        </p:nvCxnSpPr>
        <p:spPr>
          <a:xfrm>
            <a:off x="1429230" y="1844168"/>
            <a:ext cx="767123" cy="537882"/>
          </a:xfrm>
          <a:prstGeom prst="straightConnector1">
            <a:avLst/>
          </a:prstGeom>
          <a:noFill/>
          <a:ln>
            <a:solidFill>
              <a:schemeClr val="tx1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E70A834-21AB-4E6A-BF43-A4A6A3B360F4}"/>
              </a:ext>
            </a:extLst>
          </p:cNvPr>
          <p:cNvSpPr txBox="1"/>
          <p:nvPr/>
        </p:nvSpPr>
        <p:spPr>
          <a:xfrm>
            <a:off x="2994758" y="4793572"/>
            <a:ext cx="52642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Dynamics in each mode are stable!</a:t>
            </a:r>
          </a:p>
        </p:txBody>
      </p:sp>
    </p:spTree>
    <p:extLst>
      <p:ext uri="{BB962C8B-B14F-4D97-AF65-F5344CB8AC3E}">
        <p14:creationId xmlns:p14="http://schemas.microsoft.com/office/powerpoint/2010/main" val="442916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982A6E4-9CBF-451A-8A93-DB6DA4B1F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Simulation 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543D41-FAA0-4E09-9FC0-F1CB7CA1E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22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4DA91D7-0A7A-4589-98AC-5903FB0AB4BC}"/>
              </a:ext>
            </a:extLst>
          </p:cNvPr>
          <p:cNvGrpSpPr/>
          <p:nvPr/>
        </p:nvGrpSpPr>
        <p:grpSpPr>
          <a:xfrm>
            <a:off x="2658675" y="1496465"/>
            <a:ext cx="5148303" cy="3865069"/>
            <a:chOff x="2658675" y="1496465"/>
            <a:chExt cx="5148303" cy="386506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4D5698E-7980-4FB5-88B7-77D77240AA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571" t="6052" r="9167" b="8349"/>
            <a:stretch/>
          </p:blipFill>
          <p:spPr>
            <a:xfrm>
              <a:off x="2658675" y="1496465"/>
              <a:ext cx="5148303" cy="3865069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49655190-99E9-4647-B0E4-9A7DCDECF362}"/>
                    </a:ext>
                  </a:extLst>
                </p:cNvPr>
                <p:cNvSpPr txBox="1"/>
                <p:nvPr/>
              </p:nvSpPr>
              <p:spPr>
                <a:xfrm>
                  <a:off x="6270172" y="2528047"/>
                  <a:ext cx="1118896" cy="369332"/>
                </a:xfrm>
                <a:prstGeom prst="rect">
                  <a:avLst/>
                </a:prstGeom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49655190-99E9-4647-B0E4-9A7DCDECF3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70172" y="2528047"/>
                  <a:ext cx="1118896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1B8FC31-E4EE-4D10-8B2F-98D5A533289C}"/>
                  </a:ext>
                </a:extLst>
              </p:cNvPr>
              <p:cNvSpPr txBox="1"/>
              <p:nvPr/>
            </p:nvSpPr>
            <p:spPr>
              <a:xfrm>
                <a:off x="2919933" y="4154502"/>
                <a:ext cx="1459967" cy="369332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lIns="0" r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1B8FC31-E4EE-4D10-8B2F-98D5A53328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9933" y="4154502"/>
                <a:ext cx="1459967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55AD1435-CC46-4B2E-940C-3A4C0D3E872B}"/>
              </a:ext>
            </a:extLst>
          </p:cNvPr>
          <p:cNvSpPr txBox="1"/>
          <p:nvPr/>
        </p:nvSpPr>
        <p:spPr>
          <a:xfrm>
            <a:off x="7221711" y="4416257"/>
            <a:ext cx="1459967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rIns="91440" rtlCol="0">
            <a:spAutoFit/>
          </a:bodyPr>
          <a:lstStyle/>
          <a:p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Initial State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EAF3303-A855-4AA2-B3C6-65F3F2CACF0E}"/>
              </a:ext>
            </a:extLst>
          </p:cNvPr>
          <p:cNvCxnSpPr>
            <a:cxnSpLocks/>
          </p:cNvCxnSpPr>
          <p:nvPr/>
        </p:nvCxnSpPr>
        <p:spPr>
          <a:xfrm flipH="1">
            <a:off x="6639005" y="4653210"/>
            <a:ext cx="582706" cy="163157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B063B3B-CBD7-460D-8420-1CCF079A4A4C}"/>
                  </a:ext>
                </a:extLst>
              </p:cNvPr>
              <p:cNvSpPr txBox="1"/>
              <p:nvPr/>
            </p:nvSpPr>
            <p:spPr>
              <a:xfrm>
                <a:off x="7722454" y="5179819"/>
                <a:ext cx="699248" cy="40011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91440" rIns="9144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B063B3B-CBD7-460D-8420-1CCF079A4A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2454" y="5179819"/>
                <a:ext cx="699248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F4B7B94-38AA-451E-BB28-4BD39DB585B1}"/>
                  </a:ext>
                </a:extLst>
              </p:cNvPr>
              <p:cNvSpPr txBox="1"/>
              <p:nvPr/>
            </p:nvSpPr>
            <p:spPr>
              <a:xfrm>
                <a:off x="2043951" y="1301162"/>
                <a:ext cx="699248" cy="40011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91440" rIns="9144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F4B7B94-38AA-451E-BB28-4BD39DB585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3951" y="1301162"/>
                <a:ext cx="699248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48111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0BC15C-2303-03DA-B3F8-3823FEF47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480" y="1556951"/>
            <a:ext cx="11699087" cy="4399528"/>
          </a:xfrm>
        </p:spPr>
        <p:txBody>
          <a:bodyPr>
            <a:normAutofit/>
          </a:bodyPr>
          <a:lstStyle/>
          <a:p>
            <a:r>
              <a:rPr lang="en-US" sz="2400" dirty="0"/>
              <a:t>Most controllers/actuators operate at discrete-time intervals or are event-triggered</a:t>
            </a:r>
          </a:p>
          <a:p>
            <a:endParaRPr lang="en-US" sz="2400" dirty="0"/>
          </a:p>
          <a:p>
            <a:r>
              <a:rPr lang="en-US" sz="2400" dirty="0"/>
              <a:t>Could have multiple controllers/actuators that act at different time-steps</a:t>
            </a:r>
          </a:p>
          <a:p>
            <a:endParaRPr lang="en-US" sz="2400" dirty="0"/>
          </a:p>
          <a:p>
            <a:r>
              <a:rPr lang="en-US" sz="2400" dirty="0"/>
              <a:t>Stability becomes challenging to prove!</a:t>
            </a:r>
          </a:p>
          <a:p>
            <a:endParaRPr lang="en-US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F0C987E-6F8D-5266-9AA8-0661144BE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implications of this?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451C43-A14A-2964-D3EA-8B25ADD69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23</a:t>
            </a:fld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5956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87BB06D-B31F-4F32-ADD1-FAD17547198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Two main approaches</a:t>
                </a:r>
                <a:r>
                  <a:rPr lang="en-US" baseline="30000" dirty="0"/>
                  <a:t>1,2</a:t>
                </a:r>
                <a:r>
                  <a:rPr lang="en-US" dirty="0"/>
                  <a:t>:</a:t>
                </a:r>
              </a:p>
              <a:p>
                <a:pPr lvl="1"/>
                <a:r>
                  <a:rPr lang="en-US" dirty="0"/>
                  <a:t>Find a common Lyapunov function that works for all modes</a:t>
                </a:r>
              </a:p>
              <a:p>
                <a:pPr lvl="2"/>
                <a:r>
                  <a:rPr lang="en-US" dirty="0"/>
                  <a:t>I.e. for each mode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, dynamics are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</m:oMath>
                </a14:m>
                <a:r>
                  <a:rPr lang="en-US" dirty="0"/>
                  <a:t>, find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</m:oMath>
                </a14:m>
                <a:r>
                  <a:rPr lang="en-US" dirty="0"/>
                  <a:t> such that: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≠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den>
                    </m:f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dirty="0"/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≠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dirty="0"/>
              </a:p>
              <a:p>
                <a:pPr lvl="2"/>
                <a:r>
                  <a:rPr lang="en-US" dirty="0"/>
                  <a:t>Usually hard to find a “one-size-fits-all” Lyapunov function</a:t>
                </a:r>
              </a:p>
              <a:p>
                <a:pPr lvl="1"/>
                <a:r>
                  <a:rPr lang="en-US" dirty="0"/>
                  <a:t>Find multiple Lyapunov functions, one for each mode</a:t>
                </a:r>
              </a:p>
              <a:p>
                <a:pPr lvl="2"/>
                <a:r>
                  <a:rPr lang="en-US" dirty="0"/>
                  <a:t>In each mode its Lyapunov function value decreases, and at the switching instant the destination mode’s Lyapunov function value does not increase</a:t>
                </a:r>
              </a:p>
              <a:p>
                <a:pPr lvl="2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value decreases every time mode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is entered</a:t>
                </a:r>
              </a:p>
              <a:p>
                <a:pPr lvl="2"/>
                <a:r>
                  <a:rPr lang="en-US" dirty="0"/>
                  <a:t>Finding Lyapunov functions satisfying these conditions is again hard 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87BB06D-B31F-4F32-ADD1-FAD1754719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066" r="-1407" b="-18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C6CBCAC0-C1A2-487B-8854-0E654998C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Stability analysis for hybrid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41FBC-97A8-4098-9313-8A2FA3690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3342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>
            <a:extLst>
              <a:ext uri="{FF2B5EF4-FFF2-40B4-BE49-F238E27FC236}">
                <a16:creationId xmlns:a16="http://schemas.microsoft.com/office/drawing/2014/main" id="{7FCB6A5B-A024-48CB-81FB-C522CAB2D9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72" t="16554" r="8921" b="15924"/>
          <a:stretch/>
        </p:blipFill>
        <p:spPr>
          <a:xfrm>
            <a:off x="6924088" y="4530068"/>
            <a:ext cx="2010737" cy="59898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585633F-B198-4640-8ADA-44B7112CDB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1349587"/>
                <a:ext cx="6287906" cy="424590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 signal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</m:oMath>
                </a14:m>
                <a:r>
                  <a:rPr lang="en-US" dirty="0"/>
                  <a:t> is bounded if there is a constant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s.t.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d>
                      <m:dPr>
                        <m:begChr m:val="‖"/>
                        <m:endChr m:val="‖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t</m:t>
                            </m:r>
                          </m:e>
                        </m:d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&lt;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</m:t>
                    </m:r>
                  </m:oMath>
                </a14:m>
                <a:endParaRPr lang="en-US" dirty="0"/>
              </a:p>
              <a:p>
                <a:r>
                  <a:rPr lang="en-US" dirty="0"/>
                  <a:t>Bounded signals:</a:t>
                </a:r>
              </a:p>
              <a:p>
                <a:pPr lvl="1"/>
                <a:r>
                  <a:rPr lang="en-US" sz="2400" dirty="0"/>
                  <a:t>Constant signal 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2400" dirty="0"/>
              </a:p>
              <a:p>
                <a:pPr lvl="1"/>
                <a:r>
                  <a:rPr lang="en-US" sz="2400" dirty="0"/>
                  <a:t>Exponential signal: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𝑏𝑡</m:t>
                        </m:r>
                      </m:sup>
                    </m:sSup>
                  </m:oMath>
                </a14:m>
                <a:r>
                  <a:rPr lang="en-US" sz="2400" dirty="0"/>
                  <a:t>, for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≤0</m:t>
                    </m:r>
                  </m:oMath>
                </a14:m>
                <a:endParaRPr lang="en-US" sz="2400" dirty="0"/>
              </a:p>
              <a:p>
                <a:pPr lvl="1"/>
                <a:r>
                  <a:rPr lang="en-US" sz="2400" dirty="0"/>
                  <a:t>Sinusoidal signals: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m:rPr>
                        <m:sty m:val="p"/>
                      </m:rPr>
                      <a:rPr lang="en-US" sz="2400" b="0" i="1" smtClean="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sz="2400" dirty="0"/>
              </a:p>
              <a:p>
                <a:r>
                  <a:rPr lang="en-US" dirty="0"/>
                  <a:t>Not bounded: 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𝑏𝑡</m:t>
                    </m:r>
                  </m:oMath>
                </a14:m>
                <a:r>
                  <a:rPr lang="en-US" sz="2400" dirty="0"/>
                  <a:t> for any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≠0</m:t>
                    </m:r>
                  </m:oMath>
                </a14:m>
                <a:endParaRPr lang="en-US" sz="2400" dirty="0"/>
              </a:p>
              <a:p>
                <a:pPr lvl="1"/>
                <a:r>
                  <a:rPr lang="en-US" sz="2400" dirty="0"/>
                  <a:t>Exponential signal: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𝑎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𝑏𝑡</m:t>
                        </m:r>
                      </m:sup>
                    </m:sSup>
                  </m:oMath>
                </a14:m>
                <a:r>
                  <a:rPr lang="en-US" sz="2400" dirty="0"/>
                  <a:t>, for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400" dirty="0"/>
              </a:p>
              <a:p>
                <a:pPr lvl="1"/>
                <a:endParaRPr lang="en-US" sz="240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5585633F-B198-4640-8ADA-44B7112CDB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1349587"/>
                <a:ext cx="6287906" cy="4245905"/>
              </a:xfrm>
              <a:blipFill>
                <a:blip r:embed="rId3"/>
                <a:stretch>
                  <a:fillRect l="-1163" t="-22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87E3E29D-F8F3-4018-BE6C-3F2EED4F0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Bounded signals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18A65D-9BE1-4E35-9A86-1ECAC5A6F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25</a:t>
            </a:fld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A734334-405E-412F-8844-CEAF3CCE6D4B}"/>
              </a:ext>
            </a:extLst>
          </p:cNvPr>
          <p:cNvGrpSpPr/>
          <p:nvPr/>
        </p:nvGrpSpPr>
        <p:grpSpPr>
          <a:xfrm>
            <a:off x="6706880" y="1370010"/>
            <a:ext cx="2337226" cy="1249688"/>
            <a:chOff x="7413812" y="1109310"/>
            <a:chExt cx="2337226" cy="1249688"/>
          </a:xfrm>
        </p:grpSpPr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FD3E9E9-DAA0-4816-8637-9A2630F610A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614878" y="1109310"/>
              <a:ext cx="0" cy="1249688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4C3B3319-4046-4147-A610-CFA835FC8CB5}"/>
                </a:ext>
              </a:extLst>
            </p:cNvPr>
            <p:cNvCxnSpPr>
              <a:cxnSpLocks/>
            </p:cNvCxnSpPr>
            <p:nvPr/>
          </p:nvCxnSpPr>
          <p:spPr>
            <a:xfrm>
              <a:off x="7413812" y="2119512"/>
              <a:ext cx="233722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30F1283-7A9B-4F92-9BB4-6C3D46F14A82}"/>
                </a:ext>
              </a:extLst>
            </p:cNvPr>
            <p:cNvCxnSpPr/>
            <p:nvPr/>
          </p:nvCxnSpPr>
          <p:spPr>
            <a:xfrm>
              <a:off x="7614878" y="1751960"/>
              <a:ext cx="1959428" cy="0"/>
            </a:xfrm>
            <a:prstGeom prst="line">
              <a:avLst/>
            </a:prstGeom>
            <a:ln w="317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5D80932-B90C-4748-8ADB-73CFD73F06CE}"/>
                  </a:ext>
                </a:extLst>
              </p:cNvPr>
              <p:cNvSpPr txBox="1"/>
              <p:nvPr/>
            </p:nvSpPr>
            <p:spPr>
              <a:xfrm>
                <a:off x="9044106" y="2110772"/>
                <a:ext cx="3345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5D80932-B90C-4748-8ADB-73CFD73F06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4106" y="2110772"/>
                <a:ext cx="33457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3C3F1EE-700B-457E-8F53-B8DF29DC3142}"/>
                  </a:ext>
                </a:extLst>
              </p:cNvPr>
              <p:cNvSpPr txBox="1"/>
              <p:nvPr/>
            </p:nvSpPr>
            <p:spPr>
              <a:xfrm>
                <a:off x="6360717" y="1240955"/>
                <a:ext cx="6116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‖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3C3F1EE-700B-457E-8F53-B8DF29DC31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0717" y="1240955"/>
                <a:ext cx="611642" cy="369332"/>
              </a:xfrm>
              <a:prstGeom prst="rect">
                <a:avLst/>
              </a:prstGeom>
              <a:blipFill>
                <a:blip r:embed="rId5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BCC91D5-1413-455A-B7E1-F07A6FE92287}"/>
              </a:ext>
            </a:extLst>
          </p:cNvPr>
          <p:cNvCxnSpPr/>
          <p:nvPr/>
        </p:nvCxnSpPr>
        <p:spPr>
          <a:xfrm>
            <a:off x="6907945" y="1874347"/>
            <a:ext cx="2043953" cy="0"/>
          </a:xfrm>
          <a:prstGeom prst="line">
            <a:avLst/>
          </a:prstGeom>
          <a:ln w="22225">
            <a:solidFill>
              <a:srgbClr val="00206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3D3D1F4-D3F2-4229-A4D9-6929591F24D1}"/>
              </a:ext>
            </a:extLst>
          </p:cNvPr>
          <p:cNvGrpSpPr/>
          <p:nvPr/>
        </p:nvGrpSpPr>
        <p:grpSpPr>
          <a:xfrm>
            <a:off x="6317814" y="2724855"/>
            <a:ext cx="3094647" cy="1309460"/>
            <a:chOff x="7024746" y="2464155"/>
            <a:chExt cx="3094647" cy="1309460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5E03BD96-373D-4C22-A805-276984D8EBD9}"/>
                </a:ext>
              </a:extLst>
            </p:cNvPr>
            <p:cNvGrpSpPr/>
            <p:nvPr/>
          </p:nvGrpSpPr>
          <p:grpSpPr>
            <a:xfrm>
              <a:off x="7413812" y="2523927"/>
              <a:ext cx="2337226" cy="1249688"/>
              <a:chOff x="7413812" y="1109310"/>
              <a:chExt cx="2337226" cy="1249688"/>
            </a:xfrm>
          </p:grpSpPr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7000D11D-4DDF-48DA-806B-62F55DD2C31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614878" y="1109310"/>
                <a:ext cx="0" cy="124968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EA786D37-CB93-4A66-A3C3-7C3F642D01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3812" y="2119512"/>
                <a:ext cx="2337226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3F196B10-7618-483A-A111-40E7E0146B2D}"/>
                    </a:ext>
                  </a:extLst>
                </p:cNvPr>
                <p:cNvSpPr txBox="1"/>
                <p:nvPr/>
              </p:nvSpPr>
              <p:spPr>
                <a:xfrm>
                  <a:off x="9784814" y="3270989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3F196B10-7618-483A-A111-40E7E0146B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84814" y="3270989"/>
                  <a:ext cx="334579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831A8A1-A1FA-4DED-838E-3F6F97A73566}"/>
                </a:ext>
              </a:extLst>
            </p:cNvPr>
            <p:cNvSpPr/>
            <p:nvPr/>
          </p:nvSpPr>
          <p:spPr>
            <a:xfrm>
              <a:off x="7614877" y="2927092"/>
              <a:ext cx="1751960" cy="576827"/>
            </a:xfrm>
            <a:custGeom>
              <a:avLst/>
              <a:gdLst>
                <a:gd name="connsiteX0" fmla="*/ 0 w 1751960"/>
                <a:gd name="connsiteY0" fmla="*/ 0 h 753035"/>
                <a:gd name="connsiteX1" fmla="*/ 130629 w 1751960"/>
                <a:gd name="connsiteY1" fmla="*/ 391886 h 753035"/>
                <a:gd name="connsiteX2" fmla="*/ 245889 w 1751960"/>
                <a:gd name="connsiteY2" fmla="*/ 530198 h 753035"/>
                <a:gd name="connsiteX3" fmla="*/ 430306 w 1751960"/>
                <a:gd name="connsiteY3" fmla="*/ 637775 h 753035"/>
                <a:gd name="connsiteX4" fmla="*/ 699247 w 1751960"/>
                <a:gd name="connsiteY4" fmla="*/ 714615 h 753035"/>
                <a:gd name="connsiteX5" fmla="*/ 1751960 w 1751960"/>
                <a:gd name="connsiteY5" fmla="*/ 753035 h 753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51960" h="753035">
                  <a:moveTo>
                    <a:pt x="0" y="0"/>
                  </a:moveTo>
                  <a:cubicBezTo>
                    <a:pt x="44824" y="151760"/>
                    <a:pt x="89648" y="303520"/>
                    <a:pt x="130629" y="391886"/>
                  </a:cubicBezTo>
                  <a:cubicBezTo>
                    <a:pt x="171610" y="480252"/>
                    <a:pt x="195943" y="489217"/>
                    <a:pt x="245889" y="530198"/>
                  </a:cubicBezTo>
                  <a:cubicBezTo>
                    <a:pt x="295835" y="571179"/>
                    <a:pt x="354746" y="607039"/>
                    <a:pt x="430306" y="637775"/>
                  </a:cubicBezTo>
                  <a:cubicBezTo>
                    <a:pt x="505866" y="668511"/>
                    <a:pt x="478971" y="695405"/>
                    <a:pt x="699247" y="714615"/>
                  </a:cubicBezTo>
                  <a:cubicBezTo>
                    <a:pt x="919523" y="733825"/>
                    <a:pt x="1335741" y="743430"/>
                    <a:pt x="1751960" y="753035"/>
                  </a:cubicBezTo>
                </a:path>
              </a:pathLst>
            </a:custGeom>
            <a:ln w="3175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2B16F7BA-3048-4F6E-ADBA-96DD6E8582DF}"/>
                </a:ext>
              </a:extLst>
            </p:cNvPr>
            <p:cNvCxnSpPr/>
            <p:nvPr/>
          </p:nvCxnSpPr>
          <p:spPr>
            <a:xfrm>
              <a:off x="7597804" y="2848592"/>
              <a:ext cx="2043953" cy="0"/>
            </a:xfrm>
            <a:prstGeom prst="line">
              <a:avLst/>
            </a:prstGeom>
            <a:ln w="22225">
              <a:solidFill>
                <a:srgbClr val="00206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5EA88EA2-61DF-460B-8F2E-8A0533A503BE}"/>
                    </a:ext>
                  </a:extLst>
                </p:cNvPr>
                <p:cNvSpPr txBox="1"/>
                <p:nvPr/>
              </p:nvSpPr>
              <p:spPr>
                <a:xfrm>
                  <a:off x="7024746" y="2464155"/>
                  <a:ext cx="61164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‖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‖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5EA88EA2-61DF-460B-8F2E-8A0533A503B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4746" y="2464155"/>
                  <a:ext cx="611642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114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A9A71DA-80C9-4630-8628-0E23D3327E1D}"/>
              </a:ext>
            </a:extLst>
          </p:cNvPr>
          <p:cNvGrpSpPr/>
          <p:nvPr/>
        </p:nvGrpSpPr>
        <p:grpSpPr>
          <a:xfrm>
            <a:off x="6317814" y="4074448"/>
            <a:ext cx="3094647" cy="1309460"/>
            <a:chOff x="7024746" y="2464155"/>
            <a:chExt cx="3094647" cy="1309460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30005CFC-24C2-4C15-A664-68A98CA69EBD}"/>
                </a:ext>
              </a:extLst>
            </p:cNvPr>
            <p:cNvGrpSpPr/>
            <p:nvPr/>
          </p:nvGrpSpPr>
          <p:grpSpPr>
            <a:xfrm>
              <a:off x="7413812" y="2523927"/>
              <a:ext cx="2337226" cy="1249688"/>
              <a:chOff x="7413812" y="1109310"/>
              <a:chExt cx="2337226" cy="1249688"/>
            </a:xfrm>
          </p:grpSpPr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D505255C-751B-449D-9F88-7CF419EA4A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614878" y="1109310"/>
                <a:ext cx="0" cy="124968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>
                <a:extLst>
                  <a:ext uri="{FF2B5EF4-FFF2-40B4-BE49-F238E27FC236}">
                    <a16:creationId xmlns:a16="http://schemas.microsoft.com/office/drawing/2014/main" id="{6692AD78-CA0C-4EB7-9FD2-BBCA87BB22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3812" y="2119512"/>
                <a:ext cx="2337226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6E154135-F0FE-4C14-B0EA-FDA9CFBB4F9D}"/>
                    </a:ext>
                  </a:extLst>
                </p:cNvPr>
                <p:cNvSpPr txBox="1"/>
                <p:nvPr/>
              </p:nvSpPr>
              <p:spPr>
                <a:xfrm>
                  <a:off x="9784814" y="3270989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6E154135-F0FE-4C14-B0EA-FDA9CFBB4F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84814" y="3270989"/>
                  <a:ext cx="334579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FE595E4E-E62B-44CC-A9EE-9098A502E739}"/>
                </a:ext>
              </a:extLst>
            </p:cNvPr>
            <p:cNvCxnSpPr/>
            <p:nvPr/>
          </p:nvCxnSpPr>
          <p:spPr>
            <a:xfrm>
              <a:off x="7597804" y="2848592"/>
              <a:ext cx="2043953" cy="0"/>
            </a:xfrm>
            <a:prstGeom prst="line">
              <a:avLst/>
            </a:prstGeom>
            <a:ln w="22225">
              <a:solidFill>
                <a:srgbClr val="00206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FC87CAC4-33C0-41D5-A8B0-2BDD719E9A6C}"/>
                    </a:ext>
                  </a:extLst>
                </p:cNvPr>
                <p:cNvSpPr txBox="1"/>
                <p:nvPr/>
              </p:nvSpPr>
              <p:spPr>
                <a:xfrm>
                  <a:off x="7024746" y="2464155"/>
                  <a:ext cx="61164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‖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‖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FC87CAC4-33C0-41D5-A8B0-2BDD719E9A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4746" y="2464155"/>
                  <a:ext cx="611642" cy="369332"/>
                </a:xfrm>
                <a:prstGeom prst="rect">
                  <a:avLst/>
                </a:prstGeom>
                <a:blipFill>
                  <a:blip r:embed="rId9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0FFA91B-AD93-4B99-8F84-6E4535F03ACD}"/>
              </a:ext>
            </a:extLst>
          </p:cNvPr>
          <p:cNvGrpSpPr/>
          <p:nvPr/>
        </p:nvGrpSpPr>
        <p:grpSpPr>
          <a:xfrm>
            <a:off x="9108518" y="1349587"/>
            <a:ext cx="3094647" cy="1559934"/>
            <a:chOff x="7024746" y="2464155"/>
            <a:chExt cx="3094647" cy="1559934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8A1B85C0-8672-45F8-8325-BA37D8E2413E}"/>
                </a:ext>
              </a:extLst>
            </p:cNvPr>
            <p:cNvGrpSpPr/>
            <p:nvPr/>
          </p:nvGrpSpPr>
          <p:grpSpPr>
            <a:xfrm>
              <a:off x="7413812" y="2523927"/>
              <a:ext cx="2337226" cy="1500162"/>
              <a:chOff x="7413812" y="1109310"/>
              <a:chExt cx="2337226" cy="1500162"/>
            </a:xfrm>
          </p:grpSpPr>
          <p:cxnSp>
            <p:nvCxnSpPr>
              <p:cNvPr id="62" name="Straight Arrow Connector 61">
                <a:extLst>
                  <a:ext uri="{FF2B5EF4-FFF2-40B4-BE49-F238E27FC236}">
                    <a16:creationId xmlns:a16="http://schemas.microsoft.com/office/drawing/2014/main" id="{6CCA9FBB-0CBB-4D65-B178-483C2CC783E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614878" y="1109310"/>
                <a:ext cx="0" cy="150016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Arrow Connector 62">
                <a:extLst>
                  <a:ext uri="{FF2B5EF4-FFF2-40B4-BE49-F238E27FC236}">
                    <a16:creationId xmlns:a16="http://schemas.microsoft.com/office/drawing/2014/main" id="{12ED318D-55AE-4050-9D78-1DE7449CCA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3812" y="2119512"/>
                <a:ext cx="2337226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DB9E47AC-159C-46DC-B5D1-14D4D07BC69A}"/>
                    </a:ext>
                  </a:extLst>
                </p:cNvPr>
                <p:cNvSpPr txBox="1"/>
                <p:nvPr/>
              </p:nvSpPr>
              <p:spPr>
                <a:xfrm>
                  <a:off x="9784814" y="3270989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DB9E47AC-159C-46DC-B5D1-14D4D07BC6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84814" y="3270989"/>
                  <a:ext cx="334579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5981DAC8-B138-4B49-83F9-C4736CCC7EB2}"/>
                </a:ext>
              </a:extLst>
            </p:cNvPr>
            <p:cNvCxnSpPr/>
            <p:nvPr/>
          </p:nvCxnSpPr>
          <p:spPr>
            <a:xfrm>
              <a:off x="7597804" y="2848592"/>
              <a:ext cx="2043953" cy="0"/>
            </a:xfrm>
            <a:prstGeom prst="line">
              <a:avLst/>
            </a:prstGeom>
            <a:ln w="22225">
              <a:solidFill>
                <a:srgbClr val="00206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DD2AAF72-E3FB-47C1-9AC0-9D5595D323FE}"/>
                    </a:ext>
                  </a:extLst>
                </p:cNvPr>
                <p:cNvSpPr txBox="1"/>
                <p:nvPr/>
              </p:nvSpPr>
              <p:spPr>
                <a:xfrm>
                  <a:off x="7024746" y="2464155"/>
                  <a:ext cx="61164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‖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‖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DD2AAF72-E3FB-47C1-9AC0-9D5595D323F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4746" y="2464155"/>
                  <a:ext cx="611642" cy="369332"/>
                </a:xfrm>
                <a:prstGeom prst="rect">
                  <a:avLst/>
                </a:prstGeom>
                <a:blipFill>
                  <a:blip r:embed="rId11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9E9A42D6-B321-4E19-B812-42F0C915E08E}"/>
              </a:ext>
            </a:extLst>
          </p:cNvPr>
          <p:cNvCxnSpPr>
            <a:cxnSpLocks/>
          </p:cNvCxnSpPr>
          <p:nvPr/>
        </p:nvCxnSpPr>
        <p:spPr>
          <a:xfrm flipV="1">
            <a:off x="9720160" y="1409359"/>
            <a:ext cx="1693929" cy="889338"/>
          </a:xfrm>
          <a:prstGeom prst="line">
            <a:avLst/>
          </a:prstGeom>
          <a:ln w="317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5248E296-E4E7-49D3-B390-6B26BDF948B3}"/>
              </a:ext>
            </a:extLst>
          </p:cNvPr>
          <p:cNvSpPr txBox="1"/>
          <p:nvPr/>
        </p:nvSpPr>
        <p:spPr>
          <a:xfrm>
            <a:off x="2667000" y="6858000"/>
            <a:ext cx="6858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12" tooltip="https://en.wikipedia.org/wiki/File:Red_x.svg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13" tooltip="https://creativecommons.org/licenses/by-sa/3.0/"/>
              </a:rPr>
              <a:t>CC BY-SA</a:t>
            </a:r>
            <a:endParaRPr lang="en-US" sz="900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6D745F6-2174-47B7-AEEA-6CC25790EC3B}"/>
              </a:ext>
            </a:extLst>
          </p:cNvPr>
          <p:cNvGrpSpPr/>
          <p:nvPr/>
        </p:nvGrpSpPr>
        <p:grpSpPr>
          <a:xfrm>
            <a:off x="9092188" y="3237261"/>
            <a:ext cx="3094647" cy="1559934"/>
            <a:chOff x="7024746" y="2464155"/>
            <a:chExt cx="3094647" cy="1559934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8D31C4D-8091-4059-AE92-E7430CAA1EE6}"/>
                </a:ext>
              </a:extLst>
            </p:cNvPr>
            <p:cNvGrpSpPr/>
            <p:nvPr/>
          </p:nvGrpSpPr>
          <p:grpSpPr>
            <a:xfrm>
              <a:off x="7413812" y="2523927"/>
              <a:ext cx="2337226" cy="1500162"/>
              <a:chOff x="7413812" y="1109310"/>
              <a:chExt cx="2337226" cy="1500162"/>
            </a:xfrm>
          </p:grpSpPr>
          <p:cxnSp>
            <p:nvCxnSpPr>
              <p:cNvPr id="76" name="Straight Arrow Connector 75">
                <a:extLst>
                  <a:ext uri="{FF2B5EF4-FFF2-40B4-BE49-F238E27FC236}">
                    <a16:creationId xmlns:a16="http://schemas.microsoft.com/office/drawing/2014/main" id="{44B00E72-E4C6-4506-9D56-969F3A45423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614878" y="1109310"/>
                <a:ext cx="0" cy="150016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Straight Arrow Connector 76">
                <a:extLst>
                  <a:ext uri="{FF2B5EF4-FFF2-40B4-BE49-F238E27FC236}">
                    <a16:creationId xmlns:a16="http://schemas.microsoft.com/office/drawing/2014/main" id="{5AE158C5-6F15-491D-BDDD-6635F7FCDA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3812" y="2119512"/>
                <a:ext cx="2337226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E9083789-520A-4A3F-837C-891E13599B4A}"/>
                    </a:ext>
                  </a:extLst>
                </p:cNvPr>
                <p:cNvSpPr txBox="1"/>
                <p:nvPr/>
              </p:nvSpPr>
              <p:spPr>
                <a:xfrm>
                  <a:off x="9784814" y="3270989"/>
                  <a:ext cx="33457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E9083789-520A-4A3F-837C-891E13599B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84814" y="3270989"/>
                  <a:ext cx="334579" cy="369332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99A9A3EF-0286-40C5-B1BD-8ABC777BDCE0}"/>
                </a:ext>
              </a:extLst>
            </p:cNvPr>
            <p:cNvCxnSpPr/>
            <p:nvPr/>
          </p:nvCxnSpPr>
          <p:spPr>
            <a:xfrm>
              <a:off x="7597804" y="2848592"/>
              <a:ext cx="2043953" cy="0"/>
            </a:xfrm>
            <a:prstGeom prst="line">
              <a:avLst/>
            </a:prstGeom>
            <a:ln w="22225">
              <a:solidFill>
                <a:srgbClr val="00206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9B23C2DE-14EE-4489-8BFE-FA95EB9E0774}"/>
                    </a:ext>
                  </a:extLst>
                </p:cNvPr>
                <p:cNvSpPr txBox="1"/>
                <p:nvPr/>
              </p:nvSpPr>
              <p:spPr>
                <a:xfrm>
                  <a:off x="7024746" y="2464155"/>
                  <a:ext cx="61164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‖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‖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9B23C2DE-14EE-4489-8BFE-FA95EB9E077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4746" y="2464155"/>
                  <a:ext cx="611642" cy="369332"/>
                </a:xfrm>
                <a:prstGeom prst="rect">
                  <a:avLst/>
                </a:prstGeom>
                <a:blipFill>
                  <a:blip r:embed="rId15"/>
                  <a:stretch>
                    <a:fillRect b="-1311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B5A7E154-DC00-49D7-A135-9EDF35D6BD90}"/>
              </a:ext>
            </a:extLst>
          </p:cNvPr>
          <p:cNvSpPr/>
          <p:nvPr/>
        </p:nvSpPr>
        <p:spPr>
          <a:xfrm>
            <a:off x="9674198" y="3165822"/>
            <a:ext cx="1406178" cy="1016155"/>
          </a:xfrm>
          <a:custGeom>
            <a:avLst/>
            <a:gdLst>
              <a:gd name="connsiteX0" fmla="*/ 0 w 1406178"/>
              <a:gd name="connsiteY0" fmla="*/ 1014292 h 1016155"/>
              <a:gd name="connsiteX1" fmla="*/ 491778 w 1406178"/>
              <a:gd name="connsiteY1" fmla="*/ 960504 h 1016155"/>
              <a:gd name="connsiteX2" fmla="*/ 983557 w 1406178"/>
              <a:gd name="connsiteY2" fmla="*/ 645459 h 1016155"/>
              <a:gd name="connsiteX3" fmla="*/ 1406178 w 1406178"/>
              <a:gd name="connsiteY3" fmla="*/ 0 h 1016155"/>
              <a:gd name="connsiteX4" fmla="*/ 1406178 w 1406178"/>
              <a:gd name="connsiteY4" fmla="*/ 0 h 1016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6178" h="1016155">
                <a:moveTo>
                  <a:pt x="0" y="1014292"/>
                </a:moveTo>
                <a:cubicBezTo>
                  <a:pt x="163926" y="1018134"/>
                  <a:pt x="327852" y="1021976"/>
                  <a:pt x="491778" y="960504"/>
                </a:cubicBezTo>
                <a:cubicBezTo>
                  <a:pt x="655704" y="899032"/>
                  <a:pt x="831157" y="805543"/>
                  <a:pt x="983557" y="645459"/>
                </a:cubicBezTo>
                <a:cubicBezTo>
                  <a:pt x="1135957" y="485375"/>
                  <a:pt x="1406178" y="0"/>
                  <a:pt x="1406178" y="0"/>
                </a:cubicBezTo>
                <a:lnTo>
                  <a:pt x="1406178" y="0"/>
                </a:lnTo>
              </a:path>
            </a:pathLst>
          </a:custGeom>
          <a:ln w="317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A4136C1B-600A-41E2-892C-DBF66DBE787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11435598" y="1619689"/>
            <a:ext cx="254658" cy="254658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8328CD4D-06BD-4A63-8798-14F85821F37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11345054" y="3477246"/>
            <a:ext cx="254658" cy="254658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D19F46B-8DAF-43CD-AAB3-8CB7553DFA9A}"/>
              </a:ext>
            </a:extLst>
          </p:cNvPr>
          <p:cNvSpPr/>
          <p:nvPr/>
        </p:nvSpPr>
        <p:spPr>
          <a:xfrm flipV="1">
            <a:off x="6941723" y="3212347"/>
            <a:ext cx="1751960" cy="576827"/>
          </a:xfrm>
          <a:custGeom>
            <a:avLst/>
            <a:gdLst>
              <a:gd name="connsiteX0" fmla="*/ 0 w 1751960"/>
              <a:gd name="connsiteY0" fmla="*/ 0 h 753035"/>
              <a:gd name="connsiteX1" fmla="*/ 130629 w 1751960"/>
              <a:gd name="connsiteY1" fmla="*/ 391886 h 753035"/>
              <a:gd name="connsiteX2" fmla="*/ 245889 w 1751960"/>
              <a:gd name="connsiteY2" fmla="*/ 530198 h 753035"/>
              <a:gd name="connsiteX3" fmla="*/ 430306 w 1751960"/>
              <a:gd name="connsiteY3" fmla="*/ 637775 h 753035"/>
              <a:gd name="connsiteX4" fmla="*/ 699247 w 1751960"/>
              <a:gd name="connsiteY4" fmla="*/ 714615 h 753035"/>
              <a:gd name="connsiteX5" fmla="*/ 1751960 w 1751960"/>
              <a:gd name="connsiteY5" fmla="*/ 753035 h 753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51960" h="753035">
                <a:moveTo>
                  <a:pt x="0" y="0"/>
                </a:moveTo>
                <a:cubicBezTo>
                  <a:pt x="44824" y="151760"/>
                  <a:pt x="89648" y="303520"/>
                  <a:pt x="130629" y="391886"/>
                </a:cubicBezTo>
                <a:cubicBezTo>
                  <a:pt x="171610" y="480252"/>
                  <a:pt x="195943" y="489217"/>
                  <a:pt x="245889" y="530198"/>
                </a:cubicBezTo>
                <a:cubicBezTo>
                  <a:pt x="295835" y="571179"/>
                  <a:pt x="354746" y="607039"/>
                  <a:pt x="430306" y="637775"/>
                </a:cubicBezTo>
                <a:cubicBezTo>
                  <a:pt x="505866" y="668511"/>
                  <a:pt x="478971" y="695405"/>
                  <a:pt x="699247" y="714615"/>
                </a:cubicBezTo>
                <a:cubicBezTo>
                  <a:pt x="919523" y="733825"/>
                  <a:pt x="1335741" y="743430"/>
                  <a:pt x="1751960" y="753035"/>
                </a:cubicBezTo>
              </a:path>
            </a:pathLst>
          </a:custGeom>
          <a:ln w="31750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9980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6EFDB36-94DF-4B2D-A4BC-E9495C7F8AD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0" y="1332703"/>
                <a:ext cx="7578971" cy="430737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 system with Lipschitz-continuous dynamics is BIBO-stable if:</a:t>
                </a:r>
              </a:p>
              <a:p>
                <a:pPr lvl="1"/>
                <a:r>
                  <a:rPr lang="en-US" dirty="0"/>
                  <a:t>For every bounded input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𝐮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dirty="0"/>
                  <a:t>, the output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𝐲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from initial state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𝐱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is bounded</a:t>
                </a:r>
              </a:p>
              <a:p>
                <a:r>
                  <a:rPr lang="en-US" dirty="0"/>
                  <a:t>Simple helicopter model:</a:t>
                </a:r>
              </a:p>
              <a:p>
                <a:pPr lvl="1"/>
                <a:r>
                  <a:rPr lang="en-US" dirty="0"/>
                  <a:t>Two rotors: Main rotor gives lift, tail rotor prevents helicopter from spinning</a:t>
                </a:r>
              </a:p>
              <a:p>
                <a:pPr lvl="1"/>
                <a:r>
                  <a:rPr lang="en-US" dirty="0"/>
                  <a:t>Torque produced by tail rotor must perfectly counterbalance friction with main rotor, or the helicopter spins</a:t>
                </a:r>
              </a:p>
              <a:p>
                <a:pPr lvl="1"/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6EFDB36-94DF-4B2D-A4BC-E9495C7F8AD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0" y="1332703"/>
                <a:ext cx="7578971" cy="4307378"/>
              </a:xfrm>
              <a:blipFill>
                <a:blip r:embed="rId2"/>
                <a:stretch>
                  <a:fillRect l="-965" t="-2408" r="-723" b="-2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87927BD9-2E47-47C3-9160-429B8BC9C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BIBO stability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B1E12C-7C52-4CC7-ABD3-B0A90342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1BC3F4-DEBC-4136-9017-8ED6496C0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399" y="1513754"/>
            <a:ext cx="4002230" cy="261709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9BFBD7-39F5-4B29-BD6E-7E364D47C6CC}"/>
              </a:ext>
            </a:extLst>
          </p:cNvPr>
          <p:cNvSpPr txBox="1"/>
          <p:nvPr/>
        </p:nvSpPr>
        <p:spPr>
          <a:xfrm flipH="1">
            <a:off x="7745651" y="4441930"/>
            <a:ext cx="437260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Image credit: From Lee &amp; Seshia: Introduction to Embedded Systems - A Cyber-Physical Systems Approach, http://leeseshia.org/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3805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E07DA5D-C3B6-4E4F-8CE4-74C8F6EBB3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0" y="1363439"/>
                <a:ext cx="11699087" cy="4351338"/>
              </a:xfrm>
            </p:spPr>
            <p:txBody>
              <a:bodyPr>
                <a:normAutofit fontScale="92500"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r>
                  <a:rPr lang="en-US" dirty="0"/>
                  <a:t>: net torque on tail of the helicopter – difference between frictional torque exerted by main rotor shaft and counteracting torque by the tail rotor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: rotational velocity of the body</a:t>
                </a:r>
              </a:p>
              <a:p>
                <a:r>
                  <a:rPr lang="en-US" dirty="0"/>
                  <a:t>Torque = Moment of inertia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dirty="0"/>
                  <a:t> Rotational acceleration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den>
                      </m:f>
                      <m:nary>
                        <m:nary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𝜏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𝜏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What happens when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𝑢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dirty="0"/>
                  <a:t> is a constant input?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not bounded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dirty="0"/>
                  <a:t> helicopter model is not BIBO-stable!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E07DA5D-C3B6-4E4F-8CE4-74C8F6EBB3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0" y="1363439"/>
                <a:ext cx="11699087" cy="4351338"/>
              </a:xfrm>
              <a:blipFill>
                <a:blip r:embed="rId2"/>
                <a:stretch>
                  <a:fillRect l="-521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8D434B7B-BE9C-4AFB-943C-3EF0F11D0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Helicopter Model continued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7D3EB2-62B9-46DB-AE99-42A647D12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352930-C622-49F5-A397-E7F5281FF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5582" y="2983326"/>
            <a:ext cx="3180185" cy="207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864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B1B975CA-8FA9-4EEC-95FE-3CB7A1BD8181}"/>
              </a:ext>
            </a:extLst>
          </p:cNvPr>
          <p:cNvSpPr/>
          <p:nvPr/>
        </p:nvSpPr>
        <p:spPr>
          <a:xfrm>
            <a:off x="8403644" y="1874520"/>
            <a:ext cx="3108960" cy="310896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AF8C1C4-861E-4618-B456-B31F090938E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5208" y="1586276"/>
                <a:ext cx="8205845" cy="397696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System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dirty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Equilibrium point when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</m:oMath>
                </a14:m>
                <a:r>
                  <a:rPr lang="en-US" dirty="0"/>
                  <a:t> is zero (say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1" dirty="0"/>
              </a:p>
              <a:p>
                <a:r>
                  <a:rPr lang="en-US" dirty="0"/>
                  <a:t>Equilibrium point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is Lyapunov-stable if:</a:t>
                </a:r>
              </a:p>
              <a:p>
                <a:pPr lvl="1"/>
                <a:r>
                  <a:rPr lang="en-US" sz="2800" dirty="0"/>
                  <a:t>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800" dirty="0"/>
                  <a:t>, </a:t>
                </a:r>
              </a:p>
              <a:p>
                <a:pPr lvl="2"/>
                <a:r>
                  <a:rPr lang="en-US" sz="2800" dirty="0"/>
                  <a:t>There exists a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800" dirty="0"/>
                  <a:t>, such that</a:t>
                </a:r>
              </a:p>
              <a:p>
                <a:pPr lvl="3"/>
                <a:r>
                  <a:rPr lang="en-US" sz="2800" dirty="0"/>
                  <a:t>if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  <m:d>
                          <m:d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sz="2800" b="1" i="0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800" b="1" dirty="0"/>
                  <a:t> </a:t>
                </a:r>
                <a:r>
                  <a:rPr lang="en-US" sz="2800" dirty="0"/>
                  <a:t>then, </a:t>
                </a:r>
              </a:p>
              <a:p>
                <a:pPr lvl="3"/>
                <a:r>
                  <a:rPr lang="en-US" sz="2800" dirty="0"/>
                  <a:t>for every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800" dirty="0"/>
                  <a:t> we have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  <m:d>
                          <m:d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1" i="0" smtClean="0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AF8C1C4-861E-4618-B456-B31F090938E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5208" y="1586276"/>
                <a:ext cx="8205845" cy="3976964"/>
              </a:xfrm>
              <a:blipFill>
                <a:blip r:embed="rId2"/>
                <a:stretch>
                  <a:fillRect l="-892" t="-24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B93D41DA-2A5A-454D-95C7-8A65C5BC6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Lyapunov stability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1098AE-CF6F-482B-AF4C-B9D6C65F6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700C8A6-47D4-4A6F-BFF8-F4C2B6F072F6}"/>
              </a:ext>
            </a:extLst>
          </p:cNvPr>
          <p:cNvSpPr/>
          <p:nvPr/>
        </p:nvSpPr>
        <p:spPr>
          <a:xfrm>
            <a:off x="9389120" y="2934531"/>
            <a:ext cx="1097280" cy="1097280"/>
          </a:xfrm>
          <a:prstGeom prst="ellipse">
            <a:avLst/>
          </a:prstGeom>
          <a:solidFill>
            <a:srgbClr val="FFC9CA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96170F0-DC11-4704-A9E7-867603A13370}"/>
              </a:ext>
            </a:extLst>
          </p:cNvPr>
          <p:cNvSpPr/>
          <p:nvPr/>
        </p:nvSpPr>
        <p:spPr>
          <a:xfrm>
            <a:off x="9912404" y="3429000"/>
            <a:ext cx="91440" cy="9144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DA9F758-840F-4B67-AA68-2BE427013E2A}"/>
                  </a:ext>
                </a:extLst>
              </p:cNvPr>
              <p:cNvSpPr txBox="1"/>
              <p:nvPr/>
            </p:nvSpPr>
            <p:spPr>
              <a:xfrm>
                <a:off x="8541087" y="1194273"/>
                <a:ext cx="731611" cy="64633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0" smtClean="0"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DA9F758-840F-4B67-AA68-2BE427013E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1087" y="1194273"/>
                <a:ext cx="731611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1651E2-9448-490C-B035-E0BF8EFA3149}"/>
              </a:ext>
            </a:extLst>
          </p:cNvPr>
          <p:cNvCxnSpPr>
            <a:cxnSpLocks/>
          </p:cNvCxnSpPr>
          <p:nvPr/>
        </p:nvCxnSpPr>
        <p:spPr>
          <a:xfrm>
            <a:off x="9272698" y="1840604"/>
            <a:ext cx="676580" cy="1540161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EA39AD7-40CA-4598-B8D8-8BF9B478653A}"/>
                  </a:ext>
                </a:extLst>
              </p:cNvPr>
              <p:cNvSpPr txBox="1"/>
              <p:nvPr/>
            </p:nvSpPr>
            <p:spPr>
              <a:xfrm>
                <a:off x="10149840" y="5087396"/>
                <a:ext cx="1267078" cy="646331"/>
              </a:xfrm>
              <a:prstGeom prst="rect">
                <a:avLst/>
              </a:prstGeom>
              <a:solidFill>
                <a:srgbClr val="FFC9CA"/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3600" dirty="0"/>
                  <a:t>-ball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EA39AD7-40CA-4598-B8D8-8BF9B47865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9840" y="5087396"/>
                <a:ext cx="1267078" cy="646331"/>
              </a:xfrm>
              <a:prstGeom prst="rect">
                <a:avLst/>
              </a:prstGeom>
              <a:blipFill>
                <a:blip r:embed="rId4"/>
                <a:stretch>
                  <a:fillRect t="-13889" r="-12381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Oval 22">
            <a:extLst>
              <a:ext uri="{FF2B5EF4-FFF2-40B4-BE49-F238E27FC236}">
                <a16:creationId xmlns:a16="http://schemas.microsoft.com/office/drawing/2014/main" id="{1F90B38F-143D-44EA-B344-154D2BD8E443}"/>
              </a:ext>
            </a:extLst>
          </p:cNvPr>
          <p:cNvSpPr/>
          <p:nvPr/>
        </p:nvSpPr>
        <p:spPr>
          <a:xfrm>
            <a:off x="10019980" y="3066697"/>
            <a:ext cx="91440" cy="9144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47E46AF5-8CD7-42D1-BFF6-5FF6658DA4BF}"/>
              </a:ext>
            </a:extLst>
          </p:cNvPr>
          <p:cNvSpPr/>
          <p:nvPr/>
        </p:nvSpPr>
        <p:spPr>
          <a:xfrm>
            <a:off x="8524639" y="2875527"/>
            <a:ext cx="2793066" cy="1534028"/>
          </a:xfrm>
          <a:custGeom>
            <a:avLst/>
            <a:gdLst>
              <a:gd name="connsiteX0" fmla="*/ 1230397 w 2249869"/>
              <a:gd name="connsiteY0" fmla="*/ 154358 h 1540294"/>
              <a:gd name="connsiteX1" fmla="*/ 1583863 w 2249869"/>
              <a:gd name="connsiteY1" fmla="*/ 16045 h 1540294"/>
              <a:gd name="connsiteX2" fmla="*/ 2237006 w 2249869"/>
              <a:gd name="connsiteY2" fmla="*/ 484771 h 1540294"/>
              <a:gd name="connsiteX3" fmla="*/ 1945012 w 2249869"/>
              <a:gd name="connsiteY3" fmla="*/ 1145598 h 1540294"/>
              <a:gd name="connsiteX4" fmla="*/ 1084400 w 2249869"/>
              <a:gd name="connsiteY4" fmla="*/ 1537484 h 1540294"/>
              <a:gd name="connsiteX5" fmla="*/ 62424 w 2249869"/>
              <a:gd name="connsiteY5" fmla="*/ 953497 h 1540294"/>
              <a:gd name="connsiteX6" fmla="*/ 200737 w 2249869"/>
              <a:gd name="connsiteY6" fmla="*/ 269618 h 1540294"/>
              <a:gd name="connsiteX7" fmla="*/ 930720 w 2249869"/>
              <a:gd name="connsiteY7" fmla="*/ 200462 h 1540294"/>
              <a:gd name="connsiteX8" fmla="*/ 1345658 w 2249869"/>
              <a:gd name="connsiteY8" fmla="*/ 354142 h 1540294"/>
              <a:gd name="connsiteX9" fmla="*/ 1145873 w 2249869"/>
              <a:gd name="connsiteY9" fmla="*/ 784448 h 1540294"/>
              <a:gd name="connsiteX10" fmla="*/ 946088 w 2249869"/>
              <a:gd name="connsiteY10" fmla="*/ 853605 h 1540294"/>
              <a:gd name="connsiteX0" fmla="*/ 1211905 w 2249869"/>
              <a:gd name="connsiteY0" fmla="*/ 265243 h 1528234"/>
              <a:gd name="connsiteX1" fmla="*/ 1583863 w 2249869"/>
              <a:gd name="connsiteY1" fmla="*/ 3985 h 1528234"/>
              <a:gd name="connsiteX2" fmla="*/ 2237006 w 2249869"/>
              <a:gd name="connsiteY2" fmla="*/ 472711 h 1528234"/>
              <a:gd name="connsiteX3" fmla="*/ 1945012 w 2249869"/>
              <a:gd name="connsiteY3" fmla="*/ 1133538 h 1528234"/>
              <a:gd name="connsiteX4" fmla="*/ 1084400 w 2249869"/>
              <a:gd name="connsiteY4" fmla="*/ 1525424 h 1528234"/>
              <a:gd name="connsiteX5" fmla="*/ 62424 w 2249869"/>
              <a:gd name="connsiteY5" fmla="*/ 941437 h 1528234"/>
              <a:gd name="connsiteX6" fmla="*/ 200737 w 2249869"/>
              <a:gd name="connsiteY6" fmla="*/ 257558 h 1528234"/>
              <a:gd name="connsiteX7" fmla="*/ 930720 w 2249869"/>
              <a:gd name="connsiteY7" fmla="*/ 188402 h 1528234"/>
              <a:gd name="connsiteX8" fmla="*/ 1345658 w 2249869"/>
              <a:gd name="connsiteY8" fmla="*/ 342082 h 1528234"/>
              <a:gd name="connsiteX9" fmla="*/ 1145873 w 2249869"/>
              <a:gd name="connsiteY9" fmla="*/ 772388 h 1528234"/>
              <a:gd name="connsiteX10" fmla="*/ 946088 w 2249869"/>
              <a:gd name="connsiteY10" fmla="*/ 841545 h 1528234"/>
              <a:gd name="connsiteX0" fmla="*/ 1273545 w 2249869"/>
              <a:gd name="connsiteY0" fmla="*/ 194196 h 1534028"/>
              <a:gd name="connsiteX1" fmla="*/ 1583863 w 2249869"/>
              <a:gd name="connsiteY1" fmla="*/ 9779 h 1534028"/>
              <a:gd name="connsiteX2" fmla="*/ 2237006 w 2249869"/>
              <a:gd name="connsiteY2" fmla="*/ 478505 h 1534028"/>
              <a:gd name="connsiteX3" fmla="*/ 1945012 w 2249869"/>
              <a:gd name="connsiteY3" fmla="*/ 1139332 h 1534028"/>
              <a:gd name="connsiteX4" fmla="*/ 1084400 w 2249869"/>
              <a:gd name="connsiteY4" fmla="*/ 1531218 h 1534028"/>
              <a:gd name="connsiteX5" fmla="*/ 62424 w 2249869"/>
              <a:gd name="connsiteY5" fmla="*/ 947231 h 1534028"/>
              <a:gd name="connsiteX6" fmla="*/ 200737 w 2249869"/>
              <a:gd name="connsiteY6" fmla="*/ 263352 h 1534028"/>
              <a:gd name="connsiteX7" fmla="*/ 930720 w 2249869"/>
              <a:gd name="connsiteY7" fmla="*/ 194196 h 1534028"/>
              <a:gd name="connsiteX8" fmla="*/ 1345658 w 2249869"/>
              <a:gd name="connsiteY8" fmla="*/ 347876 h 1534028"/>
              <a:gd name="connsiteX9" fmla="*/ 1145873 w 2249869"/>
              <a:gd name="connsiteY9" fmla="*/ 778182 h 1534028"/>
              <a:gd name="connsiteX10" fmla="*/ 946088 w 2249869"/>
              <a:gd name="connsiteY10" fmla="*/ 847339 h 1534028"/>
              <a:gd name="connsiteX0" fmla="*/ 1273545 w 2249869"/>
              <a:gd name="connsiteY0" fmla="*/ 194196 h 1534028"/>
              <a:gd name="connsiteX1" fmla="*/ 1583863 w 2249869"/>
              <a:gd name="connsiteY1" fmla="*/ 9779 h 1534028"/>
              <a:gd name="connsiteX2" fmla="*/ 2237006 w 2249869"/>
              <a:gd name="connsiteY2" fmla="*/ 478505 h 1534028"/>
              <a:gd name="connsiteX3" fmla="*/ 1945012 w 2249869"/>
              <a:gd name="connsiteY3" fmla="*/ 1139332 h 1534028"/>
              <a:gd name="connsiteX4" fmla="*/ 1084400 w 2249869"/>
              <a:gd name="connsiteY4" fmla="*/ 1531218 h 1534028"/>
              <a:gd name="connsiteX5" fmla="*/ 62424 w 2249869"/>
              <a:gd name="connsiteY5" fmla="*/ 947231 h 1534028"/>
              <a:gd name="connsiteX6" fmla="*/ 200737 w 2249869"/>
              <a:gd name="connsiteY6" fmla="*/ 263352 h 1534028"/>
              <a:gd name="connsiteX7" fmla="*/ 930720 w 2249869"/>
              <a:gd name="connsiteY7" fmla="*/ 194196 h 1534028"/>
              <a:gd name="connsiteX8" fmla="*/ 1345658 w 2249869"/>
              <a:gd name="connsiteY8" fmla="*/ 347876 h 1534028"/>
              <a:gd name="connsiteX9" fmla="*/ 1145873 w 2249869"/>
              <a:gd name="connsiteY9" fmla="*/ 778182 h 1534028"/>
              <a:gd name="connsiteX10" fmla="*/ 1087861 w 2249869"/>
              <a:gd name="connsiteY10" fmla="*/ 947232 h 1534028"/>
              <a:gd name="connsiteX0" fmla="*/ 1273545 w 2249869"/>
              <a:gd name="connsiteY0" fmla="*/ 194196 h 1534028"/>
              <a:gd name="connsiteX1" fmla="*/ 1583863 w 2249869"/>
              <a:gd name="connsiteY1" fmla="*/ 9779 h 1534028"/>
              <a:gd name="connsiteX2" fmla="*/ 2237006 w 2249869"/>
              <a:gd name="connsiteY2" fmla="*/ 478505 h 1534028"/>
              <a:gd name="connsiteX3" fmla="*/ 1945012 w 2249869"/>
              <a:gd name="connsiteY3" fmla="*/ 1139332 h 1534028"/>
              <a:gd name="connsiteX4" fmla="*/ 1084400 w 2249869"/>
              <a:gd name="connsiteY4" fmla="*/ 1531218 h 1534028"/>
              <a:gd name="connsiteX5" fmla="*/ 62424 w 2249869"/>
              <a:gd name="connsiteY5" fmla="*/ 947231 h 1534028"/>
              <a:gd name="connsiteX6" fmla="*/ 200737 w 2249869"/>
              <a:gd name="connsiteY6" fmla="*/ 263352 h 1534028"/>
              <a:gd name="connsiteX7" fmla="*/ 930720 w 2249869"/>
              <a:gd name="connsiteY7" fmla="*/ 194196 h 1534028"/>
              <a:gd name="connsiteX8" fmla="*/ 1154574 w 2249869"/>
              <a:gd name="connsiteY8" fmla="*/ 393981 h 1534028"/>
              <a:gd name="connsiteX9" fmla="*/ 1145873 w 2249869"/>
              <a:gd name="connsiteY9" fmla="*/ 778182 h 1534028"/>
              <a:gd name="connsiteX10" fmla="*/ 1087861 w 2249869"/>
              <a:gd name="connsiteY10" fmla="*/ 947232 h 1534028"/>
              <a:gd name="connsiteX0" fmla="*/ 1273545 w 2249869"/>
              <a:gd name="connsiteY0" fmla="*/ 194196 h 1534028"/>
              <a:gd name="connsiteX1" fmla="*/ 1583863 w 2249869"/>
              <a:gd name="connsiteY1" fmla="*/ 9779 h 1534028"/>
              <a:gd name="connsiteX2" fmla="*/ 2237006 w 2249869"/>
              <a:gd name="connsiteY2" fmla="*/ 478505 h 1534028"/>
              <a:gd name="connsiteX3" fmla="*/ 1945012 w 2249869"/>
              <a:gd name="connsiteY3" fmla="*/ 1139332 h 1534028"/>
              <a:gd name="connsiteX4" fmla="*/ 1084400 w 2249869"/>
              <a:gd name="connsiteY4" fmla="*/ 1531218 h 1534028"/>
              <a:gd name="connsiteX5" fmla="*/ 62424 w 2249869"/>
              <a:gd name="connsiteY5" fmla="*/ 947231 h 1534028"/>
              <a:gd name="connsiteX6" fmla="*/ 200737 w 2249869"/>
              <a:gd name="connsiteY6" fmla="*/ 263352 h 1534028"/>
              <a:gd name="connsiteX7" fmla="*/ 930720 w 2249869"/>
              <a:gd name="connsiteY7" fmla="*/ 194196 h 1534028"/>
              <a:gd name="connsiteX8" fmla="*/ 938833 w 2249869"/>
              <a:gd name="connsiteY8" fmla="*/ 455453 h 1534028"/>
              <a:gd name="connsiteX9" fmla="*/ 1145873 w 2249869"/>
              <a:gd name="connsiteY9" fmla="*/ 778182 h 1534028"/>
              <a:gd name="connsiteX10" fmla="*/ 1087861 w 2249869"/>
              <a:gd name="connsiteY10" fmla="*/ 947232 h 1534028"/>
              <a:gd name="connsiteX0" fmla="*/ 1264235 w 2240559"/>
              <a:gd name="connsiteY0" fmla="*/ 194196 h 1534028"/>
              <a:gd name="connsiteX1" fmla="*/ 1574553 w 2240559"/>
              <a:gd name="connsiteY1" fmla="*/ 9779 h 1534028"/>
              <a:gd name="connsiteX2" fmla="*/ 2227696 w 2240559"/>
              <a:gd name="connsiteY2" fmla="*/ 478505 h 1534028"/>
              <a:gd name="connsiteX3" fmla="*/ 1935702 w 2240559"/>
              <a:gd name="connsiteY3" fmla="*/ 1139332 h 1534028"/>
              <a:gd name="connsiteX4" fmla="*/ 1075090 w 2240559"/>
              <a:gd name="connsiteY4" fmla="*/ 1531218 h 1534028"/>
              <a:gd name="connsiteX5" fmla="*/ 53114 w 2240559"/>
              <a:gd name="connsiteY5" fmla="*/ 947231 h 1534028"/>
              <a:gd name="connsiteX6" fmla="*/ 191427 w 2240559"/>
              <a:gd name="connsiteY6" fmla="*/ 263352 h 1534028"/>
              <a:gd name="connsiteX7" fmla="*/ 588553 w 2240559"/>
              <a:gd name="connsiteY7" fmla="*/ 201881 h 1534028"/>
              <a:gd name="connsiteX8" fmla="*/ 929523 w 2240559"/>
              <a:gd name="connsiteY8" fmla="*/ 455453 h 1534028"/>
              <a:gd name="connsiteX9" fmla="*/ 1136563 w 2240559"/>
              <a:gd name="connsiteY9" fmla="*/ 778182 h 1534028"/>
              <a:gd name="connsiteX10" fmla="*/ 1078551 w 2240559"/>
              <a:gd name="connsiteY10" fmla="*/ 947232 h 1534028"/>
              <a:gd name="connsiteX0" fmla="*/ 1264235 w 2240559"/>
              <a:gd name="connsiteY0" fmla="*/ 194196 h 1534028"/>
              <a:gd name="connsiteX1" fmla="*/ 1574553 w 2240559"/>
              <a:gd name="connsiteY1" fmla="*/ 9779 h 1534028"/>
              <a:gd name="connsiteX2" fmla="*/ 2227696 w 2240559"/>
              <a:gd name="connsiteY2" fmla="*/ 478505 h 1534028"/>
              <a:gd name="connsiteX3" fmla="*/ 1935702 w 2240559"/>
              <a:gd name="connsiteY3" fmla="*/ 1139332 h 1534028"/>
              <a:gd name="connsiteX4" fmla="*/ 1075090 w 2240559"/>
              <a:gd name="connsiteY4" fmla="*/ 1531218 h 1534028"/>
              <a:gd name="connsiteX5" fmla="*/ 53114 w 2240559"/>
              <a:gd name="connsiteY5" fmla="*/ 947231 h 1534028"/>
              <a:gd name="connsiteX6" fmla="*/ 191427 w 2240559"/>
              <a:gd name="connsiteY6" fmla="*/ 263352 h 1534028"/>
              <a:gd name="connsiteX7" fmla="*/ 588553 w 2240559"/>
              <a:gd name="connsiteY7" fmla="*/ 201881 h 1534028"/>
              <a:gd name="connsiteX8" fmla="*/ 929523 w 2240559"/>
              <a:gd name="connsiteY8" fmla="*/ 455453 h 1534028"/>
              <a:gd name="connsiteX9" fmla="*/ 1081086 w 2240559"/>
              <a:gd name="connsiteY9" fmla="*/ 839654 h 1534028"/>
              <a:gd name="connsiteX10" fmla="*/ 1078551 w 2240559"/>
              <a:gd name="connsiteY10" fmla="*/ 947232 h 1534028"/>
              <a:gd name="connsiteX0" fmla="*/ 1264235 w 2240559"/>
              <a:gd name="connsiteY0" fmla="*/ 194196 h 1534028"/>
              <a:gd name="connsiteX1" fmla="*/ 1574553 w 2240559"/>
              <a:gd name="connsiteY1" fmla="*/ 9779 h 1534028"/>
              <a:gd name="connsiteX2" fmla="*/ 2227696 w 2240559"/>
              <a:gd name="connsiteY2" fmla="*/ 478505 h 1534028"/>
              <a:gd name="connsiteX3" fmla="*/ 1935702 w 2240559"/>
              <a:gd name="connsiteY3" fmla="*/ 1139332 h 1534028"/>
              <a:gd name="connsiteX4" fmla="*/ 1075090 w 2240559"/>
              <a:gd name="connsiteY4" fmla="*/ 1531218 h 1534028"/>
              <a:gd name="connsiteX5" fmla="*/ 53114 w 2240559"/>
              <a:gd name="connsiteY5" fmla="*/ 947231 h 1534028"/>
              <a:gd name="connsiteX6" fmla="*/ 191427 w 2240559"/>
              <a:gd name="connsiteY6" fmla="*/ 263352 h 1534028"/>
              <a:gd name="connsiteX7" fmla="*/ 588553 w 2240559"/>
              <a:gd name="connsiteY7" fmla="*/ 201881 h 1534028"/>
              <a:gd name="connsiteX8" fmla="*/ 929523 w 2240559"/>
              <a:gd name="connsiteY8" fmla="*/ 455453 h 1534028"/>
              <a:gd name="connsiteX9" fmla="*/ 1081086 w 2240559"/>
              <a:gd name="connsiteY9" fmla="*/ 839654 h 1534028"/>
              <a:gd name="connsiteX10" fmla="*/ 1029239 w 2240559"/>
              <a:gd name="connsiteY10" fmla="*/ 1223857 h 1534028"/>
              <a:gd name="connsiteX0" fmla="*/ 1264235 w 2240559"/>
              <a:gd name="connsiteY0" fmla="*/ 194196 h 1534028"/>
              <a:gd name="connsiteX1" fmla="*/ 1574553 w 2240559"/>
              <a:gd name="connsiteY1" fmla="*/ 9779 h 1534028"/>
              <a:gd name="connsiteX2" fmla="*/ 2227696 w 2240559"/>
              <a:gd name="connsiteY2" fmla="*/ 478505 h 1534028"/>
              <a:gd name="connsiteX3" fmla="*/ 1935702 w 2240559"/>
              <a:gd name="connsiteY3" fmla="*/ 1139332 h 1534028"/>
              <a:gd name="connsiteX4" fmla="*/ 1075090 w 2240559"/>
              <a:gd name="connsiteY4" fmla="*/ 1531218 h 1534028"/>
              <a:gd name="connsiteX5" fmla="*/ 53114 w 2240559"/>
              <a:gd name="connsiteY5" fmla="*/ 947231 h 1534028"/>
              <a:gd name="connsiteX6" fmla="*/ 191427 w 2240559"/>
              <a:gd name="connsiteY6" fmla="*/ 263352 h 1534028"/>
              <a:gd name="connsiteX7" fmla="*/ 588553 w 2240559"/>
              <a:gd name="connsiteY7" fmla="*/ 201881 h 1534028"/>
              <a:gd name="connsiteX8" fmla="*/ 929523 w 2240559"/>
              <a:gd name="connsiteY8" fmla="*/ 455453 h 1534028"/>
              <a:gd name="connsiteX9" fmla="*/ 1081086 w 2240559"/>
              <a:gd name="connsiteY9" fmla="*/ 839654 h 1534028"/>
              <a:gd name="connsiteX10" fmla="*/ 918287 w 2240559"/>
              <a:gd name="connsiteY10" fmla="*/ 1223857 h 1534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40559" h="1534028">
                <a:moveTo>
                  <a:pt x="1264235" y="194196"/>
                </a:moveTo>
                <a:cubicBezTo>
                  <a:pt x="1357084" y="97505"/>
                  <a:pt x="1413976" y="-37606"/>
                  <a:pt x="1574553" y="9779"/>
                </a:cubicBezTo>
                <a:cubicBezTo>
                  <a:pt x="1735130" y="57164"/>
                  <a:pt x="2167505" y="290246"/>
                  <a:pt x="2227696" y="478505"/>
                </a:cubicBezTo>
                <a:cubicBezTo>
                  <a:pt x="2287887" y="666764"/>
                  <a:pt x="2127803" y="963880"/>
                  <a:pt x="1935702" y="1139332"/>
                </a:cubicBezTo>
                <a:cubicBezTo>
                  <a:pt x="1743601" y="1314784"/>
                  <a:pt x="1388855" y="1563235"/>
                  <a:pt x="1075090" y="1531218"/>
                </a:cubicBezTo>
                <a:cubicBezTo>
                  <a:pt x="761325" y="1499201"/>
                  <a:pt x="200391" y="1158542"/>
                  <a:pt x="53114" y="947231"/>
                </a:cubicBezTo>
                <a:cubicBezTo>
                  <a:pt x="-94163" y="735920"/>
                  <a:pt x="102187" y="387577"/>
                  <a:pt x="191427" y="263352"/>
                </a:cubicBezTo>
                <a:cubicBezTo>
                  <a:pt x="280667" y="139127"/>
                  <a:pt x="465537" y="169864"/>
                  <a:pt x="588553" y="201881"/>
                </a:cubicBezTo>
                <a:cubicBezTo>
                  <a:pt x="711569" y="233898"/>
                  <a:pt x="847434" y="349158"/>
                  <a:pt x="929523" y="455453"/>
                </a:cubicBezTo>
                <a:cubicBezTo>
                  <a:pt x="1011612" y="561748"/>
                  <a:pt x="1082959" y="711587"/>
                  <a:pt x="1081086" y="839654"/>
                </a:cubicBezTo>
                <a:cubicBezTo>
                  <a:pt x="1079213" y="967721"/>
                  <a:pt x="984882" y="1230900"/>
                  <a:pt x="918287" y="1223857"/>
                </a:cubicBezTo>
              </a:path>
            </a:pathLst>
          </a:cu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E24BDD2-0A00-49F4-B989-AD64C84211A0}"/>
              </a:ext>
            </a:extLst>
          </p:cNvPr>
          <p:cNvSpPr/>
          <p:nvPr/>
        </p:nvSpPr>
        <p:spPr>
          <a:xfrm>
            <a:off x="9248367" y="3854309"/>
            <a:ext cx="407254" cy="268942"/>
          </a:xfrm>
          <a:custGeom>
            <a:avLst/>
            <a:gdLst>
              <a:gd name="connsiteX0" fmla="*/ 368834 w 368834"/>
              <a:gd name="connsiteY0" fmla="*/ 130629 h 130629"/>
              <a:gd name="connsiteX1" fmla="*/ 0 w 368834"/>
              <a:gd name="connsiteY1" fmla="*/ 0 h 130629"/>
              <a:gd name="connsiteX0" fmla="*/ 368834 w 368834"/>
              <a:gd name="connsiteY0" fmla="*/ 130629 h 130629"/>
              <a:gd name="connsiteX1" fmla="*/ 194345 w 368834"/>
              <a:gd name="connsiteY1" fmla="*/ 33043 h 130629"/>
              <a:gd name="connsiteX2" fmla="*/ 0 w 368834"/>
              <a:gd name="connsiteY2" fmla="*/ 0 h 130629"/>
              <a:gd name="connsiteX0" fmla="*/ 368834 w 368834"/>
              <a:gd name="connsiteY0" fmla="*/ 130629 h 145362"/>
              <a:gd name="connsiteX1" fmla="*/ 117505 w 368834"/>
              <a:gd name="connsiteY1" fmla="*/ 140620 h 145362"/>
              <a:gd name="connsiteX2" fmla="*/ 0 w 368834"/>
              <a:gd name="connsiteY2" fmla="*/ 0 h 145362"/>
              <a:gd name="connsiteX0" fmla="*/ 407254 w 407254"/>
              <a:gd name="connsiteY0" fmla="*/ 268942 h 283675"/>
              <a:gd name="connsiteX1" fmla="*/ 155925 w 407254"/>
              <a:gd name="connsiteY1" fmla="*/ 278933 h 283675"/>
              <a:gd name="connsiteX2" fmla="*/ 0 w 407254"/>
              <a:gd name="connsiteY2" fmla="*/ 0 h 283675"/>
              <a:gd name="connsiteX0" fmla="*/ 407254 w 407254"/>
              <a:gd name="connsiteY0" fmla="*/ 268942 h 314170"/>
              <a:gd name="connsiteX1" fmla="*/ 155925 w 407254"/>
              <a:gd name="connsiteY1" fmla="*/ 278933 h 314170"/>
              <a:gd name="connsiteX2" fmla="*/ 0 w 407254"/>
              <a:gd name="connsiteY2" fmla="*/ 0 h 314170"/>
              <a:gd name="connsiteX0" fmla="*/ 407254 w 407254"/>
              <a:gd name="connsiteY0" fmla="*/ 268942 h 268942"/>
              <a:gd name="connsiteX1" fmla="*/ 140557 w 407254"/>
              <a:gd name="connsiteY1" fmla="*/ 163672 h 268942"/>
              <a:gd name="connsiteX2" fmla="*/ 0 w 407254"/>
              <a:gd name="connsiteY2" fmla="*/ 0 h 268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7254" h="268942">
                <a:moveTo>
                  <a:pt x="407254" y="268942"/>
                </a:moveTo>
                <a:cubicBezTo>
                  <a:pt x="333723" y="249220"/>
                  <a:pt x="192532" y="256650"/>
                  <a:pt x="140557" y="163672"/>
                </a:cubicBezTo>
                <a:lnTo>
                  <a:pt x="0" y="0"/>
                </a:lnTo>
              </a:path>
            </a:pathLst>
          </a:cu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07A670D-5690-4C2D-828B-FB61B89444DD}"/>
                  </a:ext>
                </a:extLst>
              </p:cNvPr>
              <p:cNvSpPr txBox="1"/>
              <p:nvPr/>
            </p:nvSpPr>
            <p:spPr>
              <a:xfrm>
                <a:off x="10202701" y="1160357"/>
                <a:ext cx="1187697" cy="646331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36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A07A670D-5690-4C2D-828B-FB61B89444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2701" y="1160357"/>
                <a:ext cx="118769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BD2AAD96-47E4-4007-996E-D97253306D10}"/>
              </a:ext>
            </a:extLst>
          </p:cNvPr>
          <p:cNvCxnSpPr>
            <a:cxnSpLocks/>
            <a:endCxn id="23" idx="0"/>
          </p:cNvCxnSpPr>
          <p:nvPr/>
        </p:nvCxnSpPr>
        <p:spPr>
          <a:xfrm flipH="1">
            <a:off x="10065700" y="1734612"/>
            <a:ext cx="328110" cy="1332085"/>
          </a:xfrm>
          <a:prstGeom prst="straightConnector1">
            <a:avLst/>
          </a:prstGeom>
          <a:ln w="1587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6ED5A89-CCA5-4010-873E-6F9B2BDA12D5}"/>
                  </a:ext>
                </a:extLst>
              </p:cNvPr>
              <p:cNvSpPr txBox="1"/>
              <p:nvPr/>
            </p:nvSpPr>
            <p:spPr>
              <a:xfrm>
                <a:off x="8633327" y="5083142"/>
                <a:ext cx="1230080" cy="646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3600" dirty="0"/>
                  <a:t>-ball</a:t>
                </a: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6ED5A89-CCA5-4010-873E-6F9B2BDA12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3327" y="5083142"/>
                <a:ext cx="1230080" cy="646331"/>
              </a:xfrm>
              <a:prstGeom prst="rect">
                <a:avLst/>
              </a:prstGeom>
              <a:blipFill>
                <a:blip r:embed="rId6"/>
                <a:stretch>
                  <a:fillRect t="-13889" r="-13235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6931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19E469E-4D55-46ED-90AA-0E8435B48C4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System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dirty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Equilibrium point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b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is asymptotically-stable </a:t>
                </a:r>
                <a:r>
                  <a:rPr lang="en-US" dirty="0" err="1"/>
                  <a:t>if</a:t>
                </a:r>
                <a:r>
                  <a:rPr lang="en-US" dirty="0"/>
                  <a:t>: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b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is Lyapunov-stable </a:t>
                </a:r>
                <a:r>
                  <a:rPr lang="en-US" dirty="0">
                    <a:solidFill>
                      <a:srgbClr val="FF0000"/>
                    </a:solidFill>
                  </a:rPr>
                  <a:t>+</a:t>
                </a:r>
              </a:p>
              <a:p>
                <a:pPr lvl="1"/>
                <a:r>
                  <a:rPr lang="en-US" dirty="0"/>
                  <a:t>There exists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s.t.</a:t>
                </a:r>
                <a:r>
                  <a:rPr lang="en-US" dirty="0"/>
                  <a:t> if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, then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i="0" smtClean="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‖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 i="0" smtClean="0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‖</m:t>
                        </m:r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dirty="0"/>
              </a:p>
              <a:p>
                <a:r>
                  <a:rPr lang="en-US" dirty="0"/>
                  <a:t>Equilibrium point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b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is exponentially-stable if: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is asymptotically stable </a:t>
                </a:r>
                <a:r>
                  <a:rPr lang="en-US" dirty="0">
                    <a:solidFill>
                      <a:srgbClr val="FF0000"/>
                    </a:solidFill>
                  </a:rPr>
                  <a:t>+</a:t>
                </a:r>
              </a:p>
              <a:p>
                <a:pPr lvl="1"/>
                <a:r>
                  <a:rPr lang="en-US" dirty="0"/>
                  <a:t>There exist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s.t.</a:t>
                </a:r>
                <a:r>
                  <a:rPr lang="en-US" dirty="0"/>
                  <a:t> if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𝐱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1"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, then 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≥0:</m:t>
                    </m:r>
                  </m:oMath>
                </a14:m>
                <a:endParaRPr lang="en-US" b="0" dirty="0"/>
              </a:p>
              <a:p>
                <a:pPr marL="914400" lvl="2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‖"/>
                          <m:endChr m:val="‖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𝐱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begChr m:val="‖"/>
                          <m:endChr m:val="‖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>
                              <a:latin typeface="Cambria Math" panose="02040503050406030204" pitchFamily="18" charset="0"/>
                            </a:rPr>
                            <m:t>𝐱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>
                                  <a:latin typeface="Cambria Math" panose="02040503050406030204" pitchFamily="18" charset="0"/>
                                </a:rPr>
                                <m:t>𝐱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p>
                        </m:e>
                      </m:d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119E469E-4D55-46ED-90AA-0E8435B48C4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4D20074E-8605-4B6C-9C14-8636C8856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Asymptotic + Exponential Stability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9437B1-7608-4C92-92F0-D3F43681F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017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0B88BE6-63B2-4FBF-AB70-E70B3788E73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Lyapunov stable: solutions starting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close from equilibrium point must remain close (within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forever</a:t>
                </a:r>
              </a:p>
              <a:p>
                <a:r>
                  <a:rPr lang="en-US" dirty="0"/>
                  <a:t>Asymptotically stable: solutions not only remain close, but also converge to the equilibrium</a:t>
                </a:r>
              </a:p>
              <a:p>
                <a:r>
                  <a:rPr lang="en-US" dirty="0"/>
                  <a:t>Exponentially stable: solutions not only converge to the equilibrium, but in fact converge at least as fast as a known exponential rate</a:t>
                </a:r>
              </a:p>
              <a:p>
                <a:pPr lvl="1"/>
                <a:r>
                  <a:rPr lang="en-US" dirty="0"/>
                  <a:t>All stable linear systems are exponentially stable</a:t>
                </a:r>
              </a:p>
              <a:p>
                <a:pPr lvl="1"/>
                <a:r>
                  <a:rPr lang="en-US" dirty="0"/>
                  <a:t>This need not be true for nonlinear systems!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00B88BE6-63B2-4FBF-AB70-E70B3788E73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88ED1177-3870-4CFA-A074-1542979B9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these definitions all mean?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F2632F-BE6D-426F-866F-10B80A5FE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417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B5DF2AD-4406-4772-BDFF-080596A83A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Eigenvalues of a matrix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:</a:t>
                </a:r>
              </a:p>
              <a:p>
                <a:pPr lvl="1"/>
                <a:r>
                  <a:rPr lang="en-US" dirty="0"/>
                  <a:t>Value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satisfying the equation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𝐯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λ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𝐯</m:t>
                    </m:r>
                  </m:oMath>
                </a14:m>
                <a:r>
                  <a:rPr lang="en-US" dirty="0"/>
                  <a:t>.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 panose="02040503050406030204" pitchFamily="18" charset="0"/>
                      </a:rPr>
                      <m:t>𝐯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is called the eigenvector</a:t>
                </a:r>
              </a:p>
              <a:p>
                <a:pPr lvl="1"/>
                <a:r>
                  <a:rPr lang="en-US" dirty="0"/>
                  <a:t>Equivalent to saying: values satisfying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dirty="0"/>
                  <a:t> is the identity matrix</a:t>
                </a:r>
              </a:p>
              <a:p>
                <a:r>
                  <a:rPr lang="en-US" dirty="0"/>
                  <a:t>Interesting result for linear systems: System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𝐱</m:t>
                    </m:r>
                  </m:oMath>
                </a14:m>
                <a:r>
                  <a:rPr lang="en-US" dirty="0"/>
                  <a:t> is asymptotically stable if and only if every eigenvalue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has a negative real part</a:t>
                </a:r>
              </a:p>
              <a:p>
                <a:r>
                  <a:rPr lang="en-US" dirty="0"/>
                  <a:t>Lyapunov stable if and only if every eigenvalue has non-positive real part</a:t>
                </a:r>
              </a:p>
              <a:p>
                <a:r>
                  <a:rPr lang="en-US" dirty="0"/>
                  <a:t>Nonlinear systems: no simple analysis technique exists</a:t>
                </a:r>
              </a:p>
              <a:p>
                <a:pPr lvl="1"/>
                <a:r>
                  <a:rPr lang="en-US" dirty="0"/>
                  <a:t>Next time we will look at Lyapunov’s methods, which allow reasoning about stability of nonlinear systems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B5DF2AD-4406-4772-BDFF-080596A83A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 r="-3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3A5D2F18-9B1E-4422-96E7-08CBF3193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Analyzing stability for linear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C34CD6-5551-4893-BC4B-160B410B4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021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205165-F4BA-4353-849D-52765B920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Stability Analysis for Linear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D50E54-A6BF-4BCB-AB77-2FEDAC0C9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7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1">
                <a:extLst>
                  <a:ext uri="{FF2B5EF4-FFF2-40B4-BE49-F238E27FC236}">
                    <a16:creationId xmlns:a16="http://schemas.microsoft.com/office/drawing/2014/main" id="{D132DB64-EA79-4802-933C-251FA61FE2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66681" y="979251"/>
                <a:ext cx="11699087" cy="477303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Given system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b="0" i="0" dirty="0"/>
                  <a:t>where </a:t>
                </a:r>
                <a14:m>
                  <m:oMath xmlns:m="http://schemas.openxmlformats.org/officeDocument/2006/math">
                    <m:r>
                      <a:rPr lang="en-US" b="1" i="0">
                        <a:latin typeface="Cambria Math" panose="02040503050406030204" pitchFamily="18" charset="0"/>
                      </a:rPr>
                      <m:t>𝐱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is an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matrix,</a:t>
                </a:r>
              </a:p>
              <a:p>
                <a:r>
                  <a:rPr lang="en-US" dirty="0"/>
                  <a:t>Interesting result for linear systems: System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𝐱</m:t>
                    </m:r>
                  </m:oMath>
                </a14:m>
                <a:r>
                  <a:rPr lang="en-US" dirty="0"/>
                  <a:t> is asymptotically stable if and only if every eigenvalue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has a negative real part</a:t>
                </a:r>
              </a:p>
              <a:p>
                <a:r>
                  <a:rPr lang="en-US" dirty="0"/>
                  <a:t>Lyapunov stable if and only if every eigenvalue has non-positive real part</a:t>
                </a:r>
              </a:p>
              <a:p>
                <a:r>
                  <a:rPr lang="en-US" dirty="0"/>
                  <a:t>How to calculate eigenvalues?</a:t>
                </a:r>
              </a:p>
              <a:p>
                <a:pPr lvl="1"/>
                <a:r>
                  <a:rPr lang="en-US" sz="2200" b="1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eigs</a:t>
                </a:r>
                <a:r>
                  <a:rPr lang="en-US" sz="2200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(A)</a:t>
                </a:r>
                <a:r>
                  <a:rPr lang="en-US" sz="2200" dirty="0"/>
                  <a:t> in </a:t>
                </a:r>
                <a:r>
                  <a:rPr lang="en-US" sz="2200" dirty="0" err="1"/>
                  <a:t>Matlab</a:t>
                </a:r>
                <a:endParaRPr lang="en-US" sz="2200" dirty="0"/>
              </a:p>
              <a:p>
                <a:pPr lvl="1"/>
                <a:r>
                  <a:rPr lang="en-US" sz="2000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import </a:t>
                </a:r>
                <a:r>
                  <a:rPr lang="en-US" sz="2000" b="1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numpy</a:t>
                </a:r>
                <a:r>
                  <a:rPr lang="en-US" sz="2000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as np</a:t>
                </a:r>
              </a:p>
              <a:p>
                <a:pPr marL="0" indent="0">
                  <a:buNone/>
                </a:pPr>
                <a:r>
                  <a:rPr lang="en-US" sz="2000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     from </a:t>
                </a:r>
                <a:r>
                  <a:rPr lang="en-US" sz="2000" b="1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numpy.linalg</a:t>
                </a:r>
                <a:r>
                  <a:rPr lang="en-US" sz="2000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import </a:t>
                </a:r>
                <a:r>
                  <a:rPr lang="en-US" sz="2000" b="1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eig</a:t>
                </a:r>
                <a:endParaRPr lang="en-US" sz="2000" b="1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pPr marL="0" indent="0">
                  <a:buNone/>
                </a:pPr>
                <a:r>
                  <a:rPr lang="en-US" sz="2000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     A = </a:t>
                </a:r>
                <a:r>
                  <a:rPr lang="en-US" sz="2000" b="1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np.array</a:t>
                </a:r>
                <a:r>
                  <a:rPr lang="en-US" sz="2000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([…])</a:t>
                </a:r>
              </a:p>
              <a:p>
                <a:pPr marL="0" indent="0">
                  <a:buNone/>
                </a:pPr>
                <a:r>
                  <a:rPr lang="en-US" sz="2000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     </a:t>
                </a:r>
                <a:r>
                  <a:rPr lang="en-US" sz="2000" b="1" dirty="0" err="1">
                    <a:solidFill>
                      <a:srgbClr val="C00000"/>
                    </a:solidFill>
                    <a:latin typeface="Courier New" panose="02070309020205020404" pitchFamily="49" charset="0"/>
                    <a:cs typeface="Courier New" panose="02070309020205020404" pitchFamily="49" charset="0"/>
                  </a:rPr>
                  <a:t>w</a:t>
                </a:r>
                <a:r>
                  <a:rPr lang="en-US" sz="2000" b="1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,v</a:t>
                </a:r>
                <a:r>
                  <a:rPr lang="en-US" sz="2000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= </a:t>
                </a:r>
                <a:r>
                  <a:rPr lang="en-US" sz="2000" b="1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eig</a:t>
                </a:r>
                <a:r>
                  <a:rPr lang="en-US" sz="2000" b="1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(A)</a:t>
                </a:r>
              </a:p>
              <a:p>
                <a:r>
                  <a:rPr lang="en-US" dirty="0"/>
                  <a:t>Manual way: solve the characteristic equation of the matrix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5" name="Content Placeholder 1">
                <a:extLst>
                  <a:ext uri="{FF2B5EF4-FFF2-40B4-BE49-F238E27FC236}">
                    <a16:creationId xmlns:a16="http://schemas.microsoft.com/office/drawing/2014/main" id="{D132DB64-EA79-4802-933C-251FA61FE2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66681" y="979251"/>
                <a:ext cx="11699087" cy="4773038"/>
              </a:xfrm>
              <a:blipFill>
                <a:blip r:embed="rId2"/>
                <a:stretch>
                  <a:fillRect l="-625" t="-2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723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BA7C6C6-F4E1-4FA0-94F1-43E825C058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Characteristic equation: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b="0" i="0" dirty="0">
                    <a:latin typeface="+mj-lt"/>
                  </a:rPr>
                  <a:t> </a:t>
                </a:r>
                <a:r>
                  <a:rPr lang="en-US" b="0" i="0" dirty="0"/>
                  <a:t>i.e.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mr>
                        </m:m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b="0" dirty="0"/>
                  <a:t>, 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</m:d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b="0" dirty="0"/>
              </a:p>
              <a:p>
                <a:r>
                  <a:rPr lang="en-US" b="0" dirty="0"/>
                  <a:t>i.e.,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±</m:t>
                            </m:r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×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rad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±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b="0" dirty="0"/>
              </a:p>
              <a:p>
                <a:r>
                  <a:rPr lang="en-US" dirty="0"/>
                  <a:t>Real part is positive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b="0" dirty="0"/>
                  <a:t> represents an unstable linear system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BA7C6C6-F4E1-4FA0-94F1-43E825C058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DD9153AA-2B77-4953-9B67-3EB0DE3C7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Stability analysis example for linear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0EDE03-5E7D-4B8D-B175-B9D58AB46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553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BA7C6C6-F4E1-4FA0-94F1-43E825C0587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Characteristic equation: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b="0" i="0" dirty="0">
                    <a:latin typeface="+mj-lt"/>
                  </a:rPr>
                  <a:t> </a:t>
                </a:r>
                <a:r>
                  <a:rPr lang="en-US" b="0" i="0" dirty="0"/>
                  <a:t>i.e.</a:t>
                </a:r>
              </a:p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mr>
                        </m:m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b="0" dirty="0"/>
                  <a:t>, 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</m:d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b="0" dirty="0"/>
              </a:p>
              <a:p>
                <a:r>
                  <a:rPr lang="en-US" b="0" dirty="0"/>
                  <a:t>i.e.,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±</m:t>
                            </m:r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rad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±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en-US" b="0" dirty="0"/>
              </a:p>
              <a:p>
                <a:r>
                  <a:rPr lang="en-US" dirty="0"/>
                  <a:t>Real part is negative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b="0" dirty="0"/>
                  <a:t> represents a stable linear system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BA7C6C6-F4E1-4FA0-94F1-43E825C0587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DD9153AA-2B77-4953-9B67-3EB0DE3C7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Stability analysis example for linear systems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0EDE03-5E7D-4B8D-B175-B9D58AB46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896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37194</TotalTime>
  <Words>2217</Words>
  <Application>Microsoft Office PowerPoint</Application>
  <PresentationFormat>Widescreen</PresentationFormat>
  <Paragraphs>275</Paragraphs>
  <Slides>27</Slides>
  <Notes>1</Notes>
  <HiddenSlides>4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Calibri</vt:lpstr>
      <vt:lpstr>Calibri Light</vt:lpstr>
      <vt:lpstr>Cambria</vt:lpstr>
      <vt:lpstr>Cambria Math</vt:lpstr>
      <vt:lpstr>Courier New</vt:lpstr>
      <vt:lpstr>Garamond</vt:lpstr>
      <vt:lpstr>Times New Roman</vt:lpstr>
      <vt:lpstr>Wingdings 3</vt:lpstr>
      <vt:lpstr>Office Theme</vt:lpstr>
      <vt:lpstr>Autonomous Cyber-Physical Systems:  Stability Analysis for Linear &amp; Nonlinear Dynamical Systems </vt:lpstr>
      <vt:lpstr>Stability of Systems</vt:lpstr>
      <vt:lpstr>Lyapunov stability</vt:lpstr>
      <vt:lpstr>Asymptotic + Exponential Stability</vt:lpstr>
      <vt:lpstr>What do these definitions all mean?</vt:lpstr>
      <vt:lpstr>Analyzing stability for linear systems</vt:lpstr>
      <vt:lpstr>Stability Analysis for Linear Systems</vt:lpstr>
      <vt:lpstr>Stability analysis example for linear systems</vt:lpstr>
      <vt:lpstr>Stability analysis example for linear systems</vt:lpstr>
      <vt:lpstr>Nonlinear Dynamical System</vt:lpstr>
      <vt:lpstr>Simple Pendulum Dynamics</vt:lpstr>
      <vt:lpstr>Lyapunov’s first method</vt:lpstr>
      <vt:lpstr>Lyapunov’s first method for pendulum</vt:lpstr>
      <vt:lpstr>Lyapunov’s second method</vt:lpstr>
      <vt:lpstr>Lyapunov’s Second Method: the math</vt:lpstr>
      <vt:lpstr>Illustration and Lie-derivative</vt:lpstr>
      <vt:lpstr>Lyapunov’s second method for pendulum</vt:lpstr>
      <vt:lpstr>Second method for asymptotic/exponential stability</vt:lpstr>
      <vt:lpstr>Challenges with Lyapunov’s second method</vt:lpstr>
      <vt:lpstr>Stability of hybrid systems</vt:lpstr>
      <vt:lpstr>Example</vt:lpstr>
      <vt:lpstr>Simulation results</vt:lpstr>
      <vt:lpstr>What are the implications of this?</vt:lpstr>
      <vt:lpstr>Stability analysis for hybrid systems</vt:lpstr>
      <vt:lpstr>Bounded signals</vt:lpstr>
      <vt:lpstr>BIBO stability</vt:lpstr>
      <vt:lpstr>Helicopter Model continued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Autonomous Cyber-Physical Systems</dc:title>
  <dc:creator>Jyo Deshmukh</dc:creator>
  <cp:lastModifiedBy>Jyotirmoy Vinay Deshmukh</cp:lastModifiedBy>
  <cp:revision>504</cp:revision>
  <dcterms:created xsi:type="dcterms:W3CDTF">2018-01-04T23:14:16Z</dcterms:created>
  <dcterms:modified xsi:type="dcterms:W3CDTF">2026-08-25T22:11:36Z</dcterms:modified>
</cp:coreProperties>
</file>