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423" r:id="rId3"/>
    <p:sldId id="443" r:id="rId4"/>
    <p:sldId id="424" r:id="rId5"/>
    <p:sldId id="436" r:id="rId6"/>
    <p:sldId id="444" r:id="rId7"/>
    <p:sldId id="425" r:id="rId8"/>
    <p:sldId id="437" r:id="rId9"/>
    <p:sldId id="426" r:id="rId10"/>
    <p:sldId id="407" r:id="rId11"/>
    <p:sldId id="285" r:id="rId12"/>
    <p:sldId id="287" r:id="rId13"/>
    <p:sldId id="288" r:id="rId14"/>
    <p:sldId id="291" r:id="rId15"/>
    <p:sldId id="292" r:id="rId16"/>
    <p:sldId id="293" r:id="rId17"/>
    <p:sldId id="294" r:id="rId18"/>
    <p:sldId id="295" r:id="rId19"/>
    <p:sldId id="296" r:id="rId20"/>
    <p:sldId id="455" r:id="rId21"/>
    <p:sldId id="427" r:id="rId22"/>
    <p:sldId id="429" r:id="rId23"/>
    <p:sldId id="430" r:id="rId24"/>
    <p:sldId id="431" r:id="rId25"/>
    <p:sldId id="432" r:id="rId26"/>
    <p:sldId id="411" r:id="rId27"/>
    <p:sldId id="451" r:id="rId28"/>
    <p:sldId id="452" r:id="rId29"/>
    <p:sldId id="45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CA"/>
    <a:srgbClr val="EBF7FF"/>
    <a:srgbClr val="CCFFFF"/>
    <a:srgbClr val="FFA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5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1848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696039-58B3-4341-9D32-C910162BC5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885EE-985D-47EA-997B-D251CE6516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B985A-4C37-4D1F-A437-E4A951A85D11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C6E67-587C-4C64-9FE8-C84AFAFF7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73E4C-F44F-440F-85F6-FF52404C6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B4FFD-4AF2-45F7-AED0-39B21745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5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0C23F-98B7-41D4-A9FA-15A275A51486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6B107-AA8F-4C65-A94C-468C6EEC3A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491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5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B7E2-702A-452F-97D4-1A328EF1E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C4EA2-83F7-4E6C-AB21-9BB929BCB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C535D-E047-47F9-889C-BC43C5F0D03D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48219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970495"/>
            <a:ext cx="11699087" cy="508112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/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/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/>
            </a:lvl3pPr>
            <a:lvl4pPr>
              <a:buClr>
                <a:srgbClr val="FF9B9B"/>
              </a:buClr>
              <a:buSzPct val="65000"/>
              <a:defRPr/>
            </a:lvl4pPr>
            <a:lvl5pPr>
              <a:buClr>
                <a:srgbClr val="FF9B9B"/>
              </a:buClr>
              <a:buSzPct val="60000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194348" y="71549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25" y="93173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33922" y="6321494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42ADB-2C7D-43F0-AE64-F0BB8E03DBC2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60536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CD2EA5-422A-467D-930A-41ED577F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1139"/>
            <a:ext cx="11216640" cy="89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7593A-9F1B-49A8-8A0B-64E38BAE7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45565"/>
            <a:ext cx="112166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9A7D7-077E-40D7-B42D-CE08C3184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617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0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FF6600"/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/>
          <a:lstStyle/>
          <a:p>
            <a:r>
              <a:rPr lang="en-US" dirty="0"/>
              <a:t>Autonomous Cyber-Physical Systems:</a:t>
            </a:r>
            <a:br>
              <a:rPr lang="en-US" dirty="0"/>
            </a:br>
            <a:r>
              <a:rPr lang="en-US" sz="4000" dirty="0"/>
              <a:t>Probabilistic Models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7866" y="3155278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/>
              <a:t>Fall 2025. CS 513</a:t>
            </a:r>
          </a:p>
          <a:p>
            <a:r>
              <a:rPr lang="en-US" dirty="0"/>
              <a:t>Instructor: Jyo Deshmukh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11A7DD-D17C-40BC-A055-744B6A9FE579}"/>
              </a:ext>
            </a:extLst>
          </p:cNvPr>
          <p:cNvSpPr txBox="1"/>
          <p:nvPr/>
        </p:nvSpPr>
        <p:spPr>
          <a:xfrm>
            <a:off x="2290879" y="5366305"/>
            <a:ext cx="7635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Full bibliography for material used in these slides is included at the end.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99DFF9-2C5C-43D5-83CE-535557F69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LTL </a:t>
            </a:r>
          </a:p>
          <a:p>
            <a:pPr lvl="1"/>
            <a:r>
              <a:rPr lang="en-US" dirty="0"/>
              <a:t>Can be interpreted over individual executions </a:t>
            </a:r>
          </a:p>
          <a:p>
            <a:pPr lvl="1"/>
            <a:r>
              <a:rPr lang="en-US" dirty="0"/>
              <a:t>Can be interpreted over a state machine: do all paths satisfy property</a:t>
            </a:r>
          </a:p>
          <a:p>
            <a:r>
              <a:rPr lang="en-US" dirty="0"/>
              <a:t>CTL</a:t>
            </a:r>
          </a:p>
          <a:p>
            <a:pPr lvl="1"/>
            <a:r>
              <a:rPr lang="en-US" dirty="0"/>
              <a:t>Is interpreted over a computation tree</a:t>
            </a:r>
          </a:p>
          <a:p>
            <a:r>
              <a:rPr lang="en-US" dirty="0"/>
              <a:t>PCTL</a:t>
            </a:r>
          </a:p>
          <a:p>
            <a:pPr lvl="1"/>
            <a:r>
              <a:rPr lang="en-US" dirty="0"/>
              <a:t>Is interpreted over a discrete-time Markov chain</a:t>
            </a:r>
          </a:p>
          <a:p>
            <a:pPr lvl="1"/>
            <a:r>
              <a:rPr lang="en-US" dirty="0"/>
              <a:t>Encodes uncertainties in computation due to environment etc.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B75241-C3C0-40A5-9482-441233D1D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CTL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9A47E-7F32-43F2-8029-1DE835D5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978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153AB-30DA-4947-8BAC-5B9A6EA21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2B86A-ABFE-4CE4-8B77-D515B7C7B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E73230-1DFD-469B-BAD4-96D2F3C7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0F5C6488-750D-4A70-AF3E-E065BA864A3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42563" y="997622"/>
              <a:ext cx="11739399" cy="26816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75861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3777676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5185862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Syntax of PCTL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State formulas: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41870900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∷=</m:t>
                                </m:r>
                              </m:oMath>
                            </m:oMathPara>
                          </a14:m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 ¬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latin typeface="Cambria Math" panose="02040503050406030204" pitchFamily="18" charset="0"/>
                                      </a:rPr>
                                      <m:t>Φ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|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ℙ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𝐽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𝐽</m:t>
                              </m:r>
                            </m:oMath>
                          </a14:m>
                          <a:r>
                            <a:rPr lang="en-US" sz="2400" b="0" i="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 : nonempty</a:t>
                          </a:r>
                          <a:r>
                            <a:rPr lang="en-US" sz="2400" b="0" i="0" baseline="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 interval </a:t>
                          </a:r>
                          <a:r>
                            <a:rPr lang="en-US" sz="2400" b="0" i="0" baseline="0" dirty="0"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⊆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0,1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24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𝐴𝑃</m:t>
                              </m:r>
                            </m:oMath>
                          </a14:m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Path formulas: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  <m: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∷=</m:t>
                                </m:r>
                              </m:oMath>
                            </m:oMathPara>
                          </a14:m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𝐗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∣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𝐔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≤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∣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𝐔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</m:oMath>
                            </m:oMathPara>
                          </a14:m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tabLst>
                              <a:tab pos="1143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ℕ</m:t>
                                </m:r>
                              </m:oMath>
                            </m:oMathPara>
                          </a14:m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0F5C6488-750D-4A70-AF3E-E065BA864A3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8482817"/>
                  </p:ext>
                </p:extLst>
              </p:nvPr>
            </p:nvGraphicFramePr>
            <p:xfrm>
              <a:off x="342563" y="997622"/>
              <a:ext cx="11739399" cy="26816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75861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3777676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5185862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Syntax of PCTL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State formulas: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418709002"/>
                      </a:ext>
                    </a:extLst>
                  </a:tr>
                  <a:tr h="54806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4444" r="-323297" b="-19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3387" t="-204444" r="-137258" b="-19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26322" t="-204444" b="-19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Path formulas: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5257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18605" r="-3232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3387" t="-418605" r="-137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26322" t="-4186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C4309C20-953C-41E3-BF5F-C2A65758D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300" y="4835047"/>
            <a:ext cx="11739400" cy="60995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PCTL formulas are state formulas, path formulas used to define how to build a PCTL formula</a:t>
            </a:r>
          </a:p>
        </p:txBody>
      </p:sp>
    </p:spTree>
    <p:extLst>
      <p:ext uri="{BB962C8B-B14F-4D97-AF65-F5344CB8AC3E}">
        <p14:creationId xmlns:p14="http://schemas.microsoft.com/office/powerpoint/2010/main" val="1021461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E3F3465-896D-46B5-9C88-874C576F1B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≤0.1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𝑔𝑜𝑎𝑙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: probability of eventually reaching the goal is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[0,0.1]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𝑣𝑎𝑙𝑢𝑒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𝑣𝑎𝑙𝑢𝑒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∧⋯∧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𝑣𝑎𝑙𝑢𝑒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=6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Probability of possible outcomes for a fair die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≥0.9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¬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𝑜𝑏𝑠𝑡𝑎𝑐𝑙𝑒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≤5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ℙ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𝑠𝑎𝑓𝑒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Probability of reaching a state from where you </a:t>
                </a:r>
                <a:r>
                  <a:rPr lang="en-US" i="1" dirty="0"/>
                  <a:t>almost surely </a:t>
                </a:r>
                <a:r>
                  <a:rPr lang="en-US" dirty="0"/>
                  <a:t>are safe within 5 steps where you do not run into an obstacle is greater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0.9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Almost surely safe does not mean always safe!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E3F3465-896D-46B5-9C88-874C576F1B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2078" r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42F18D-1DD0-4FE0-82B1-42D75243B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D3ADB-5BE3-4651-9FB6-7F2F99B4F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F42678-4362-4DFD-96C6-2380809DF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PCTL formulas</a:t>
            </a:r>
          </a:p>
        </p:txBody>
      </p:sp>
    </p:spTree>
    <p:extLst>
      <p:ext uri="{BB962C8B-B14F-4D97-AF65-F5344CB8AC3E}">
        <p14:creationId xmlns:p14="http://schemas.microsoft.com/office/powerpoint/2010/main" val="4250811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CE16BE6-D558-4F7B-AF40-858C26A4B1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𝑡𝑟𝑢𝑒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&lt;∞</m:t>
                        </m:r>
                      </m:sup>
                    </m:sSup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𝐅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𝑡𝑟𝑢𝑒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Note that in PCTL, you cannot negate path formulas (syntax does not allow)!</a:t>
                </a: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ambria Math" panose="02040503050406030204" pitchFamily="18" charset="0"/>
                  </a:rPr>
                  <a:t>But,</a:t>
                </a:r>
                <a:endParaRPr lang="en-US" b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𝐆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∼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∼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𝐅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Here,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is the negation of the comparison operator. E.g.,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= &gt;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CE16BE6-D558-4F7B-AF40-858C26A4B1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2" r="-365" b="-1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906733-9DF4-4868-ABBD-CAEEB9B3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4F58E-78C2-4ED0-914B-D5A077C1D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B59AAB-BC5F-4111-8777-A9F8C9EE8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PCTL equivalences</a:t>
            </a:r>
          </a:p>
        </p:txBody>
      </p:sp>
    </p:spTree>
    <p:extLst>
      <p:ext uri="{BB962C8B-B14F-4D97-AF65-F5344CB8AC3E}">
        <p14:creationId xmlns:p14="http://schemas.microsoft.com/office/powerpoint/2010/main" val="539449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A0DE36F-3405-49EA-8EF2-9665FF9549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can be thought of as a probabilistic analogue of CTL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However,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/>
                      <m:t>≢</m:t>
                    </m:r>
                    <m:r>
                      <m:rPr>
                        <m:nor/>
                      </m:rPr>
                      <a:rPr lang="en-US" b="0" i="0" dirty="0" smtClean="0"/>
                      <m:t> </m:t>
                    </m:r>
                    <m:r>
                      <m:rPr>
                        <m:nor/>
                      </m:rPr>
                      <a:rPr lang="en-US" b="1" dirty="0" smtClean="0"/>
                      <m:t>AF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A0DE36F-3405-49EA-8EF2-9665FF9549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38" t="-2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880A09-D68D-4576-87A8-70CCC473B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A1494-5018-411E-96DE-076887F2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79DD43-2289-435E-99DE-3B1159BA7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PCTL vs. CTL</a:t>
            </a:r>
          </a:p>
        </p:txBody>
      </p:sp>
    </p:spTree>
    <p:extLst>
      <p:ext uri="{BB962C8B-B14F-4D97-AF65-F5344CB8AC3E}">
        <p14:creationId xmlns:p14="http://schemas.microsoft.com/office/powerpoint/2010/main" val="3462998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E6C5E9D-8420-4B2D-A866-9F68E2F791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Quantitative model checking: </a:t>
                </a:r>
              </a:p>
              <a:p>
                <a:pPr lvl="1"/>
                <a:r>
                  <a:rPr lang="en-US" dirty="0"/>
                  <a:t>Compute the probability bound of the outer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operator which holds over given LTS</a:t>
                </a:r>
              </a:p>
              <a:p>
                <a:endParaRPr lang="en-US" dirty="0"/>
              </a:p>
              <a:p>
                <a:r>
                  <a:rPr lang="en-US" dirty="0"/>
                  <a:t>Qualitative model checking</a:t>
                </a:r>
              </a:p>
              <a:p>
                <a:pPr lvl="1"/>
                <a:r>
                  <a:rPr lang="en-US" dirty="0"/>
                  <a:t>Check if under the given bound the formula is true</a:t>
                </a:r>
              </a:p>
              <a:p>
                <a:pPr lvl="1"/>
                <a:r>
                  <a:rPr lang="en-US" dirty="0"/>
                  <a:t>Can be solved by qualitative model checking: compute the actual bound and then compare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E6C5E9D-8420-4B2D-A866-9F68E2F791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2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A3D5E7-534D-4F9C-9C07-8FF6E59DA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B7B97-B51B-48C9-97CF-54557048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E912F0-2C31-4E16-B360-61FF47106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vs. Qualitative model checking</a:t>
            </a:r>
          </a:p>
        </p:txBody>
      </p:sp>
    </p:spTree>
    <p:extLst>
      <p:ext uri="{BB962C8B-B14F-4D97-AF65-F5344CB8AC3E}">
        <p14:creationId xmlns:p14="http://schemas.microsoft.com/office/powerpoint/2010/main" val="1096672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5DFDE0A-06EB-4842-B4CB-4AEDE0568F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Overall algorithm similar to model checking CTL</a:t>
                </a:r>
              </a:p>
              <a:p>
                <a:r>
                  <a:rPr lang="en-US" dirty="0"/>
                  <a:t>Given DTMC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𝑡𝑟𝑢𝑒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¬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∧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∼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sepChr m:val="∣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𝑃𝑟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dirty="0"/>
                  <a:t> = Probability of satisfying the path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in the set of paths starting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5DFDE0A-06EB-4842-B4CB-4AEDE0568F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38" t="-2078" b="-7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ADA6A3-C253-464E-8093-49F94325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91440-32F7-4620-A429-5086E771F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B563038-B364-428B-B495-E594F658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checking PCTL</a:t>
            </a:r>
          </a:p>
        </p:txBody>
      </p:sp>
    </p:spTree>
    <p:extLst>
      <p:ext uri="{BB962C8B-B14F-4D97-AF65-F5344CB8AC3E}">
        <p14:creationId xmlns:p14="http://schemas.microsoft.com/office/powerpoint/2010/main" val="662613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83F67B7-FE66-41C2-AA00-835F145B5A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>
                    <a:latin typeface="Cambria Math" panose="02040503050406030204" pitchFamily="18" charset="0"/>
                  </a:rPr>
                  <a:t>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1" i="0" smtClean="0">
                        <a:latin typeface="Cambria Math" panose="02040503050406030204" pitchFamily="18" charset="0"/>
                      </a:rPr>
                      <m:t>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 </a:t>
                </a:r>
              </a:p>
              <a:p>
                <a:r>
                  <a:rPr lang="en-US" b="0" dirty="0">
                    <a:latin typeface="Cambria Math" panose="02040503050406030204" pitchFamily="18" charset="0"/>
                  </a:rPr>
                  <a:t>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, we need to compute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𝐗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𝑆𝑎𝑡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</m:d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bar>
                  </m:oMath>
                </a14:m>
                <a:r>
                  <a:rPr lang="en-US" dirty="0"/>
                  <a:t> represent the state indexed vector, where: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ba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  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Then,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1">
                        <a:latin typeface="Cambria Math" panose="02040503050406030204" pitchFamily="18" charset="0"/>
                      </a:rPr>
                      <m:t>𝐗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bar>
                      <m:ba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bar>
                  </m:oMath>
                </a14:m>
                <a:endParaRPr lang="en-US" b="1" i="1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83F67B7-FE66-41C2-AA00-835F145B5A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19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2D452A-7B44-44BB-B7BE-F8552E3F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E6933-EB0B-4C32-B073-57B83DFAD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3B50CFEA-2873-4F76-8E10-93ACFCA2A3C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3B50CFEA-2873-4F76-8E10-93ACFCA2A3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03" b="-2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9059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B219522-FA09-4DA0-AFBF-5AAEF7C1C3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988142"/>
                <a:ext cx="11699087" cy="4104558"/>
              </a:xfrm>
            </p:spPr>
            <p:txBody>
              <a:bodyPr/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or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¬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∧¬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𝑃𝑟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 i="0" smtClean="0">
                                              <a:latin typeface="Cambria Math" panose="02040503050406030204" pitchFamily="18" charset="0"/>
                                            </a:rPr>
                                            <m:t>𝐔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≤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Ψ</m:t>
                                      </m:r>
                                    </m:e>
                                  </m:d>
                                </m:e>
                              </m:nary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Ψ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bar>
                      <m:bar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bar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B219522-FA09-4DA0-AFBF-5AAEF7C1C3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988142"/>
                <a:ext cx="11699087" cy="4104558"/>
              </a:xfrm>
              <a:blipFill>
                <a:blip r:embed="rId2"/>
                <a:stretch>
                  <a:fillRect l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4E74EF-7537-4663-8C65-C3539C900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C7F97-BB9A-4705-B182-0209A59F8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C6582C73-995C-4AB4-B443-4F4E5583989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/>
                  <a:t>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C6582C73-995C-4AB4-B443-4F4E558398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010" t="-125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7634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34154E-59B6-499A-8C48-D34AC5FD47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𝐔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or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¬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∧¬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𝑃𝑟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b="1" i="0" smtClean="0">
                                          <a:latin typeface="Cambria Math" panose="02040503050406030204" pitchFamily="18" charset="0"/>
                                        </a:rPr>
                                        <m:t>𝐔</m:t>
                                      </m:r>
                                      <m: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Ψ</m:t>
                                      </m:r>
                                    </m:e>
                                  </m:d>
                                </m:e>
                              </m:nary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Note that this is a system of linear equations, where each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𝑃𝑟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en-US" dirty="0"/>
                  <a:t> is a variable</a:t>
                </a:r>
              </a:p>
              <a:p>
                <a:endParaRPr lang="en-US" dirty="0"/>
              </a:p>
              <a:p>
                <a:r>
                  <a:rPr lang="en-US" dirty="0"/>
                  <a:t>We can solve this using standard methods to compute the probability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34154E-59B6-499A-8C48-D34AC5FD47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A0946E-368E-482D-8666-4FFF9C687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E3B97-84A1-4A87-832B-E4DB2D8F2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9A4DCB03-9038-4156-859A-6AE12963420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&lt;∞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9A4DCB03-9038-4156-859A-6AE1296342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03" b="-2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563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983FCE-9381-432C-9DE5-FFD3FBBF3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Models for components that we studied so far were either deterministic or nondeterministic.</a:t>
            </a:r>
          </a:p>
          <a:p>
            <a:r>
              <a:rPr lang="en-US" dirty="0"/>
              <a:t>The goal of such models is to represent computation or time-evolution of a physical phenomenon.</a:t>
            </a:r>
          </a:p>
          <a:p>
            <a:r>
              <a:rPr lang="en-US" dirty="0"/>
              <a:t>These models </a:t>
            </a:r>
            <a:r>
              <a:rPr lang="en-US" i="1" dirty="0"/>
              <a:t>do not </a:t>
            </a:r>
            <a:r>
              <a:rPr lang="en-US" dirty="0"/>
              <a:t>do a great job of capturing uncertainty.</a:t>
            </a:r>
          </a:p>
          <a:p>
            <a:r>
              <a:rPr lang="en-US" dirty="0"/>
              <a:t>We can usually model uncertainty using probabilities, so probabilistic models allow us to account for likelihood of environment behaviors</a:t>
            </a:r>
          </a:p>
          <a:p>
            <a:r>
              <a:rPr lang="en-US" dirty="0"/>
              <a:t>Machine learning/AI algorithms also require probabilistic modelling!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945410-3B95-4C9F-9E1C-3D5F1746E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A2776-0511-4188-9784-2686BE2B9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837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82A6A4-D1CA-1D4F-AA22-4A2E8A1BE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/>
              <a:t>Hidden Markov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60A58-8384-2ACE-D0DA-5A9995648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361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A8247E3-76FE-4D69-A110-D06C804EBD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Full system state is never observable, so HMMs only make observations or outputs available</a:t>
                </a:r>
              </a:p>
              <a:p>
                <a:r>
                  <a:rPr lang="en-US" dirty="0"/>
                  <a:t>HMM is a tuple: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/>
                  <a:t> as before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dirty="0"/>
                  <a:t>: set of observations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dirty="0"/>
                  <a:t>: Conditional probability of observing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when in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A8247E3-76FE-4D69-A110-D06C804EBD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8F954D2-CCB3-4333-A4DF-5DBC0C4CD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Hidden Markov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7C221-7223-4414-972C-DF37C7988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18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C20705-C3FC-4B11-993D-8796CB43E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trying to reach moving target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CEF55-18D4-41FF-86CC-F1FA9EA12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32BEE40-E805-4887-9BD3-58B3F9D2759F}"/>
              </a:ext>
            </a:extLst>
          </p:cNvPr>
          <p:cNvSpPr txBox="1">
            <a:spLocks/>
          </p:cNvSpPr>
          <p:nvPr/>
        </p:nvSpPr>
        <p:spPr>
          <a:xfrm>
            <a:off x="4671391" y="1332703"/>
            <a:ext cx="7194377" cy="22917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What is the expected time before robot reaches target?</a:t>
            </a:r>
          </a:p>
          <a:p>
            <a:r>
              <a:rPr lang="en-US" sz="2400" dirty="0"/>
              <a:t>What’s the probability that robot reaches target within the next 2 steps?</a:t>
            </a:r>
          </a:p>
          <a:p>
            <a:r>
              <a:rPr lang="en-US" sz="2400" dirty="0"/>
              <a:t>What’s the probability that the robot hits a wall before getting to the target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81863FA-644D-4A8A-8566-2C93D6BF4508}"/>
              </a:ext>
            </a:extLst>
          </p:cNvPr>
          <p:cNvSpPr txBox="1">
            <a:spLocks/>
          </p:cNvSpPr>
          <p:nvPr/>
        </p:nvSpPr>
        <p:spPr>
          <a:xfrm>
            <a:off x="166680" y="3545816"/>
            <a:ext cx="7069007" cy="22917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  <a:latin typeface="Blackadder ITC" panose="04020505051007020D02" pitchFamily="82" charset="0"/>
              </a:rPr>
              <a:t>Rules of the Game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Each timestep the target and robot move randomly to an adjacent cell or stay in the same cell (with some probability, possibly different for each cell)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When the robot and target occupy the same cell, robot declares victory</a:t>
            </a:r>
          </a:p>
        </p:txBody>
      </p:sp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825C5BFF-66DA-4785-A5DA-2631AC0C8C39}"/>
              </a:ext>
            </a:extLst>
          </p:cNvPr>
          <p:cNvGraphicFramePr>
            <a:graphicFrameLocks/>
          </p:cNvGraphicFramePr>
          <p:nvPr/>
        </p:nvGraphicFramePr>
        <p:xfrm>
          <a:off x="496956" y="1487456"/>
          <a:ext cx="3276960" cy="204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145321468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945844392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915115840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3643900125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1209232634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3160665942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532223022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3773536222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208400359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640583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63364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583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3655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044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382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375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8253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23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4107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5CC16DA-719B-43A0-A647-41A59CDBB2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6956" y="1487456"/>
          <a:ext cx="3276960" cy="204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145321468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945844392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915115840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3643900125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1209232634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3160665942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532223022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3773536222"/>
                    </a:ext>
                  </a:extLst>
                </a:gridCol>
                <a:gridCol w="349120">
                  <a:extLst>
                    <a:ext uri="{9D8B030D-6E8A-4147-A177-3AD203B41FA5}">
                      <a16:colId xmlns:a16="http://schemas.microsoft.com/office/drawing/2014/main" val="208400359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640583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63364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583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3655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044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382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375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8253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23401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FC20705-C3FC-4B11-993D-8796CB43E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trying to reach moving target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CEF55-18D4-41FF-86CC-F1FA9EA12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1">
                <a:extLst>
                  <a:ext uri="{FF2B5EF4-FFF2-40B4-BE49-F238E27FC236}">
                    <a16:creationId xmlns:a16="http://schemas.microsoft.com/office/drawing/2014/main" id="{781863FA-644D-4A8A-8566-2C93D6BF4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26037" y="1626470"/>
                <a:ext cx="7069007" cy="40322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/>
                  <a:t>If robot knows the cell in which the target is (fully observable), then this is simply a Markov chain</a:t>
                </a:r>
              </a:p>
              <a:p>
                <a:r>
                  <a:rPr lang="en-US" sz="2400" dirty="0"/>
                  <a:t>Each state is a pair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, where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the cell occupied by R,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2400" dirty="0"/>
                  <a:t> is the cell occupied by G</a:t>
                </a:r>
              </a:p>
              <a:p>
                <a:r>
                  <a:rPr lang="en-US" sz="2400" dirty="0"/>
                  <a:t>Movement of robot and target is independent, so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P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Compute new transition probability matrix</a:t>
                </a:r>
              </a:p>
              <a:p>
                <a:pPr lvl="1"/>
                <a:r>
                  <a:rPr lang="en-US" sz="2400" dirty="0"/>
                  <a:t>For any initial configuration, you can find answers by using the Chapman-Kolmogorov equations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7" name="Content Placeholder 1">
                <a:extLst>
                  <a:ext uri="{FF2B5EF4-FFF2-40B4-BE49-F238E27FC236}">
                    <a16:creationId xmlns:a16="http://schemas.microsoft.com/office/drawing/2014/main" id="{781863FA-644D-4A8A-8566-2C93D6BF4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6037" y="1626470"/>
                <a:ext cx="7069007" cy="4032208"/>
              </a:xfrm>
              <a:prstGeom prst="rect">
                <a:avLst/>
              </a:prstGeom>
              <a:blipFill>
                <a:blip r:embed="rId2"/>
                <a:stretch>
                  <a:fillRect l="-690" t="-2118" r="-1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>
                <a:extLst>
                  <a:ext uri="{FF2B5EF4-FFF2-40B4-BE49-F238E27FC236}">
                    <a16:creationId xmlns:a16="http://schemas.microsoft.com/office/drawing/2014/main" id="{9E2A6C19-14E4-4A73-A008-4256FC70BC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680" y="3710033"/>
                <a:ext cx="4220818" cy="6640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=(1,1),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=(3,3)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=(2,2),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=(2,2)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6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1,1</m:t>
                                  </m:r>
                                </m:e>
                              </m:d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,(3,3)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2,2</m:t>
                                  </m:r>
                                </m:e>
                              </m:d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,(2,2)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800" dirty="0"/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9" name="Content Placeholder 1">
                <a:extLst>
                  <a:ext uri="{FF2B5EF4-FFF2-40B4-BE49-F238E27FC236}">
                    <a16:creationId xmlns:a16="http://schemas.microsoft.com/office/drawing/2014/main" id="{9E2A6C19-14E4-4A73-A008-4256FC70B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0" y="3710033"/>
                <a:ext cx="4220818" cy="6640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63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3E9C1A-48BB-4DF8-87F0-3D84D6236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529227"/>
          </a:xfrm>
        </p:spPr>
        <p:txBody>
          <a:bodyPr/>
          <a:lstStyle/>
          <a:p>
            <a:r>
              <a:rPr lang="en-US" dirty="0"/>
              <a:t>Robot with noisy proximity sensors: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408BCD-5049-4139-BE71-52889FC1A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robot cannot see all the state?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568CB-39E8-4C44-B45B-998EC0C7B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DB7FF73-0934-40C2-A687-7CBB8E13D387}"/>
              </a:ext>
            </a:extLst>
          </p:cNvPr>
          <p:cNvGraphicFramePr>
            <a:graphicFrameLocks noGrp="1"/>
          </p:cNvGraphicFramePr>
          <p:nvPr/>
        </p:nvGraphicFramePr>
        <p:xfrm>
          <a:off x="1278835" y="2067337"/>
          <a:ext cx="1565964" cy="11099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1988">
                  <a:extLst>
                    <a:ext uri="{9D8B030D-6E8A-4147-A177-3AD203B41FA5}">
                      <a16:colId xmlns:a16="http://schemas.microsoft.com/office/drawing/2014/main" val="1619276630"/>
                    </a:ext>
                  </a:extLst>
                </a:gridCol>
                <a:gridCol w="521988">
                  <a:extLst>
                    <a:ext uri="{9D8B030D-6E8A-4147-A177-3AD203B41FA5}">
                      <a16:colId xmlns:a16="http://schemas.microsoft.com/office/drawing/2014/main" val="770342419"/>
                    </a:ext>
                  </a:extLst>
                </a:gridCol>
                <a:gridCol w="521988">
                  <a:extLst>
                    <a:ext uri="{9D8B030D-6E8A-4147-A177-3AD203B41FA5}">
                      <a16:colId xmlns:a16="http://schemas.microsoft.com/office/drawing/2014/main" val="2334020499"/>
                    </a:ext>
                  </a:extLst>
                </a:gridCol>
              </a:tblGrid>
              <a:tr h="36998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620568"/>
                  </a:ext>
                </a:extLst>
              </a:tr>
              <a:tr h="36998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FFC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959298"/>
                  </a:ext>
                </a:extLst>
              </a:tr>
              <a:tr h="36998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FFC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665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23EA5CA-6061-4C9B-AC8D-C6C2EFB3570C}"/>
              </a:ext>
            </a:extLst>
          </p:cNvPr>
          <p:cNvSpPr txBox="1"/>
          <p:nvPr/>
        </p:nvSpPr>
        <p:spPr>
          <a:xfrm>
            <a:off x="1444487" y="3167410"/>
            <a:ext cx="1112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True state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D92FEBE-DE3D-4638-A1CC-882915A60625}"/>
              </a:ext>
            </a:extLst>
          </p:cNvPr>
          <p:cNvGraphicFramePr>
            <a:graphicFrameLocks noGrp="1"/>
          </p:cNvGraphicFramePr>
          <p:nvPr/>
        </p:nvGraphicFramePr>
        <p:xfrm>
          <a:off x="3670852" y="2043147"/>
          <a:ext cx="1565964" cy="11099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1988">
                  <a:extLst>
                    <a:ext uri="{9D8B030D-6E8A-4147-A177-3AD203B41FA5}">
                      <a16:colId xmlns:a16="http://schemas.microsoft.com/office/drawing/2014/main" val="1619276630"/>
                    </a:ext>
                  </a:extLst>
                </a:gridCol>
                <a:gridCol w="521988">
                  <a:extLst>
                    <a:ext uri="{9D8B030D-6E8A-4147-A177-3AD203B41FA5}">
                      <a16:colId xmlns:a16="http://schemas.microsoft.com/office/drawing/2014/main" val="770342419"/>
                    </a:ext>
                  </a:extLst>
                </a:gridCol>
                <a:gridCol w="521988">
                  <a:extLst>
                    <a:ext uri="{9D8B030D-6E8A-4147-A177-3AD203B41FA5}">
                      <a16:colId xmlns:a16="http://schemas.microsoft.com/office/drawing/2014/main" val="2334020499"/>
                    </a:ext>
                  </a:extLst>
                </a:gridCol>
              </a:tblGrid>
              <a:tr h="36998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620568"/>
                  </a:ext>
                </a:extLst>
              </a:tr>
              <a:tr h="36998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FFC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959298"/>
                  </a:ext>
                </a:extLst>
              </a:tr>
              <a:tr h="36998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</a:t>
                      </a:r>
                    </a:p>
                  </a:txBody>
                  <a:tcPr>
                    <a:solidFill>
                      <a:srgbClr val="FFC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FFC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6650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138B878-2183-49F0-9AFA-C2E312019D7B}"/>
              </a:ext>
            </a:extLst>
          </p:cNvPr>
          <p:cNvSpPr txBox="1"/>
          <p:nvPr/>
        </p:nvSpPr>
        <p:spPr>
          <a:xfrm>
            <a:off x="3490791" y="3149641"/>
            <a:ext cx="2136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Observed noisy state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64E2FA5A-0934-4C2E-BC5B-9B1FF79DAD71}"/>
              </a:ext>
            </a:extLst>
          </p:cNvPr>
          <p:cNvSpPr txBox="1">
            <a:spLocks/>
          </p:cNvSpPr>
          <p:nvPr/>
        </p:nvSpPr>
        <p:spPr>
          <a:xfrm>
            <a:off x="166681" y="3500955"/>
            <a:ext cx="11699087" cy="21312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Target state is </a:t>
            </a:r>
            <a:r>
              <a:rPr lang="en-US" sz="2000" i="1" dirty="0"/>
              <a:t>hidden : </a:t>
            </a:r>
            <a:r>
              <a:rPr lang="en-US" sz="2000" dirty="0"/>
              <a:t>if it is not proximal, robot does not know where the target is, and if it is proximal, robot only has noisy estimates</a:t>
            </a:r>
          </a:p>
          <a:p>
            <a:r>
              <a:rPr lang="en-US" sz="2000" dirty="0"/>
              <a:t>We can assume robot knows how the target moves (left, right, top, down), and the uncertainty (as captured by the transition probability matrix): this is like the process model in KF</a:t>
            </a:r>
          </a:p>
          <a:p>
            <a:r>
              <a:rPr lang="en-US" sz="2000" dirty="0"/>
              <a:t>The robot’s sensors are noisy, this is like the measurement model in KF</a:t>
            </a:r>
          </a:p>
          <a:p>
            <a:r>
              <a:rPr lang="en-US" sz="2000" dirty="0"/>
              <a:t>Question: Given a series of (noisy) observations, can the robot estimate where the target is?</a:t>
            </a:r>
          </a:p>
          <a:p>
            <a:r>
              <a:rPr lang="en-US" sz="2000" dirty="0"/>
              <a:t>Problem very similar to KF! In fact, HMM can be viewed as a discrete-variable version of KF</a:t>
            </a:r>
          </a:p>
        </p:txBody>
      </p:sp>
    </p:spTree>
    <p:extLst>
      <p:ext uri="{BB962C8B-B14F-4D97-AF65-F5344CB8AC3E}">
        <p14:creationId xmlns:p14="http://schemas.microsoft.com/office/powerpoint/2010/main" val="753592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681554-540F-46B6-BA05-098FA89A2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[</a:t>
            </a:r>
            <a:r>
              <a:rPr lang="en-US" b="1" dirty="0"/>
              <a:t>Decoding</a:t>
            </a:r>
            <a:r>
              <a:rPr lang="en-US" dirty="0"/>
              <a:t>] Given a sequence of observations, can you estimate the hidden state sequence? [Solution with the Viterbi Algorithm]</a:t>
            </a:r>
          </a:p>
          <a:p>
            <a:r>
              <a:rPr lang="en-US" dirty="0"/>
              <a:t>[</a:t>
            </a:r>
            <a:r>
              <a:rPr lang="en-US" b="1" dirty="0"/>
              <a:t>Likelihood</a:t>
            </a:r>
            <a:r>
              <a:rPr lang="en-US" dirty="0"/>
              <a:t>] Given an HMM and an observation sequence, what is the likelihood of that observation sequence [Dynamic Programming based Forward Algorithm]</a:t>
            </a:r>
          </a:p>
          <a:p>
            <a:r>
              <a:rPr lang="en-US" dirty="0"/>
              <a:t>[</a:t>
            </a:r>
            <a:r>
              <a:rPr lang="en-US" b="1" dirty="0"/>
              <a:t>Learning</a:t>
            </a:r>
            <a:r>
              <a:rPr lang="en-US" dirty="0"/>
              <a:t>] Given an observation sequence (or sequences), learn the HMM that maximizes the likelihood of that sequence [Baum-Welch or forward-backward algorithm]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5A4C78-10E5-46BE-B21D-6428C7E8E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Interesting Problems for HMMs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F9282-8DA1-466E-9C8F-6DB2A0AED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99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C57F5B-3C69-4BC1-8A99-F05590D23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dirty="0"/>
              <a:t>Baier, Christel, Joost-Pieter Katoen, and Kim </a:t>
            </a:r>
            <a:r>
              <a:rPr lang="en-US" sz="1400" dirty="0" err="1"/>
              <a:t>Guldstrand</a:t>
            </a:r>
            <a:r>
              <a:rPr lang="en-US" sz="1400" dirty="0"/>
              <a:t> Larsen. </a:t>
            </a:r>
            <a:r>
              <a:rPr lang="en-US" sz="1400" i="1" dirty="0"/>
              <a:t>Principles of model checking</a:t>
            </a:r>
            <a:r>
              <a:rPr lang="en-US" sz="1400" dirty="0"/>
              <a:t>. MIT press, 2008.</a:t>
            </a:r>
          </a:p>
          <a:p>
            <a:pPr marL="0" indent="0">
              <a:buNone/>
            </a:pPr>
            <a:endParaRPr lang="en-US" sz="1400" dirty="0"/>
          </a:p>
          <a:p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345FEC-DE50-4BCF-B698-1F3452CE7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CDA71-7DFF-44CF-8A8C-E02CE7667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881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7653E5-25E8-4C91-A9AC-BEDCB9D1D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2344189"/>
            <a:ext cx="11699087" cy="3339852"/>
          </a:xfrm>
        </p:spPr>
        <p:txBody>
          <a:bodyPr/>
          <a:lstStyle/>
          <a:p>
            <a:r>
              <a:rPr lang="en-US" dirty="0"/>
              <a:t>Absorbing: once you enter this state, you cannot leave</a:t>
            </a:r>
          </a:p>
          <a:p>
            <a:r>
              <a:rPr lang="en-US" dirty="0"/>
              <a:t>Recurrent/Persistent: return to this state at some future time is certain</a:t>
            </a:r>
          </a:p>
          <a:p>
            <a:r>
              <a:rPr lang="en-US" dirty="0"/>
              <a:t>Transient: Return some time in the future is uncertain</a:t>
            </a:r>
          </a:p>
          <a:p>
            <a:r>
              <a:rPr lang="en-US" dirty="0"/>
              <a:t>Periodic: States which can be visited at only certain time epochs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D08DAF-6412-4B58-A3BC-BF3117BDC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states in Markov chains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88BC5-8C9D-41F7-BAC3-23925237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5899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0292D42-8256-4332-ADC5-839DB2E98A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First passage : reaching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from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i="0" dirty="0"/>
                  <a:t>for the first time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Probability of ever reaching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each constitutes a probability distribution, but we cannot say anything about the infinite sum in general</a:t>
                </a:r>
              </a:p>
              <a:p>
                <a:r>
                  <a:rPr lang="en-US" dirty="0"/>
                  <a:t>Persistent if: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Transient if: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0292D42-8256-4332-ADC5-839DB2E98A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5894D20-227F-4D79-8093-CA8A96549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passage probability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EAC05-7443-4826-9F19-5BCE87AD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25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38CE824-9E27-4631-9987-BE82C7DFCC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2"/>
                <a:ext cx="11699087" cy="468074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Probability distribution that remains unchanged in the Markov chain as time progresses</a:t>
                </a:r>
              </a:p>
              <a:p>
                <a:r>
                  <a:rPr lang="en-US" dirty="0"/>
                  <a:t>Given as a row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whose entries sum to 1</a:t>
                </a:r>
              </a:p>
              <a:p>
                <a:r>
                  <a:rPr lang="en-US" dirty="0"/>
                  <a:t>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Gives information about the “limiting” behavior of the Markov chain or stability of the random process</a:t>
                </a:r>
              </a:p>
              <a:p>
                <a:r>
                  <a:rPr lang="en-US" dirty="0"/>
                  <a:t>How to find it?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: </m:t>
                    </m:r>
                  </m:oMath>
                </a14:m>
                <a:r>
                  <a:rPr lang="en-US" dirty="0"/>
                  <a:t>transposed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eigenvectors with eigenvalue 1 that are stationary distributions expressed as column vectors</a:t>
                </a:r>
              </a:p>
              <a:p>
                <a:r>
                  <a:rPr lang="en-US" dirty="0"/>
                  <a:t>Stationary distribution: left eigenvector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Related to limiting distribution of Markov chain: over very long time horizons, how does the MC behave?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38CE824-9E27-4631-9987-BE82C7DFCC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2"/>
                <a:ext cx="11699087" cy="4680747"/>
              </a:xfrm>
              <a:blipFill>
                <a:blip r:embed="rId2"/>
                <a:stretch>
                  <a:fillRect l="-625" t="-2999" r="-1146" b="-24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D280137-0C2B-4F33-ABC7-FD1D5077D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Stationary distributions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BFC24-08FF-45F2-A050-BACCD057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94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902A4C3-A641-446A-9C6D-91979502DA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Collection of finite or infinite random variables, indexed by time</a:t>
                </a:r>
              </a:p>
              <a:p>
                <a:r>
                  <a:rPr lang="en-US" dirty="0"/>
                  <a:t>Discrete</a:t>
                </a:r>
                <a:r>
                  <a:rPr lang="en-US" b="0" i="0" dirty="0">
                    <a:latin typeface="+mj-lt"/>
                  </a:rPr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0" i="0" dirty="0">
                  <a:latin typeface="+mj-lt"/>
                </a:endParaRPr>
              </a:p>
              <a:p>
                <a:r>
                  <a:rPr lang="en-US" dirty="0"/>
                  <a:t>Continuous: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dirty="0"/>
              </a:p>
              <a:p>
                <a:r>
                  <a:rPr lang="en-US" dirty="0"/>
                  <a:t>Joint distribution of a (discrete-time) stochastic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Many kinds of stochastic processes: Markov process, Martingales, Levy Process, </a:t>
                </a:r>
                <a:r>
                  <a:rPr lang="en-US" dirty="0" err="1"/>
                  <a:t>AutoRegressive</a:t>
                </a:r>
                <a:r>
                  <a:rPr lang="en-US" dirty="0"/>
                  <a:t> process, Moving Average process, ….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902A4C3-A641-446A-9C6D-91979502DA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31CDDF2-5F7E-4EB1-8B0F-15F483F1B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Stochastic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6282A-36B8-45CE-9B0B-9D7739E96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545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269C43D-400F-49C1-9E74-5279B4F5DF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Markov process: special case of a stochastic process</a:t>
                </a:r>
              </a:p>
              <a:p>
                <a:r>
                  <a:rPr lang="en-US" dirty="0"/>
                  <a:t>Markov property:</a:t>
                </a:r>
              </a:p>
              <a:p>
                <a:pPr marL="41148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b="0" dirty="0"/>
              </a:p>
              <a:p>
                <a:pPr marL="411480" lvl="1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41148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 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411480" lvl="1" indent="0">
                  <a:buNone/>
                </a:pPr>
                <a:endParaRPr lang="en-US" dirty="0"/>
              </a:p>
              <a:p>
                <a:r>
                  <a:rPr lang="en-US" dirty="0"/>
                  <a:t>Distribution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only depends on the current state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269C43D-400F-49C1-9E74-5279B4F5DF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52D10BB-B8AD-4270-BA4E-4648BE8F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Markov chains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CE52A0-6254-4C62-9902-B07566D3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8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F7FA895-FCF9-41B9-BA0D-AEE9E026BA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882565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DTMC is a </a:t>
                </a:r>
                <a:r>
                  <a:rPr lang="en-US" i="1" dirty="0"/>
                  <a:t>time-homogeneous </a:t>
                </a:r>
                <a:r>
                  <a:rPr lang="en-US" dirty="0"/>
                  <a:t>Markov process</a:t>
                </a:r>
              </a:p>
              <a:p>
                <a:pPr lvl="1"/>
                <a:r>
                  <a:rPr lang="en-US" dirty="0"/>
                  <a:t>Each step in the process takes the same time</a:t>
                </a:r>
              </a:p>
              <a:p>
                <a:pPr lvl="1"/>
                <a:r>
                  <a:rPr lang="en-US" dirty="0"/>
                  <a:t>Time-steps are discrete</a:t>
                </a:r>
              </a:p>
              <a:p>
                <a:pPr lvl="1"/>
                <a:r>
                  <a:rPr lang="en-US" dirty="0"/>
                  <a:t>State-space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discrete (values taken by the time-indexed random variables)</a:t>
                </a:r>
              </a:p>
              <a:p>
                <a:endParaRPr lang="en-US" dirty="0"/>
              </a:p>
              <a:p>
                <a:r>
                  <a:rPr lang="en-US" dirty="0"/>
                  <a:t>Transition probability to go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F7FA895-FCF9-41B9-BA0D-AEE9E026BA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882565" cy="4351338"/>
              </a:xfrm>
              <a:blipFill>
                <a:blip r:embed="rId2"/>
                <a:stretch>
                  <a:fillRect l="-61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C27F35F-F2D0-484E-844F-9CD6E779B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Discrete-time Markov chain (DTMC)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29FE8-766B-4D88-A9C2-F7883FE9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14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D504B68-D9D4-4B85-8A3A-68F1943098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Discrete-Time Markov chain (DTMC), described as a tuple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𝐴𝑃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a finite set of states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→[0,1]</m:t>
                    </m:r>
                  </m:oMath>
                </a14:m>
                <a:r>
                  <a:rPr lang="en-US" dirty="0"/>
                  <a:t> is a transition probability function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→[0,1]</m:t>
                    </m:r>
                  </m:oMath>
                </a14:m>
                <a:r>
                  <a:rPr lang="en-US" dirty="0"/>
                  <a:t> is the initial distribution such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𝐴𝑃</m:t>
                    </m:r>
                  </m:oMath>
                </a14:m>
                <a:r>
                  <a:rPr lang="en-US" dirty="0"/>
                  <a:t> is a set of Boolean propositions,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𝐴𝑃</m:t>
                        </m:r>
                      </m:sup>
                    </m:sSup>
                  </m:oMath>
                </a14:m>
                <a:r>
                  <a:rPr lang="en-US" dirty="0"/>
                  <a:t> is a function that assigns some subset of Boolean propositions to each state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D504B68-D9D4-4B85-8A3A-68F1943098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819B8AB-039E-44A7-A15A-52417723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definition: DTMC as a transition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C9736-0420-4177-B183-6CFB13DB8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E22FB8-D76F-4E67-8A3A-DA723934F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Markov chain example: Driver modeling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E4B41-ED80-456E-A978-A158B9A7E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84176F8-B194-4EA3-B1FB-8F2ACD9E0BF5}"/>
              </a:ext>
            </a:extLst>
          </p:cNvPr>
          <p:cNvSpPr/>
          <p:nvPr/>
        </p:nvSpPr>
        <p:spPr>
          <a:xfrm>
            <a:off x="1423851" y="2397325"/>
            <a:ext cx="1972491" cy="7788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Accelerate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B02712B-A395-4535-9963-45CED17835B9}"/>
              </a:ext>
            </a:extLst>
          </p:cNvPr>
          <p:cNvSpPr/>
          <p:nvPr/>
        </p:nvSpPr>
        <p:spPr>
          <a:xfrm>
            <a:off x="4841966" y="2397325"/>
            <a:ext cx="1972491" cy="7788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Constant Speed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4811A5-5DED-4CDC-8D36-DDB3577DC83B}"/>
              </a:ext>
            </a:extLst>
          </p:cNvPr>
          <p:cNvSpPr/>
          <p:nvPr/>
        </p:nvSpPr>
        <p:spPr>
          <a:xfrm>
            <a:off x="1423850" y="3974862"/>
            <a:ext cx="1972491" cy="7788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Idling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832AC3A-62AB-4890-AA2F-70CC4C44D3FB}"/>
              </a:ext>
            </a:extLst>
          </p:cNvPr>
          <p:cNvSpPr/>
          <p:nvPr/>
        </p:nvSpPr>
        <p:spPr>
          <a:xfrm>
            <a:off x="4841966" y="3974862"/>
            <a:ext cx="1972491" cy="7788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Brake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FD6A2AD-AEC2-441B-8B1A-C110FF648ACF}"/>
              </a:ext>
            </a:extLst>
          </p:cNvPr>
          <p:cNvCxnSpPr>
            <a:stCxn id="7" idx="6"/>
            <a:endCxn id="10" idx="2"/>
          </p:cNvCxnSpPr>
          <p:nvPr/>
        </p:nvCxnSpPr>
        <p:spPr>
          <a:xfrm>
            <a:off x="3396342" y="2786739"/>
            <a:ext cx="14456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6995C10-A039-446A-806D-F9F65FE09276}"/>
              </a:ext>
            </a:extLst>
          </p:cNvPr>
          <p:cNvCxnSpPr>
            <a:cxnSpLocks/>
            <a:stCxn id="7" idx="6"/>
            <a:endCxn id="12" idx="1"/>
          </p:cNvCxnSpPr>
          <p:nvPr/>
        </p:nvCxnSpPr>
        <p:spPr>
          <a:xfrm>
            <a:off x="3396342" y="2786739"/>
            <a:ext cx="1734489" cy="130218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07C0D3D-CA6A-4DFB-AA95-16660BE6B996}"/>
              </a:ext>
            </a:extLst>
          </p:cNvPr>
          <p:cNvCxnSpPr>
            <a:cxnSpLocks/>
            <a:stCxn id="10" idx="4"/>
            <a:endCxn id="12" idx="0"/>
          </p:cNvCxnSpPr>
          <p:nvPr/>
        </p:nvCxnSpPr>
        <p:spPr>
          <a:xfrm>
            <a:off x="5828212" y="3176153"/>
            <a:ext cx="0" cy="798709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CFED9FE-D133-412A-BF7C-EF2ECD5266D1}"/>
              </a:ext>
            </a:extLst>
          </p:cNvPr>
          <p:cNvCxnSpPr>
            <a:cxnSpLocks/>
          </p:cNvCxnSpPr>
          <p:nvPr/>
        </p:nvCxnSpPr>
        <p:spPr>
          <a:xfrm flipV="1">
            <a:off x="6096000" y="3176153"/>
            <a:ext cx="0" cy="798709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E68E30C-C006-4507-8B19-85E923A1FC66}"/>
              </a:ext>
            </a:extLst>
          </p:cNvPr>
          <p:cNvCxnSpPr>
            <a:cxnSpLocks/>
            <a:stCxn id="12" idx="2"/>
            <a:endCxn id="11" idx="6"/>
          </p:cNvCxnSpPr>
          <p:nvPr/>
        </p:nvCxnSpPr>
        <p:spPr>
          <a:xfrm flipH="1">
            <a:off x="3396341" y="4364276"/>
            <a:ext cx="14456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C119A78-34CF-4240-9A82-A0B1F9035D4B}"/>
              </a:ext>
            </a:extLst>
          </p:cNvPr>
          <p:cNvCxnSpPr>
            <a:cxnSpLocks/>
            <a:stCxn id="11" idx="0"/>
            <a:endCxn id="7" idx="4"/>
          </p:cNvCxnSpPr>
          <p:nvPr/>
        </p:nvCxnSpPr>
        <p:spPr>
          <a:xfrm flipV="1">
            <a:off x="2410096" y="3176153"/>
            <a:ext cx="1" cy="798709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2BE4C61-7F82-479B-AA5E-348A35FEFDFC}"/>
              </a:ext>
            </a:extLst>
          </p:cNvPr>
          <p:cNvSpPr/>
          <p:nvPr/>
        </p:nvSpPr>
        <p:spPr>
          <a:xfrm>
            <a:off x="6643007" y="2227824"/>
            <a:ext cx="557354" cy="604586"/>
          </a:xfrm>
          <a:custGeom>
            <a:avLst/>
            <a:gdLst>
              <a:gd name="connsiteX0" fmla="*/ 171450 w 400191"/>
              <a:gd name="connsiteY0" fmla="*/ 446754 h 468666"/>
              <a:gd name="connsiteX1" fmla="*/ 400050 w 400191"/>
              <a:gd name="connsiteY1" fmla="*/ 418179 h 468666"/>
              <a:gd name="connsiteX2" fmla="*/ 142875 w 400191"/>
              <a:gd name="connsiteY2" fmla="*/ 3842 h 468666"/>
              <a:gd name="connsiteX3" fmla="*/ 0 w 400191"/>
              <a:gd name="connsiteY3" fmla="*/ 246729 h 46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91" h="468666">
                <a:moveTo>
                  <a:pt x="171450" y="446754"/>
                </a:moveTo>
                <a:cubicBezTo>
                  <a:pt x="288131" y="469376"/>
                  <a:pt x="404813" y="491998"/>
                  <a:pt x="400050" y="418179"/>
                </a:cubicBezTo>
                <a:cubicBezTo>
                  <a:pt x="395287" y="344360"/>
                  <a:pt x="209550" y="32417"/>
                  <a:pt x="142875" y="3842"/>
                </a:cubicBezTo>
                <a:cubicBezTo>
                  <a:pt x="76200" y="-24733"/>
                  <a:pt x="38100" y="110998"/>
                  <a:pt x="0" y="246729"/>
                </a:cubicBezTo>
              </a:path>
            </a:pathLst>
          </a:cu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E3A2C2E-3ED4-4092-BCB5-155091BABFFA}"/>
              </a:ext>
            </a:extLst>
          </p:cNvPr>
          <p:cNvSpPr/>
          <p:nvPr/>
        </p:nvSpPr>
        <p:spPr>
          <a:xfrm rot="5619972">
            <a:off x="6602190" y="4385003"/>
            <a:ext cx="557354" cy="604586"/>
          </a:xfrm>
          <a:custGeom>
            <a:avLst/>
            <a:gdLst>
              <a:gd name="connsiteX0" fmla="*/ 171450 w 400191"/>
              <a:gd name="connsiteY0" fmla="*/ 446754 h 468666"/>
              <a:gd name="connsiteX1" fmla="*/ 400050 w 400191"/>
              <a:gd name="connsiteY1" fmla="*/ 418179 h 468666"/>
              <a:gd name="connsiteX2" fmla="*/ 142875 w 400191"/>
              <a:gd name="connsiteY2" fmla="*/ 3842 h 468666"/>
              <a:gd name="connsiteX3" fmla="*/ 0 w 400191"/>
              <a:gd name="connsiteY3" fmla="*/ 246729 h 46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91" h="468666">
                <a:moveTo>
                  <a:pt x="171450" y="446754"/>
                </a:moveTo>
                <a:cubicBezTo>
                  <a:pt x="288131" y="469376"/>
                  <a:pt x="404813" y="491998"/>
                  <a:pt x="400050" y="418179"/>
                </a:cubicBezTo>
                <a:cubicBezTo>
                  <a:pt x="395287" y="344360"/>
                  <a:pt x="209550" y="32417"/>
                  <a:pt x="142875" y="3842"/>
                </a:cubicBezTo>
                <a:cubicBezTo>
                  <a:pt x="76200" y="-24733"/>
                  <a:pt x="38100" y="110998"/>
                  <a:pt x="0" y="246729"/>
                </a:cubicBezTo>
              </a:path>
            </a:pathLst>
          </a:cu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6DE3873-D304-4226-81A5-57C0345257AF}"/>
              </a:ext>
            </a:extLst>
          </p:cNvPr>
          <p:cNvSpPr/>
          <p:nvPr/>
        </p:nvSpPr>
        <p:spPr>
          <a:xfrm rot="7308126">
            <a:off x="2131419" y="4682439"/>
            <a:ext cx="557354" cy="604586"/>
          </a:xfrm>
          <a:custGeom>
            <a:avLst/>
            <a:gdLst>
              <a:gd name="connsiteX0" fmla="*/ 171450 w 400191"/>
              <a:gd name="connsiteY0" fmla="*/ 446754 h 468666"/>
              <a:gd name="connsiteX1" fmla="*/ 400050 w 400191"/>
              <a:gd name="connsiteY1" fmla="*/ 418179 h 468666"/>
              <a:gd name="connsiteX2" fmla="*/ 142875 w 400191"/>
              <a:gd name="connsiteY2" fmla="*/ 3842 h 468666"/>
              <a:gd name="connsiteX3" fmla="*/ 0 w 400191"/>
              <a:gd name="connsiteY3" fmla="*/ 246729 h 46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91" h="468666">
                <a:moveTo>
                  <a:pt x="171450" y="446754"/>
                </a:moveTo>
                <a:cubicBezTo>
                  <a:pt x="288131" y="469376"/>
                  <a:pt x="404813" y="491998"/>
                  <a:pt x="400050" y="418179"/>
                </a:cubicBezTo>
                <a:cubicBezTo>
                  <a:pt x="395287" y="344360"/>
                  <a:pt x="209550" y="32417"/>
                  <a:pt x="142875" y="3842"/>
                </a:cubicBezTo>
                <a:cubicBezTo>
                  <a:pt x="76200" y="-24733"/>
                  <a:pt x="38100" y="110998"/>
                  <a:pt x="0" y="246729"/>
                </a:cubicBezTo>
              </a:path>
            </a:pathLst>
          </a:cu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7A2624C-28EC-4A6B-A7A9-4ED8FD446E2F}"/>
              </a:ext>
            </a:extLst>
          </p:cNvPr>
          <p:cNvSpPr/>
          <p:nvPr/>
        </p:nvSpPr>
        <p:spPr>
          <a:xfrm rot="18334946">
            <a:off x="2123951" y="1883845"/>
            <a:ext cx="557354" cy="604586"/>
          </a:xfrm>
          <a:custGeom>
            <a:avLst/>
            <a:gdLst>
              <a:gd name="connsiteX0" fmla="*/ 171450 w 400191"/>
              <a:gd name="connsiteY0" fmla="*/ 446754 h 468666"/>
              <a:gd name="connsiteX1" fmla="*/ 400050 w 400191"/>
              <a:gd name="connsiteY1" fmla="*/ 418179 h 468666"/>
              <a:gd name="connsiteX2" fmla="*/ 142875 w 400191"/>
              <a:gd name="connsiteY2" fmla="*/ 3842 h 468666"/>
              <a:gd name="connsiteX3" fmla="*/ 0 w 400191"/>
              <a:gd name="connsiteY3" fmla="*/ 246729 h 46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91" h="468666">
                <a:moveTo>
                  <a:pt x="171450" y="446754"/>
                </a:moveTo>
                <a:cubicBezTo>
                  <a:pt x="288131" y="469376"/>
                  <a:pt x="404813" y="491998"/>
                  <a:pt x="400050" y="418179"/>
                </a:cubicBezTo>
                <a:cubicBezTo>
                  <a:pt x="395287" y="344360"/>
                  <a:pt x="209550" y="32417"/>
                  <a:pt x="142875" y="3842"/>
                </a:cubicBezTo>
                <a:cubicBezTo>
                  <a:pt x="76200" y="-24733"/>
                  <a:pt x="38100" y="110998"/>
                  <a:pt x="0" y="246729"/>
                </a:cubicBezTo>
              </a:path>
            </a:pathLst>
          </a:cu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64BE69D-73E8-42B7-AA8D-B919B4A79D10}"/>
              </a:ext>
            </a:extLst>
          </p:cNvPr>
          <p:cNvCxnSpPr>
            <a:cxnSpLocks/>
          </p:cNvCxnSpPr>
          <p:nvPr/>
        </p:nvCxnSpPr>
        <p:spPr>
          <a:xfrm flipH="1" flipV="1">
            <a:off x="3243264" y="2971800"/>
            <a:ext cx="1651703" cy="1259685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9F411EE-737B-4656-861A-46C59D88DF17}"/>
              </a:ext>
            </a:extLst>
          </p:cNvPr>
          <p:cNvSpPr txBox="1"/>
          <p:nvPr/>
        </p:nvSpPr>
        <p:spPr>
          <a:xfrm>
            <a:off x="3974805" y="270539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15A81FB-4A85-4477-BF7E-5436F9E0D9C7}"/>
              </a:ext>
            </a:extLst>
          </p:cNvPr>
          <p:cNvSpPr txBox="1"/>
          <p:nvPr/>
        </p:nvSpPr>
        <p:spPr>
          <a:xfrm>
            <a:off x="4270729" y="3087658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CEC0AF3-F433-435B-BAF2-34817364DA56}"/>
              </a:ext>
            </a:extLst>
          </p:cNvPr>
          <p:cNvSpPr txBox="1"/>
          <p:nvPr/>
        </p:nvSpPr>
        <p:spPr>
          <a:xfrm>
            <a:off x="2123798" y="1598616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0A1EFF7-C058-4E7E-AD74-510E942D5968}"/>
              </a:ext>
            </a:extLst>
          </p:cNvPr>
          <p:cNvSpPr txBox="1"/>
          <p:nvPr/>
        </p:nvSpPr>
        <p:spPr>
          <a:xfrm>
            <a:off x="2116331" y="512350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01005C-1ABD-4C4F-B2D9-D8C30C803745}"/>
              </a:ext>
            </a:extLst>
          </p:cNvPr>
          <p:cNvSpPr txBox="1"/>
          <p:nvPr/>
        </p:nvSpPr>
        <p:spPr>
          <a:xfrm>
            <a:off x="2431173" y="331849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A6F671-1A84-46AC-A748-40E62E26779A}"/>
              </a:ext>
            </a:extLst>
          </p:cNvPr>
          <p:cNvSpPr txBox="1"/>
          <p:nvPr/>
        </p:nvSpPr>
        <p:spPr>
          <a:xfrm>
            <a:off x="6935426" y="4689595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0.05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F70989-CE3F-42EA-8DB9-F2A4BA3C8796}"/>
              </a:ext>
            </a:extLst>
          </p:cNvPr>
          <p:cNvSpPr txBox="1"/>
          <p:nvPr/>
        </p:nvSpPr>
        <p:spPr>
          <a:xfrm>
            <a:off x="6086373" y="338746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94DC0F3-AA23-4B41-8CDB-15ACFBFDBFA0}"/>
              </a:ext>
            </a:extLst>
          </p:cNvPr>
          <p:cNvSpPr txBox="1"/>
          <p:nvPr/>
        </p:nvSpPr>
        <p:spPr>
          <a:xfrm>
            <a:off x="3793474" y="434429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0C274D2-98BB-4577-8703-B9DBFABFD9AC}"/>
              </a:ext>
            </a:extLst>
          </p:cNvPr>
          <p:cNvSpPr txBox="1"/>
          <p:nvPr/>
        </p:nvSpPr>
        <p:spPr>
          <a:xfrm>
            <a:off x="3437408" y="346770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2E3E8F3-3ABA-403D-84B5-73E44C8C1A0F}"/>
              </a:ext>
            </a:extLst>
          </p:cNvPr>
          <p:cNvSpPr txBox="1"/>
          <p:nvPr/>
        </p:nvSpPr>
        <p:spPr>
          <a:xfrm>
            <a:off x="5265247" y="3220442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3371590-12DC-418F-B273-08F5309B3537}"/>
              </a:ext>
            </a:extLst>
          </p:cNvPr>
          <p:cNvSpPr txBox="1"/>
          <p:nvPr/>
        </p:nvSpPr>
        <p:spPr>
          <a:xfrm>
            <a:off x="7090917" y="2186138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CE82EC7-6B60-4AAC-8EF0-1EE416396E87}"/>
                  </a:ext>
                </a:extLst>
              </p:cNvPr>
              <p:cNvSpPr txBox="1"/>
              <p:nvPr/>
            </p:nvSpPr>
            <p:spPr>
              <a:xfrm>
                <a:off x="333998" y="2337865"/>
                <a:ext cx="11755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CE82EC7-6B60-4AAC-8EF0-1EE416396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98" y="2337865"/>
                <a:ext cx="1175578" cy="461665"/>
              </a:xfrm>
              <a:prstGeom prst="rect">
                <a:avLst/>
              </a:prstGeom>
              <a:blipFill>
                <a:blip r:embed="rId2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4D09C59-62E1-4F78-AB79-C1E6924F6C5D}"/>
                  </a:ext>
                </a:extLst>
              </p:cNvPr>
              <p:cNvSpPr txBox="1"/>
              <p:nvPr/>
            </p:nvSpPr>
            <p:spPr>
              <a:xfrm>
                <a:off x="679386" y="4113462"/>
                <a:ext cx="7171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4D09C59-62E1-4F78-AB79-C1E6924F6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386" y="4113462"/>
                <a:ext cx="717119" cy="461665"/>
              </a:xfrm>
              <a:prstGeom prst="rect">
                <a:avLst/>
              </a:prstGeom>
              <a:blipFill>
                <a:blip r:embed="rId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128B890-CB59-4E28-9771-363FCEA1700A}"/>
                  </a:ext>
                </a:extLst>
              </p:cNvPr>
              <p:cNvSpPr txBox="1"/>
              <p:nvPr/>
            </p:nvSpPr>
            <p:spPr>
              <a:xfrm>
                <a:off x="5548994" y="1891371"/>
                <a:ext cx="7171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128B890-CB59-4E28-9771-363FCEA17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94" y="1891371"/>
                <a:ext cx="717119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95CCE9D-C662-4421-8C14-9FF8CC06C364}"/>
                  </a:ext>
                </a:extLst>
              </p:cNvPr>
              <p:cNvSpPr txBox="1"/>
              <p:nvPr/>
            </p:nvSpPr>
            <p:spPr>
              <a:xfrm>
                <a:off x="5590558" y="4729282"/>
                <a:ext cx="9463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95CCE9D-C662-4421-8C14-9FF8CC06C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558" y="4729282"/>
                <a:ext cx="946349" cy="461665"/>
              </a:xfrm>
              <a:prstGeom prst="rect">
                <a:avLst/>
              </a:prstGeom>
              <a:blipFill>
                <a:blip r:embed="rId5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128B986-5B54-4624-B28A-C2398A21E7FA}"/>
                  </a:ext>
                </a:extLst>
              </p:cNvPr>
              <p:cNvSpPr txBox="1"/>
              <p:nvPr/>
            </p:nvSpPr>
            <p:spPr>
              <a:xfrm>
                <a:off x="7815263" y="2910407"/>
                <a:ext cx="339035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800" dirty="0"/>
                  <a:t>: Checking cellphone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: Feeling sleepy </a:t>
                </a: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128B986-5B54-4624-B28A-C2398A21E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263" y="2910407"/>
                <a:ext cx="3390352" cy="954107"/>
              </a:xfrm>
              <a:prstGeom prst="rect">
                <a:avLst/>
              </a:prstGeom>
              <a:blipFill>
                <a:blip r:embed="rId6"/>
                <a:stretch>
                  <a:fillRect t="-5732" r="-2338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31C825A-CD49-428D-BF41-449F5210B52F}"/>
              </a:ext>
            </a:extLst>
          </p:cNvPr>
          <p:cNvCxnSpPr/>
          <p:nvPr/>
        </p:nvCxnSpPr>
        <p:spPr>
          <a:xfrm>
            <a:off x="1509576" y="1829448"/>
            <a:ext cx="376374" cy="587522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B352038-FDE7-4D22-B7D6-499563663CC8}"/>
              </a:ext>
            </a:extLst>
          </p:cNvPr>
          <p:cNvCxnSpPr/>
          <p:nvPr/>
        </p:nvCxnSpPr>
        <p:spPr>
          <a:xfrm>
            <a:off x="1275526" y="3541231"/>
            <a:ext cx="376374" cy="587522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E2A0D3B9-B2EA-4C71-8EA6-CA27437B4DA2}"/>
              </a:ext>
            </a:extLst>
          </p:cNvPr>
          <p:cNvCxnSpPr>
            <a:cxnSpLocks/>
          </p:cNvCxnSpPr>
          <p:nvPr/>
        </p:nvCxnSpPr>
        <p:spPr>
          <a:xfrm flipV="1">
            <a:off x="5041000" y="4753691"/>
            <a:ext cx="424616" cy="445915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FBFED78F-3ABB-473C-804D-4952E4F75C3F}"/>
              </a:ext>
            </a:extLst>
          </p:cNvPr>
          <p:cNvCxnSpPr/>
          <p:nvPr/>
        </p:nvCxnSpPr>
        <p:spPr>
          <a:xfrm>
            <a:off x="4974903" y="1838527"/>
            <a:ext cx="376374" cy="587522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0A31EFD9-8310-4C76-95C5-A87700804E41}"/>
              </a:ext>
            </a:extLst>
          </p:cNvPr>
          <p:cNvSpPr txBox="1"/>
          <p:nvPr/>
        </p:nvSpPr>
        <p:spPr>
          <a:xfrm>
            <a:off x="1296635" y="14120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BD1515C-D454-4FD0-B1C1-37B5FD4FD162}"/>
              </a:ext>
            </a:extLst>
          </p:cNvPr>
          <p:cNvSpPr txBox="1"/>
          <p:nvPr/>
        </p:nvSpPr>
        <p:spPr>
          <a:xfrm>
            <a:off x="992799" y="309403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BDC5E81-6312-45DE-BD1C-258BA13B8989}"/>
              </a:ext>
            </a:extLst>
          </p:cNvPr>
          <p:cNvSpPr txBox="1"/>
          <p:nvPr/>
        </p:nvSpPr>
        <p:spPr>
          <a:xfrm>
            <a:off x="4804824" y="136222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DCE3C8F-749D-4C50-B16A-15BE98755266}"/>
              </a:ext>
            </a:extLst>
          </p:cNvPr>
          <p:cNvSpPr txBox="1"/>
          <p:nvPr/>
        </p:nvSpPr>
        <p:spPr>
          <a:xfrm>
            <a:off x="4716748" y="50301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2727650-1640-4E63-B15E-7EDEB7ED0BFC}"/>
              </a:ext>
            </a:extLst>
          </p:cNvPr>
          <p:cNvCxnSpPr>
            <a:cxnSpLocks/>
          </p:cNvCxnSpPr>
          <p:nvPr/>
        </p:nvCxnSpPr>
        <p:spPr>
          <a:xfrm flipH="1">
            <a:off x="3161763" y="2520334"/>
            <a:ext cx="1831410" cy="26479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0E344B8F-0659-4F11-BE72-4DB02C765708}"/>
              </a:ext>
            </a:extLst>
          </p:cNvPr>
          <p:cNvSpPr txBox="1"/>
          <p:nvPr/>
        </p:nvSpPr>
        <p:spPr>
          <a:xfrm>
            <a:off x="3844847" y="2144729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0.1</a:t>
            </a:r>
          </a:p>
        </p:txBody>
      </p:sp>
    </p:spTree>
    <p:extLst>
      <p:ext uri="{BB962C8B-B14F-4D97-AF65-F5344CB8AC3E}">
        <p14:creationId xmlns:p14="http://schemas.microsoft.com/office/powerpoint/2010/main" val="2397289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42C8E7-59BF-4DD5-8FA9-2A946246E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Markov chain: Transition probability matrix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F630C-5EEB-4988-A958-1C57493C0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E9FD51F-3D56-4E2E-8490-0BEBB4E5BE57}"/>
              </a:ext>
            </a:extLst>
          </p:cNvPr>
          <p:cNvSpPr/>
          <p:nvPr/>
        </p:nvSpPr>
        <p:spPr>
          <a:xfrm>
            <a:off x="1423851" y="2397325"/>
            <a:ext cx="1972491" cy="7788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Accelerate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DD92079-2283-4462-974B-A8B737A3D0E1}"/>
              </a:ext>
            </a:extLst>
          </p:cNvPr>
          <p:cNvSpPr/>
          <p:nvPr/>
        </p:nvSpPr>
        <p:spPr>
          <a:xfrm>
            <a:off x="4841966" y="2397325"/>
            <a:ext cx="1972491" cy="7788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Constant Speed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03832DE-6815-45A6-90BB-A7C93EDED134}"/>
              </a:ext>
            </a:extLst>
          </p:cNvPr>
          <p:cNvSpPr/>
          <p:nvPr/>
        </p:nvSpPr>
        <p:spPr>
          <a:xfrm>
            <a:off x="1423850" y="3974862"/>
            <a:ext cx="1972491" cy="7788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Idling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C5D0A6-E983-4CA4-A7F4-6715BB3EE0AD}"/>
              </a:ext>
            </a:extLst>
          </p:cNvPr>
          <p:cNvSpPr/>
          <p:nvPr/>
        </p:nvSpPr>
        <p:spPr>
          <a:xfrm>
            <a:off x="4841966" y="3974862"/>
            <a:ext cx="1972491" cy="7788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Brake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F077EF8-F676-49EA-823C-4FFF30431D02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3396342" y="2786739"/>
            <a:ext cx="14456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17CA7E3-F1A6-41A1-B5DA-8EAC480AAC17}"/>
              </a:ext>
            </a:extLst>
          </p:cNvPr>
          <p:cNvCxnSpPr>
            <a:cxnSpLocks/>
            <a:stCxn id="5" idx="6"/>
            <a:endCxn id="8" idx="1"/>
          </p:cNvCxnSpPr>
          <p:nvPr/>
        </p:nvCxnSpPr>
        <p:spPr>
          <a:xfrm>
            <a:off x="3396342" y="2786739"/>
            <a:ext cx="1734489" cy="130218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E0DC5C-8C63-4DC3-AF7C-F532A4FD02EC}"/>
              </a:ext>
            </a:extLst>
          </p:cNvPr>
          <p:cNvCxnSpPr>
            <a:cxnSpLocks/>
            <a:stCxn id="6" idx="4"/>
            <a:endCxn id="8" idx="0"/>
          </p:cNvCxnSpPr>
          <p:nvPr/>
        </p:nvCxnSpPr>
        <p:spPr>
          <a:xfrm>
            <a:off x="5828212" y="3176153"/>
            <a:ext cx="0" cy="798709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EDA7FE6-E4FD-4154-B004-884F33079D2E}"/>
              </a:ext>
            </a:extLst>
          </p:cNvPr>
          <p:cNvCxnSpPr>
            <a:cxnSpLocks/>
          </p:cNvCxnSpPr>
          <p:nvPr/>
        </p:nvCxnSpPr>
        <p:spPr>
          <a:xfrm flipV="1">
            <a:off x="6096000" y="3176153"/>
            <a:ext cx="0" cy="798709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850B186-E56E-4756-8522-14B9BA690800}"/>
              </a:ext>
            </a:extLst>
          </p:cNvPr>
          <p:cNvCxnSpPr>
            <a:cxnSpLocks/>
            <a:stCxn id="8" idx="2"/>
            <a:endCxn id="7" idx="6"/>
          </p:cNvCxnSpPr>
          <p:nvPr/>
        </p:nvCxnSpPr>
        <p:spPr>
          <a:xfrm flipH="1">
            <a:off x="3396341" y="4364276"/>
            <a:ext cx="14456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33549E-0666-4F97-BEAA-EAF06233FB81}"/>
              </a:ext>
            </a:extLst>
          </p:cNvPr>
          <p:cNvCxnSpPr>
            <a:cxnSpLocks/>
            <a:stCxn id="7" idx="0"/>
            <a:endCxn id="5" idx="4"/>
          </p:cNvCxnSpPr>
          <p:nvPr/>
        </p:nvCxnSpPr>
        <p:spPr>
          <a:xfrm flipV="1">
            <a:off x="2410096" y="3176153"/>
            <a:ext cx="1" cy="798709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1DCF9A9-4965-4035-B8A9-557BEF716859}"/>
              </a:ext>
            </a:extLst>
          </p:cNvPr>
          <p:cNvSpPr/>
          <p:nvPr/>
        </p:nvSpPr>
        <p:spPr>
          <a:xfrm>
            <a:off x="6643007" y="2227824"/>
            <a:ext cx="557354" cy="604586"/>
          </a:xfrm>
          <a:custGeom>
            <a:avLst/>
            <a:gdLst>
              <a:gd name="connsiteX0" fmla="*/ 171450 w 400191"/>
              <a:gd name="connsiteY0" fmla="*/ 446754 h 468666"/>
              <a:gd name="connsiteX1" fmla="*/ 400050 w 400191"/>
              <a:gd name="connsiteY1" fmla="*/ 418179 h 468666"/>
              <a:gd name="connsiteX2" fmla="*/ 142875 w 400191"/>
              <a:gd name="connsiteY2" fmla="*/ 3842 h 468666"/>
              <a:gd name="connsiteX3" fmla="*/ 0 w 400191"/>
              <a:gd name="connsiteY3" fmla="*/ 246729 h 46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91" h="468666">
                <a:moveTo>
                  <a:pt x="171450" y="446754"/>
                </a:moveTo>
                <a:cubicBezTo>
                  <a:pt x="288131" y="469376"/>
                  <a:pt x="404813" y="491998"/>
                  <a:pt x="400050" y="418179"/>
                </a:cubicBezTo>
                <a:cubicBezTo>
                  <a:pt x="395287" y="344360"/>
                  <a:pt x="209550" y="32417"/>
                  <a:pt x="142875" y="3842"/>
                </a:cubicBezTo>
                <a:cubicBezTo>
                  <a:pt x="76200" y="-24733"/>
                  <a:pt x="38100" y="110998"/>
                  <a:pt x="0" y="246729"/>
                </a:cubicBezTo>
              </a:path>
            </a:pathLst>
          </a:cu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3636093-DF70-4BEF-BB64-4D92BE17D746}"/>
              </a:ext>
            </a:extLst>
          </p:cNvPr>
          <p:cNvSpPr/>
          <p:nvPr/>
        </p:nvSpPr>
        <p:spPr>
          <a:xfrm rot="5619972">
            <a:off x="6602190" y="4385003"/>
            <a:ext cx="557354" cy="604586"/>
          </a:xfrm>
          <a:custGeom>
            <a:avLst/>
            <a:gdLst>
              <a:gd name="connsiteX0" fmla="*/ 171450 w 400191"/>
              <a:gd name="connsiteY0" fmla="*/ 446754 h 468666"/>
              <a:gd name="connsiteX1" fmla="*/ 400050 w 400191"/>
              <a:gd name="connsiteY1" fmla="*/ 418179 h 468666"/>
              <a:gd name="connsiteX2" fmla="*/ 142875 w 400191"/>
              <a:gd name="connsiteY2" fmla="*/ 3842 h 468666"/>
              <a:gd name="connsiteX3" fmla="*/ 0 w 400191"/>
              <a:gd name="connsiteY3" fmla="*/ 246729 h 46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91" h="468666">
                <a:moveTo>
                  <a:pt x="171450" y="446754"/>
                </a:moveTo>
                <a:cubicBezTo>
                  <a:pt x="288131" y="469376"/>
                  <a:pt x="404813" y="491998"/>
                  <a:pt x="400050" y="418179"/>
                </a:cubicBezTo>
                <a:cubicBezTo>
                  <a:pt x="395287" y="344360"/>
                  <a:pt x="209550" y="32417"/>
                  <a:pt x="142875" y="3842"/>
                </a:cubicBezTo>
                <a:cubicBezTo>
                  <a:pt x="76200" y="-24733"/>
                  <a:pt x="38100" y="110998"/>
                  <a:pt x="0" y="246729"/>
                </a:cubicBezTo>
              </a:path>
            </a:pathLst>
          </a:cu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CA1A97A-65EA-464E-B1E8-D1669CAC9F9F}"/>
              </a:ext>
            </a:extLst>
          </p:cNvPr>
          <p:cNvSpPr/>
          <p:nvPr/>
        </p:nvSpPr>
        <p:spPr>
          <a:xfrm rot="7308126">
            <a:off x="2131419" y="4682439"/>
            <a:ext cx="557354" cy="604586"/>
          </a:xfrm>
          <a:custGeom>
            <a:avLst/>
            <a:gdLst>
              <a:gd name="connsiteX0" fmla="*/ 171450 w 400191"/>
              <a:gd name="connsiteY0" fmla="*/ 446754 h 468666"/>
              <a:gd name="connsiteX1" fmla="*/ 400050 w 400191"/>
              <a:gd name="connsiteY1" fmla="*/ 418179 h 468666"/>
              <a:gd name="connsiteX2" fmla="*/ 142875 w 400191"/>
              <a:gd name="connsiteY2" fmla="*/ 3842 h 468666"/>
              <a:gd name="connsiteX3" fmla="*/ 0 w 400191"/>
              <a:gd name="connsiteY3" fmla="*/ 246729 h 46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91" h="468666">
                <a:moveTo>
                  <a:pt x="171450" y="446754"/>
                </a:moveTo>
                <a:cubicBezTo>
                  <a:pt x="288131" y="469376"/>
                  <a:pt x="404813" y="491998"/>
                  <a:pt x="400050" y="418179"/>
                </a:cubicBezTo>
                <a:cubicBezTo>
                  <a:pt x="395287" y="344360"/>
                  <a:pt x="209550" y="32417"/>
                  <a:pt x="142875" y="3842"/>
                </a:cubicBezTo>
                <a:cubicBezTo>
                  <a:pt x="76200" y="-24733"/>
                  <a:pt x="38100" y="110998"/>
                  <a:pt x="0" y="246729"/>
                </a:cubicBezTo>
              </a:path>
            </a:pathLst>
          </a:cu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2D9C51-0413-492C-82D5-805D60BD9BBA}"/>
              </a:ext>
            </a:extLst>
          </p:cNvPr>
          <p:cNvSpPr/>
          <p:nvPr/>
        </p:nvSpPr>
        <p:spPr>
          <a:xfrm rot="18334946">
            <a:off x="2123951" y="1883845"/>
            <a:ext cx="557354" cy="604586"/>
          </a:xfrm>
          <a:custGeom>
            <a:avLst/>
            <a:gdLst>
              <a:gd name="connsiteX0" fmla="*/ 171450 w 400191"/>
              <a:gd name="connsiteY0" fmla="*/ 446754 h 468666"/>
              <a:gd name="connsiteX1" fmla="*/ 400050 w 400191"/>
              <a:gd name="connsiteY1" fmla="*/ 418179 h 468666"/>
              <a:gd name="connsiteX2" fmla="*/ 142875 w 400191"/>
              <a:gd name="connsiteY2" fmla="*/ 3842 h 468666"/>
              <a:gd name="connsiteX3" fmla="*/ 0 w 400191"/>
              <a:gd name="connsiteY3" fmla="*/ 246729 h 46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91" h="468666">
                <a:moveTo>
                  <a:pt x="171450" y="446754"/>
                </a:moveTo>
                <a:cubicBezTo>
                  <a:pt x="288131" y="469376"/>
                  <a:pt x="404813" y="491998"/>
                  <a:pt x="400050" y="418179"/>
                </a:cubicBezTo>
                <a:cubicBezTo>
                  <a:pt x="395287" y="344360"/>
                  <a:pt x="209550" y="32417"/>
                  <a:pt x="142875" y="3842"/>
                </a:cubicBezTo>
                <a:cubicBezTo>
                  <a:pt x="76200" y="-24733"/>
                  <a:pt x="38100" y="110998"/>
                  <a:pt x="0" y="246729"/>
                </a:cubicBezTo>
              </a:path>
            </a:pathLst>
          </a:cu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A47E650-4010-45A4-A0AD-A93E24474390}"/>
              </a:ext>
            </a:extLst>
          </p:cNvPr>
          <p:cNvCxnSpPr>
            <a:cxnSpLocks/>
          </p:cNvCxnSpPr>
          <p:nvPr/>
        </p:nvCxnSpPr>
        <p:spPr>
          <a:xfrm flipH="1" flipV="1">
            <a:off x="3243264" y="2971800"/>
            <a:ext cx="1651703" cy="1259685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11DC679-21BA-45EF-90F4-ECEEE4B49A65}"/>
              </a:ext>
            </a:extLst>
          </p:cNvPr>
          <p:cNvSpPr txBox="1"/>
          <p:nvPr/>
        </p:nvSpPr>
        <p:spPr>
          <a:xfrm>
            <a:off x="3974805" y="270539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67521A-D5A3-4A34-86FF-9BD5BBEC76CE}"/>
              </a:ext>
            </a:extLst>
          </p:cNvPr>
          <p:cNvSpPr txBox="1"/>
          <p:nvPr/>
        </p:nvSpPr>
        <p:spPr>
          <a:xfrm>
            <a:off x="4270729" y="3087658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D6E1F4-EF25-446C-BDA8-1F9A0FAA569C}"/>
              </a:ext>
            </a:extLst>
          </p:cNvPr>
          <p:cNvSpPr txBox="1"/>
          <p:nvPr/>
        </p:nvSpPr>
        <p:spPr>
          <a:xfrm>
            <a:off x="2123798" y="1598616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B1CC53-1444-4056-A1C4-3750158963DB}"/>
              </a:ext>
            </a:extLst>
          </p:cNvPr>
          <p:cNvSpPr txBox="1"/>
          <p:nvPr/>
        </p:nvSpPr>
        <p:spPr>
          <a:xfrm>
            <a:off x="2116331" y="512350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0E2C0B-7138-4ECB-B9FF-679ED5094328}"/>
              </a:ext>
            </a:extLst>
          </p:cNvPr>
          <p:cNvSpPr txBox="1"/>
          <p:nvPr/>
        </p:nvSpPr>
        <p:spPr>
          <a:xfrm>
            <a:off x="2431173" y="331849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5DACF2-8BAB-4006-A717-E271B29BF3D7}"/>
              </a:ext>
            </a:extLst>
          </p:cNvPr>
          <p:cNvSpPr txBox="1"/>
          <p:nvPr/>
        </p:nvSpPr>
        <p:spPr>
          <a:xfrm>
            <a:off x="6935426" y="4689595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0.05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8C947B-9657-4D8C-A2C3-ECB256656B36}"/>
              </a:ext>
            </a:extLst>
          </p:cNvPr>
          <p:cNvSpPr txBox="1"/>
          <p:nvPr/>
        </p:nvSpPr>
        <p:spPr>
          <a:xfrm>
            <a:off x="6086373" y="338746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0.05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E98E55-1B76-4F51-9956-BBF957D3867C}"/>
              </a:ext>
            </a:extLst>
          </p:cNvPr>
          <p:cNvSpPr txBox="1"/>
          <p:nvPr/>
        </p:nvSpPr>
        <p:spPr>
          <a:xfrm>
            <a:off x="3793474" y="434429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9C6F22-217A-4917-90EE-C87900C43F81}"/>
              </a:ext>
            </a:extLst>
          </p:cNvPr>
          <p:cNvSpPr txBox="1"/>
          <p:nvPr/>
        </p:nvSpPr>
        <p:spPr>
          <a:xfrm>
            <a:off x="3437408" y="346770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0DFAF6-6D08-4C84-8A29-4573AA04B29F}"/>
              </a:ext>
            </a:extLst>
          </p:cNvPr>
          <p:cNvSpPr txBox="1"/>
          <p:nvPr/>
        </p:nvSpPr>
        <p:spPr>
          <a:xfrm>
            <a:off x="5265247" y="3220442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6D5887-1C8B-4F78-B88D-54E5CD24FBE1}"/>
              </a:ext>
            </a:extLst>
          </p:cNvPr>
          <p:cNvSpPr txBox="1"/>
          <p:nvPr/>
        </p:nvSpPr>
        <p:spPr>
          <a:xfrm>
            <a:off x="7090917" y="2186138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F4330AC-74F3-4EAF-BE23-0B36650708FB}"/>
                  </a:ext>
                </a:extLst>
              </p:cNvPr>
              <p:cNvSpPr txBox="1"/>
              <p:nvPr/>
            </p:nvSpPr>
            <p:spPr>
              <a:xfrm>
                <a:off x="333998" y="2337865"/>
                <a:ext cx="11755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F4330AC-74F3-4EAF-BE23-0B3665070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98" y="2337865"/>
                <a:ext cx="1175578" cy="461665"/>
              </a:xfrm>
              <a:prstGeom prst="rect">
                <a:avLst/>
              </a:prstGeom>
              <a:blipFill>
                <a:blip r:embed="rId2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A46D544-88D3-442F-B4EB-17A41D7A4A95}"/>
                  </a:ext>
                </a:extLst>
              </p:cNvPr>
              <p:cNvSpPr txBox="1"/>
              <p:nvPr/>
            </p:nvSpPr>
            <p:spPr>
              <a:xfrm>
                <a:off x="679386" y="4113462"/>
                <a:ext cx="7171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A46D544-88D3-442F-B4EB-17A41D7A4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386" y="4113462"/>
                <a:ext cx="717119" cy="461665"/>
              </a:xfrm>
              <a:prstGeom prst="rect">
                <a:avLst/>
              </a:prstGeom>
              <a:blipFill>
                <a:blip r:embed="rId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05E9A42-A8CF-49A1-B8BC-4BEF0E72D48E}"/>
                  </a:ext>
                </a:extLst>
              </p:cNvPr>
              <p:cNvSpPr txBox="1"/>
              <p:nvPr/>
            </p:nvSpPr>
            <p:spPr>
              <a:xfrm>
                <a:off x="5548994" y="1891371"/>
                <a:ext cx="7171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05E9A42-A8CF-49A1-B8BC-4BEF0E72D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94" y="1891371"/>
                <a:ext cx="717119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6E2338F-B981-4909-90E1-0081D8A87242}"/>
                  </a:ext>
                </a:extLst>
              </p:cNvPr>
              <p:cNvSpPr txBox="1"/>
              <p:nvPr/>
            </p:nvSpPr>
            <p:spPr>
              <a:xfrm>
                <a:off x="5590558" y="4729282"/>
                <a:ext cx="9463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6E2338F-B981-4909-90E1-0081D8A87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558" y="4729282"/>
                <a:ext cx="946349" cy="461665"/>
              </a:xfrm>
              <a:prstGeom prst="rect">
                <a:avLst/>
              </a:prstGeom>
              <a:blipFill>
                <a:blip r:embed="rId5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8BA1704-CBB2-4135-B268-F722B89C2134}"/>
              </a:ext>
            </a:extLst>
          </p:cNvPr>
          <p:cNvCxnSpPr/>
          <p:nvPr/>
        </p:nvCxnSpPr>
        <p:spPr>
          <a:xfrm>
            <a:off x="1509576" y="1829448"/>
            <a:ext cx="376374" cy="587522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2F4905E-BE6B-4511-B1AC-62B211BD11C3}"/>
              </a:ext>
            </a:extLst>
          </p:cNvPr>
          <p:cNvCxnSpPr/>
          <p:nvPr/>
        </p:nvCxnSpPr>
        <p:spPr>
          <a:xfrm>
            <a:off x="1275526" y="3541231"/>
            <a:ext cx="376374" cy="587522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6160B4F-7522-4EB5-B6AD-48011385B9BC}"/>
              </a:ext>
            </a:extLst>
          </p:cNvPr>
          <p:cNvCxnSpPr>
            <a:cxnSpLocks/>
          </p:cNvCxnSpPr>
          <p:nvPr/>
        </p:nvCxnSpPr>
        <p:spPr>
          <a:xfrm flipV="1">
            <a:off x="5041000" y="4753691"/>
            <a:ext cx="424616" cy="445915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87F0A40-F3E6-495A-AE02-007E019EFA4C}"/>
              </a:ext>
            </a:extLst>
          </p:cNvPr>
          <p:cNvCxnSpPr/>
          <p:nvPr/>
        </p:nvCxnSpPr>
        <p:spPr>
          <a:xfrm>
            <a:off x="4974903" y="1838527"/>
            <a:ext cx="376374" cy="587522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C8EF105-C01E-4536-8A2D-A3CAAC946353}"/>
              </a:ext>
            </a:extLst>
          </p:cNvPr>
          <p:cNvSpPr txBox="1"/>
          <p:nvPr/>
        </p:nvSpPr>
        <p:spPr>
          <a:xfrm>
            <a:off x="992799" y="309403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960EC2-2EC1-4626-BE8B-53E25063320A}"/>
              </a:ext>
            </a:extLst>
          </p:cNvPr>
          <p:cNvSpPr txBox="1"/>
          <p:nvPr/>
        </p:nvSpPr>
        <p:spPr>
          <a:xfrm>
            <a:off x="4716748" y="50301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970DE2A-9E5C-402B-92D6-81A080BE5106}"/>
              </a:ext>
            </a:extLst>
          </p:cNvPr>
          <p:cNvCxnSpPr>
            <a:cxnSpLocks/>
          </p:cNvCxnSpPr>
          <p:nvPr/>
        </p:nvCxnSpPr>
        <p:spPr>
          <a:xfrm flipH="1">
            <a:off x="3161763" y="2520334"/>
            <a:ext cx="1831410" cy="26479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2070B1E-A74D-4394-B22C-63D2C5BA705E}"/>
              </a:ext>
            </a:extLst>
          </p:cNvPr>
          <p:cNvSpPr txBox="1"/>
          <p:nvPr/>
        </p:nvSpPr>
        <p:spPr>
          <a:xfrm>
            <a:off x="3844847" y="2144729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3D2056-033E-4C37-ADAF-3B52F3684892}"/>
                  </a:ext>
                </a:extLst>
              </p:cNvPr>
              <p:cNvSpPr txBox="1"/>
              <p:nvPr/>
            </p:nvSpPr>
            <p:spPr>
              <a:xfrm>
                <a:off x="8208168" y="2144729"/>
                <a:ext cx="3400419" cy="1854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dirty="0"/>
                  <a:t>        A         C          B          I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sty m:val="p"/>
                              <m:brk m:alnAt="7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mr>
                      <m:m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mr>
                      <m:m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</m:mr>
                      <m:m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</m:mr>
                    </m:m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0.05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0.05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0.8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3D2056-033E-4C37-ADAF-3B52F3684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168" y="2144729"/>
                <a:ext cx="3400419" cy="1854867"/>
              </a:xfrm>
              <a:prstGeom prst="rect">
                <a:avLst/>
              </a:prstGeom>
              <a:blipFill>
                <a:blip r:embed="rId6"/>
                <a:stretch>
                  <a:fillRect t="-2632" r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23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431A1EE-EB03-4FB3-86D3-5169A3EB2E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600199"/>
                <a:ext cx="11699087" cy="408384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Transition probabilities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Chapman-Kolmogorov Equation: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: probability of going from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steps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′′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′′,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Corollary: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431A1EE-EB03-4FB3-86D3-5169A3EB2E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600199"/>
                <a:ext cx="11699087" cy="4083841"/>
              </a:xfrm>
              <a:blipFill>
                <a:blip r:embed="rId3"/>
                <a:stretch>
                  <a:fillRect l="-625" t="-23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6C880BE8-AD6C-4848-91CE-6C734E7A59D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Probability of moving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steps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6C880BE8-AD6C-4848-91CE-6C734E7A59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232" t="-19685" b="-32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0F049-B28C-4F43-8702-8C3ED4AE1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649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24998</TotalTime>
  <Words>1821</Words>
  <Application>Microsoft Office PowerPoint</Application>
  <PresentationFormat>Widescreen</PresentationFormat>
  <Paragraphs>325</Paragraphs>
  <Slides>29</Slides>
  <Notes>2</Notes>
  <HiddenSlides>3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Blackadder ITC</vt:lpstr>
      <vt:lpstr>Calibri</vt:lpstr>
      <vt:lpstr>Calibri Light</vt:lpstr>
      <vt:lpstr>Cambria</vt:lpstr>
      <vt:lpstr>Cambria Math</vt:lpstr>
      <vt:lpstr>Garamond</vt:lpstr>
      <vt:lpstr>Times New Roman</vt:lpstr>
      <vt:lpstr>Wingdings 3</vt:lpstr>
      <vt:lpstr>Office Theme</vt:lpstr>
      <vt:lpstr>Autonomous Cyber-Physical Systems: Probabilistic Models</vt:lpstr>
      <vt:lpstr>Probabilistic Models</vt:lpstr>
      <vt:lpstr>Stochastic Process</vt:lpstr>
      <vt:lpstr>Markov chains</vt:lpstr>
      <vt:lpstr>Discrete-time Markov chain (DTMC)</vt:lpstr>
      <vt:lpstr>Formal definition: DTMC as a transition system</vt:lpstr>
      <vt:lpstr>Markov chain example: Driver modeling</vt:lpstr>
      <vt:lpstr>Markov chain: Transition probability matrix</vt:lpstr>
      <vt:lpstr>Probability of moving n steps</vt:lpstr>
      <vt:lpstr>Probabilistic CTL</vt:lpstr>
      <vt:lpstr>PCTL</vt:lpstr>
      <vt:lpstr>Example PCTL formulas</vt:lpstr>
      <vt:lpstr>PCTL equivalences</vt:lpstr>
      <vt:lpstr>PCTL vs. CTL</vt:lpstr>
      <vt:lpstr>Quantitative vs. Qualitative model checking</vt:lpstr>
      <vt:lpstr>Model checking PCTL</vt:lpstr>
      <vt:lpstr>Computing P_(∼p) ψ</vt:lpstr>
      <vt:lpstr>Computing P_(∼p ) Φ U^(≤k)  Ψ</vt:lpstr>
      <vt:lpstr>Computing P_(∼p ) Φ U^(&lt;∞)  Ψ</vt:lpstr>
      <vt:lpstr>PowerPoint Presentation</vt:lpstr>
      <vt:lpstr>Hidden Markov Models</vt:lpstr>
      <vt:lpstr>Robot trying to reach moving target example</vt:lpstr>
      <vt:lpstr>Robot trying to reach moving target example</vt:lpstr>
      <vt:lpstr>What if robot cannot see all the state?</vt:lpstr>
      <vt:lpstr>Interesting Problems for HMMs</vt:lpstr>
      <vt:lpstr>Bibliography</vt:lpstr>
      <vt:lpstr>Types of states in Markov chains</vt:lpstr>
      <vt:lpstr>First passage probability</vt:lpstr>
      <vt:lpstr>Stationary distributions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Cyber-Physical Systems</dc:title>
  <dc:creator>Jyo Deshmukh</dc:creator>
  <cp:lastModifiedBy>Jyo Deshmukh</cp:lastModifiedBy>
  <cp:revision>538</cp:revision>
  <dcterms:created xsi:type="dcterms:W3CDTF">2018-01-04T23:14:16Z</dcterms:created>
  <dcterms:modified xsi:type="dcterms:W3CDTF">2025-11-13T21:51:11Z</dcterms:modified>
</cp:coreProperties>
</file>