
<file path=[Content_Types].xml><?xml version="1.0" encoding="utf-8"?>
<Types xmlns="http://schemas.openxmlformats.org/package/2006/content-types">
  <Default Extension="pdf" ContentType="application/pd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1" r:id="rId3"/>
    <p:sldId id="262" r:id="rId4"/>
    <p:sldId id="275" r:id="rId5"/>
    <p:sldId id="260" r:id="rId6"/>
    <p:sldId id="263" r:id="rId7"/>
    <p:sldId id="264" r:id="rId8"/>
    <p:sldId id="265" r:id="rId9"/>
    <p:sldId id="276" r:id="rId10"/>
    <p:sldId id="274" r:id="rId11"/>
    <p:sldId id="266" r:id="rId12"/>
    <p:sldId id="267" r:id="rId13"/>
    <p:sldId id="277" r:id="rId14"/>
    <p:sldId id="278" r:id="rId15"/>
    <p:sldId id="270" r:id="rId16"/>
    <p:sldId id="268" r:id="rId17"/>
    <p:sldId id="269" r:id="rId18"/>
    <p:sldId id="271" r:id="rId19"/>
    <p:sldId id="347"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7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155" d="100"/>
          <a:sy n="155" d="100"/>
        </p:scale>
        <p:origin x="2706"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0C23F-98B7-41D4-A9FA-15A275A51486}" type="datetimeFigureOut">
              <a:rPr lang="en-US" smtClean="0"/>
              <a:t>8/21/2023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86B107-AA8F-4C65-A94C-468C6EEC3A14}" type="slidenum">
              <a:rPr lang="en-US" smtClean="0"/>
              <a:t>‹#›</a:t>
            </a:fld>
            <a:endParaRPr lang="en-US"/>
          </a:p>
        </p:txBody>
      </p:sp>
    </p:spTree>
    <p:extLst>
      <p:ext uri="{BB962C8B-B14F-4D97-AF65-F5344CB8AC3E}">
        <p14:creationId xmlns:p14="http://schemas.microsoft.com/office/powerpoint/2010/main" val="21764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86B107-AA8F-4C65-A94C-468C6EEC3A14}" type="slidenum">
              <a:rPr lang="en-US" smtClean="0"/>
              <a:t>5</a:t>
            </a:fld>
            <a:endParaRPr lang="en-US"/>
          </a:p>
        </p:txBody>
      </p:sp>
    </p:spTree>
    <p:extLst>
      <p:ext uri="{BB962C8B-B14F-4D97-AF65-F5344CB8AC3E}">
        <p14:creationId xmlns:p14="http://schemas.microsoft.com/office/powerpoint/2010/main" val="2141980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d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2B7E2-702A-452F-97D4-1A328EF1EA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9C4EA2-83F7-4E6C-AB21-9BB929BCB4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Box 8">
            <a:extLst>
              <a:ext uri="{FF2B5EF4-FFF2-40B4-BE49-F238E27FC236}">
                <a16:creationId xmlns:a16="http://schemas.microsoft.com/office/drawing/2014/main" id="{17AD5598-C8B6-4374-8D46-BE17282EAF29}"/>
              </a:ext>
            </a:extLst>
          </p:cNvPr>
          <p:cNvSpPr txBox="1"/>
          <p:nvPr userDrawn="1"/>
        </p:nvSpPr>
        <p:spPr>
          <a:xfrm>
            <a:off x="0" y="6150114"/>
            <a:ext cx="5712958" cy="707886"/>
          </a:xfrm>
          <a:prstGeom prst="rect">
            <a:avLst/>
          </a:prstGeom>
          <a:noFill/>
        </p:spPr>
        <p:txBody>
          <a:bodyPr wrap="square" rtlCol="0">
            <a:spAutoFit/>
          </a:bodyPr>
          <a:lstStyle/>
          <a:p>
            <a:pPr defTabSz="457200"/>
            <a:r>
              <a:rPr lang="en-US" sz="1800" b="1" dirty="0">
                <a:solidFill>
                  <a:srgbClr val="C00000"/>
                </a:solidFill>
                <a:latin typeface="Times New Roman" panose="02020603050405020304" pitchFamily="18" charset="0"/>
                <a:cs typeface="Times New Roman" panose="02020603050405020304" pitchFamily="18" charset="0"/>
              </a:rPr>
              <a:t>USC </a:t>
            </a:r>
            <a:r>
              <a:rPr lang="en-US" sz="1800" dirty="0">
                <a:solidFill>
                  <a:srgbClr val="C00000"/>
                </a:solidFill>
                <a:latin typeface="Times New Roman" panose="02020603050405020304" pitchFamily="18" charset="0"/>
                <a:cs typeface="Times New Roman" panose="02020603050405020304" pitchFamily="18" charset="0"/>
              </a:rPr>
              <a:t>Viterbi</a:t>
            </a:r>
          </a:p>
          <a:p>
            <a:pPr defTabSz="457200"/>
            <a:r>
              <a:rPr lang="en-US" sz="1050" dirty="0">
                <a:solidFill>
                  <a:srgbClr val="C00000"/>
                </a:solidFill>
                <a:latin typeface="Times New Roman" panose="02020603050405020304" pitchFamily="18" charset="0"/>
                <a:cs typeface="Times New Roman" panose="02020603050405020304" pitchFamily="18" charset="0"/>
              </a:rPr>
              <a:t>		School of Engineering</a:t>
            </a:r>
          </a:p>
          <a:p>
            <a:pPr defTabSz="457200"/>
            <a:r>
              <a:rPr lang="en-US" sz="1050" dirty="0">
                <a:solidFill>
                  <a:srgbClr val="C00000"/>
                </a:solidFill>
                <a:latin typeface="Garamond" panose="02020404030301010803" pitchFamily="18" charset="0"/>
                <a:cs typeface="Times New Roman" panose="02020603050405020304" pitchFamily="18" charset="0"/>
              </a:rPr>
              <a:t>		</a:t>
            </a:r>
            <a:r>
              <a:rPr lang="en-US" sz="1050" i="1" dirty="0">
                <a:solidFill>
                  <a:srgbClr val="C00000"/>
                </a:solidFill>
                <a:latin typeface="Garamond" panose="02020404030301010803" pitchFamily="18" charset="0"/>
                <a:cs typeface="Times New Roman" panose="02020603050405020304" pitchFamily="18" charset="0"/>
              </a:rPr>
              <a:t>Department of Computer Science</a:t>
            </a:r>
          </a:p>
        </p:txBody>
      </p:sp>
    </p:spTree>
    <p:extLst>
      <p:ext uri="{BB962C8B-B14F-4D97-AF65-F5344CB8AC3E}">
        <p14:creationId xmlns:p14="http://schemas.microsoft.com/office/powerpoint/2010/main" val="2482199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7012751-8584-4D78-8A04-57CCF303336B}"/>
              </a:ext>
            </a:extLst>
          </p:cNvPr>
          <p:cNvSpPr>
            <a:spLocks noGrp="1"/>
          </p:cNvSpPr>
          <p:nvPr>
            <p:ph idx="1"/>
          </p:nvPr>
        </p:nvSpPr>
        <p:spPr>
          <a:xfrm>
            <a:off x="114214" y="1013786"/>
            <a:ext cx="11699087" cy="4746864"/>
          </a:xfrm>
        </p:spPr>
        <p:txBody>
          <a:bodyPr/>
          <a:lstStyle>
            <a:lvl1pPr marL="457200" indent="-457200">
              <a:buClr>
                <a:srgbClr val="FF9B9B"/>
              </a:buClr>
              <a:buSzPct val="80000"/>
              <a:buFont typeface="Wingdings 3" panose="05040102010807070707" pitchFamily="18" charset="2"/>
              <a:buChar char=""/>
              <a:defRPr/>
            </a:lvl1pPr>
            <a:lvl2pPr marL="685800" indent="-274320">
              <a:buClr>
                <a:srgbClr val="FFA3A3"/>
              </a:buClr>
              <a:buSzPct val="80000"/>
              <a:buFont typeface="Wingdings 3" panose="05040102010807070707" pitchFamily="18" charset="2"/>
              <a:buChar char=""/>
              <a:defRPr/>
            </a:lvl2pPr>
            <a:lvl3pPr marL="1143000" indent="-228600">
              <a:buClr>
                <a:srgbClr val="FF9797"/>
              </a:buClr>
              <a:buSzPct val="75000"/>
              <a:buFont typeface="Wingdings 3" panose="05040102010807070707" pitchFamily="18" charset="2"/>
              <a:buChar cha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A784A0C8-99FC-499C-9625-1C0F6922371B}"/>
              </a:ext>
            </a:extLst>
          </p:cNvPr>
          <p:cNvSpPr>
            <a:spLocks noGrp="1"/>
          </p:cNvSpPr>
          <p:nvPr>
            <p:ph type="sldNum" sz="quarter" idx="12"/>
          </p:nvPr>
        </p:nvSpPr>
        <p:spPr>
          <a:xfrm>
            <a:off x="4837679" y="6380997"/>
            <a:ext cx="2743200" cy="365125"/>
          </a:xfrm>
        </p:spPr>
        <p:txBody>
          <a:bodyPr/>
          <a:lstStyle>
            <a:lvl1pPr algn="ctr">
              <a:defRPr sz="1600">
                <a:solidFill>
                  <a:schemeClr val="bg1"/>
                </a:solidFill>
              </a:defRPr>
            </a:lvl1pPr>
          </a:lstStyle>
          <a:p>
            <a:fld id="{29AAD378-655A-49C6-813C-9FD132EF7440}" type="slidenum">
              <a:rPr lang="en-US" smtClean="0"/>
              <a:pPr/>
              <a:t>‹#›</a:t>
            </a:fld>
            <a:endParaRPr lang="en-US"/>
          </a:p>
        </p:txBody>
      </p:sp>
      <p:sp>
        <p:nvSpPr>
          <p:cNvPr id="5" name="TextBox 4">
            <a:extLst>
              <a:ext uri="{FF2B5EF4-FFF2-40B4-BE49-F238E27FC236}">
                <a16:creationId xmlns:a16="http://schemas.microsoft.com/office/drawing/2014/main" id="{1074791F-7607-4481-B3AE-0E7038732FDB}"/>
              </a:ext>
            </a:extLst>
          </p:cNvPr>
          <p:cNvSpPr txBox="1"/>
          <p:nvPr userDrawn="1"/>
        </p:nvSpPr>
        <p:spPr>
          <a:xfrm>
            <a:off x="0" y="6150114"/>
            <a:ext cx="5712958" cy="707886"/>
          </a:xfrm>
          <a:prstGeom prst="rect">
            <a:avLst/>
          </a:prstGeom>
          <a:noFill/>
        </p:spPr>
        <p:txBody>
          <a:bodyPr wrap="square" rtlCol="0">
            <a:spAutoFit/>
          </a:bodyPr>
          <a:lstStyle/>
          <a:p>
            <a:pPr defTabSz="457200"/>
            <a:r>
              <a:rPr lang="en-US" sz="1800" b="1" dirty="0">
                <a:solidFill>
                  <a:srgbClr val="C00000"/>
                </a:solidFill>
                <a:latin typeface="Times New Roman" panose="02020603050405020304" pitchFamily="18" charset="0"/>
                <a:cs typeface="Times New Roman" panose="02020603050405020304" pitchFamily="18" charset="0"/>
              </a:rPr>
              <a:t>USC </a:t>
            </a:r>
            <a:r>
              <a:rPr lang="en-US" sz="1800" dirty="0">
                <a:solidFill>
                  <a:srgbClr val="C00000"/>
                </a:solidFill>
                <a:latin typeface="Times New Roman" panose="02020603050405020304" pitchFamily="18" charset="0"/>
                <a:cs typeface="Times New Roman" panose="02020603050405020304" pitchFamily="18" charset="0"/>
              </a:rPr>
              <a:t>Viterbi</a:t>
            </a:r>
          </a:p>
          <a:p>
            <a:pPr defTabSz="457200"/>
            <a:r>
              <a:rPr lang="en-US" sz="1050" dirty="0">
                <a:solidFill>
                  <a:srgbClr val="C00000"/>
                </a:solidFill>
                <a:latin typeface="Times New Roman" panose="02020603050405020304" pitchFamily="18" charset="0"/>
                <a:cs typeface="Times New Roman" panose="02020603050405020304" pitchFamily="18" charset="0"/>
              </a:rPr>
              <a:t>		School of Engineering</a:t>
            </a:r>
          </a:p>
          <a:p>
            <a:pPr defTabSz="457200"/>
            <a:r>
              <a:rPr lang="en-US" sz="1050" dirty="0">
                <a:solidFill>
                  <a:srgbClr val="C00000"/>
                </a:solidFill>
                <a:latin typeface="Garamond" panose="02020404030301010803" pitchFamily="18" charset="0"/>
                <a:cs typeface="Times New Roman" panose="02020603050405020304" pitchFamily="18" charset="0"/>
              </a:rPr>
              <a:t>		</a:t>
            </a:r>
            <a:r>
              <a:rPr lang="en-US" sz="1050" i="1" dirty="0">
                <a:solidFill>
                  <a:srgbClr val="C00000"/>
                </a:solidFill>
                <a:latin typeface="Garamond" panose="02020404030301010803" pitchFamily="18" charset="0"/>
                <a:cs typeface="Times New Roman" panose="02020603050405020304" pitchFamily="18" charset="0"/>
              </a:rPr>
              <a:t>Department of Computer Science</a:t>
            </a:r>
          </a:p>
        </p:txBody>
      </p:sp>
      <p:pic>
        <p:nvPicPr>
          <p:cNvPr id="8" name="Picture 7" descr="Small Use Shield_GoldOnTrans.eps">
            <a:extLst>
              <a:ext uri="{FF2B5EF4-FFF2-40B4-BE49-F238E27FC236}">
                <a16:creationId xmlns:a16="http://schemas.microsoft.com/office/drawing/2014/main" id="{13EDD881-9B40-2148-118C-4FCB35DE70DB}"/>
              </a:ext>
            </a:extLst>
          </p:cNvPr>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1194348" y="58647"/>
            <a:ext cx="997652" cy="748239"/>
          </a:xfrm>
          <a:prstGeom prst="rect">
            <a:avLst/>
          </a:prstGeom>
        </p:spPr>
      </p:pic>
      <p:sp>
        <p:nvSpPr>
          <p:cNvPr id="10" name="Title 16">
            <a:extLst>
              <a:ext uri="{FF2B5EF4-FFF2-40B4-BE49-F238E27FC236}">
                <a16:creationId xmlns:a16="http://schemas.microsoft.com/office/drawing/2014/main" id="{E18F0B7B-8DE6-B43A-A962-2BB3770907CA}"/>
              </a:ext>
            </a:extLst>
          </p:cNvPr>
          <p:cNvSpPr>
            <a:spLocks noGrp="1"/>
          </p:cNvSpPr>
          <p:nvPr>
            <p:ph type="title"/>
          </p:nvPr>
        </p:nvSpPr>
        <p:spPr>
          <a:xfrm>
            <a:off x="114214" y="87802"/>
            <a:ext cx="10920419" cy="778828"/>
          </a:xfrm>
          <a:prstGeom prst="rect">
            <a:avLst/>
          </a:prstGeom>
        </p:spPr>
        <p:txBody>
          <a:bodyPr/>
          <a:lstStyle>
            <a:lvl1pPr>
              <a:defRPr>
                <a:solidFill>
                  <a:srgbClr val="C00000"/>
                </a:solidFill>
              </a:defRPr>
            </a:lvl1pPr>
          </a:lstStyle>
          <a:p>
            <a:r>
              <a:rPr lang="en-US"/>
              <a:t>Click to edit Master title style</a:t>
            </a:r>
          </a:p>
        </p:txBody>
      </p:sp>
    </p:spTree>
    <p:extLst>
      <p:ext uri="{BB962C8B-B14F-4D97-AF65-F5344CB8AC3E}">
        <p14:creationId xmlns:p14="http://schemas.microsoft.com/office/powerpoint/2010/main" val="2605362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CD2EA5-422A-467D-930A-41ED577F50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F7593A-9F1B-49A8-8A0B-64E38BAE73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3094C-DBE7-48F0-9120-878375E982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EEF6C25-968D-4498-A3AE-ACB04AF9B7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99A7D7-077E-40D7-B42D-CE08C31841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AAD378-655A-49C6-813C-9FD132EF7440}" type="slidenum">
              <a:rPr lang="en-US" smtClean="0"/>
              <a:t>‹#›</a:t>
            </a:fld>
            <a:endParaRPr lang="en-US"/>
          </a:p>
        </p:txBody>
      </p:sp>
    </p:spTree>
    <p:extLst>
      <p:ext uri="{BB962C8B-B14F-4D97-AF65-F5344CB8AC3E}">
        <p14:creationId xmlns:p14="http://schemas.microsoft.com/office/powerpoint/2010/main" val="1652205766"/>
      </p:ext>
    </p:extLst>
  </p:cSld>
  <p:clrMap bg1="lt1" tx1="dk1" bg2="lt2" tx2="dk2" accent1="accent1" accent2="accent2" accent3="accent3" accent4="accent4" accent5="accent5" accent6="accent6" hlink="hlink" folHlink="folHlink"/>
  <p:sldLayoutIdLst>
    <p:sldLayoutId id="2147483649" r:id="rId1"/>
    <p:sldLayoutId id="214748365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usc/fall2023/csci513/info" TargetMode="External"/><Relationship Id="rId2" Type="http://schemas.openxmlformats.org/officeDocument/2006/relationships/hyperlink" Target="mailto:team@piazza.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9A87-9CBD-463B-9EB7-CB6895911500}"/>
              </a:ext>
            </a:extLst>
          </p:cNvPr>
          <p:cNvSpPr>
            <a:spLocks noGrp="1"/>
          </p:cNvSpPr>
          <p:nvPr>
            <p:ph type="ctrTitle"/>
          </p:nvPr>
        </p:nvSpPr>
        <p:spPr>
          <a:xfrm>
            <a:off x="199785" y="1122363"/>
            <a:ext cx="11818044" cy="2387600"/>
          </a:xfrm>
        </p:spPr>
        <p:txBody>
          <a:bodyPr anchor="ctr" anchorCtr="0"/>
          <a:lstStyle/>
          <a:p>
            <a:r>
              <a:rPr lang="en-US" dirty="0"/>
              <a:t>Autonomous Cyber-Physical Systems:</a:t>
            </a:r>
            <a:br>
              <a:rPr lang="en-US" dirty="0"/>
            </a:br>
            <a:r>
              <a:rPr lang="en-US" sz="4400" dirty="0"/>
              <a:t>Course Introduction</a:t>
            </a:r>
            <a:endParaRPr lang="en-US" dirty="0"/>
          </a:p>
        </p:txBody>
      </p:sp>
      <p:sp>
        <p:nvSpPr>
          <p:cNvPr id="3" name="Subtitle 2">
            <a:extLst>
              <a:ext uri="{FF2B5EF4-FFF2-40B4-BE49-F238E27FC236}">
                <a16:creationId xmlns:a16="http://schemas.microsoft.com/office/drawing/2014/main" id="{52CCF91D-4F26-4DEE-BD5B-2AD08F8DC93B}"/>
              </a:ext>
            </a:extLst>
          </p:cNvPr>
          <p:cNvSpPr>
            <a:spLocks noGrp="1"/>
          </p:cNvSpPr>
          <p:nvPr>
            <p:ph type="subTitle" idx="1"/>
          </p:nvPr>
        </p:nvSpPr>
        <p:spPr>
          <a:xfrm>
            <a:off x="629055" y="3602038"/>
            <a:ext cx="10822376" cy="2552328"/>
          </a:xfrm>
        </p:spPr>
        <p:txBody>
          <a:bodyPr>
            <a:normAutofit/>
          </a:bodyPr>
          <a:lstStyle/>
          <a:p>
            <a:r>
              <a:rPr lang="en-US" dirty="0"/>
              <a:t>Fall 2023: CS 513</a:t>
            </a:r>
          </a:p>
          <a:p>
            <a:r>
              <a:rPr lang="en-US" dirty="0"/>
              <a:t>Instructor: Jyo Deshmukh</a:t>
            </a:r>
          </a:p>
          <a:p>
            <a:r>
              <a:rPr lang="en-US" dirty="0"/>
              <a:t>Course materials: https://tinyurl.com/2df7fkv4</a:t>
            </a:r>
            <a:endParaRPr lang="en-US" b="1" dirty="0"/>
          </a:p>
        </p:txBody>
      </p:sp>
      <p:sp>
        <p:nvSpPr>
          <p:cNvPr id="4" name="Slide Number Placeholder 3">
            <a:extLst>
              <a:ext uri="{FF2B5EF4-FFF2-40B4-BE49-F238E27FC236}">
                <a16:creationId xmlns:a16="http://schemas.microsoft.com/office/drawing/2014/main" id="{DC3CC0FD-3E3B-407F-B35A-092F56A698F7}"/>
              </a:ext>
            </a:extLst>
          </p:cNvPr>
          <p:cNvSpPr>
            <a:spLocks noGrp="1"/>
          </p:cNvSpPr>
          <p:nvPr>
            <p:ph type="sldNum" sz="quarter" idx="4294967295"/>
          </p:nvPr>
        </p:nvSpPr>
        <p:spPr>
          <a:xfrm>
            <a:off x="4724400" y="6411086"/>
            <a:ext cx="2743200" cy="365125"/>
          </a:xfrm>
        </p:spPr>
        <p:txBody>
          <a:bodyPr/>
          <a:lstStyle/>
          <a:p>
            <a:fld id="{29AAD378-655A-49C6-813C-9FD132EF7440}" type="slidenum">
              <a:rPr lang="en-US" smtClean="0"/>
              <a:pPr/>
              <a:t>1</a:t>
            </a:fld>
            <a:endParaRPr lang="en-US"/>
          </a:p>
        </p:txBody>
      </p:sp>
      <p:pic>
        <p:nvPicPr>
          <p:cNvPr id="10" name="Graphic 9">
            <a:extLst>
              <a:ext uri="{FF2B5EF4-FFF2-40B4-BE49-F238E27FC236}">
                <a16:creationId xmlns:a16="http://schemas.microsoft.com/office/drawing/2014/main" id="{3B233969-89F7-AC16-3C7F-FE7228BF87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75788" y="4840320"/>
            <a:ext cx="1935891" cy="1935891"/>
          </a:xfrm>
          <a:prstGeom prst="rect">
            <a:avLst/>
          </a:prstGeom>
        </p:spPr>
      </p:pic>
    </p:spTree>
    <p:extLst>
      <p:ext uri="{BB962C8B-B14F-4D97-AF65-F5344CB8AC3E}">
        <p14:creationId xmlns:p14="http://schemas.microsoft.com/office/powerpoint/2010/main" val="1477390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6F58D0-AA99-4A20-84EB-EEFB44A45880}"/>
              </a:ext>
            </a:extLst>
          </p:cNvPr>
          <p:cNvSpPr>
            <a:spLocks noGrp="1"/>
          </p:cNvSpPr>
          <p:nvPr>
            <p:ph idx="1"/>
          </p:nvPr>
        </p:nvSpPr>
        <p:spPr>
          <a:xfrm>
            <a:off x="166680" y="1644649"/>
            <a:ext cx="11699087" cy="3753641"/>
          </a:xfrm>
        </p:spPr>
        <p:txBody>
          <a:bodyPr/>
          <a:lstStyle/>
          <a:p>
            <a:r>
              <a:rPr lang="en-US" dirty="0"/>
              <a:t>Part I: Models of Computation, Model-based Control Design</a:t>
            </a:r>
          </a:p>
          <a:p>
            <a:pPr lvl="1"/>
            <a:r>
              <a:rPr lang="en-US" dirty="0"/>
              <a:t>Synchronous &amp; Asynchronous Models, Timed Models, Dynamical System Models, Hybrid Models, Basics of Control</a:t>
            </a:r>
          </a:p>
          <a:p>
            <a:r>
              <a:rPr lang="en-US" dirty="0"/>
              <a:t>Part II: Safety: Specifications, Monitoring, Test Generation, Verification</a:t>
            </a:r>
          </a:p>
          <a:p>
            <a:pPr lvl="1"/>
            <a:r>
              <a:rPr lang="en-US" dirty="0"/>
              <a:t>Temporal Logic, Test Generation, Falsification</a:t>
            </a:r>
          </a:p>
          <a:p>
            <a:r>
              <a:rPr lang="en-US" dirty="0"/>
              <a:t>Part III: Ingredients of Autonomy</a:t>
            </a:r>
          </a:p>
          <a:p>
            <a:pPr lvl="1"/>
            <a:r>
              <a:rPr lang="en-US" dirty="0"/>
              <a:t>Basics of modern perception, planning, decision-making, reinforcement learning</a:t>
            </a:r>
          </a:p>
        </p:txBody>
      </p:sp>
      <p:sp>
        <p:nvSpPr>
          <p:cNvPr id="3" name="Title 2">
            <a:extLst>
              <a:ext uri="{FF2B5EF4-FFF2-40B4-BE49-F238E27FC236}">
                <a16:creationId xmlns:a16="http://schemas.microsoft.com/office/drawing/2014/main" id="{7C353041-60AE-4330-8819-C02B58731C1A}"/>
              </a:ext>
            </a:extLst>
          </p:cNvPr>
          <p:cNvSpPr>
            <a:spLocks noGrp="1"/>
          </p:cNvSpPr>
          <p:nvPr>
            <p:ph type="title"/>
          </p:nvPr>
        </p:nvSpPr>
        <p:spPr>
          <a:xfrm>
            <a:off x="166681" y="85463"/>
            <a:ext cx="10920419" cy="778828"/>
          </a:xfrm>
        </p:spPr>
        <p:txBody>
          <a:bodyPr/>
          <a:lstStyle/>
          <a:p>
            <a:r>
              <a:rPr lang="en-US" dirty="0"/>
              <a:t>Course Overview</a:t>
            </a:r>
          </a:p>
        </p:txBody>
      </p:sp>
      <p:sp>
        <p:nvSpPr>
          <p:cNvPr id="4" name="Slide Number Placeholder 3">
            <a:extLst>
              <a:ext uri="{FF2B5EF4-FFF2-40B4-BE49-F238E27FC236}">
                <a16:creationId xmlns:a16="http://schemas.microsoft.com/office/drawing/2014/main" id="{BA58A67C-1864-44E2-AD83-9C9A304F638C}"/>
              </a:ext>
            </a:extLst>
          </p:cNvPr>
          <p:cNvSpPr>
            <a:spLocks noGrp="1"/>
          </p:cNvSpPr>
          <p:nvPr>
            <p:ph type="sldNum" sz="quarter" idx="12"/>
          </p:nvPr>
        </p:nvSpPr>
        <p:spPr/>
        <p:txBody>
          <a:bodyPr/>
          <a:lstStyle/>
          <a:p>
            <a:fld id="{29AAD378-655A-49C6-813C-9FD132EF7440}" type="slidenum">
              <a:rPr lang="en-US" smtClean="0"/>
              <a:pPr/>
              <a:t>10</a:t>
            </a:fld>
            <a:endParaRPr lang="en-US"/>
          </a:p>
        </p:txBody>
      </p:sp>
    </p:spTree>
    <p:extLst>
      <p:ext uri="{BB962C8B-B14F-4D97-AF65-F5344CB8AC3E}">
        <p14:creationId xmlns:p14="http://schemas.microsoft.com/office/powerpoint/2010/main" val="4162771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FBFB19-1094-48BE-87FC-E201330E5AEF}"/>
              </a:ext>
            </a:extLst>
          </p:cNvPr>
          <p:cNvSpPr>
            <a:spLocks noGrp="1"/>
          </p:cNvSpPr>
          <p:nvPr>
            <p:ph idx="1"/>
          </p:nvPr>
        </p:nvSpPr>
        <p:spPr/>
        <p:txBody>
          <a:bodyPr>
            <a:normAutofit/>
          </a:bodyPr>
          <a:lstStyle/>
          <a:p>
            <a:r>
              <a:rPr lang="en-US" dirty="0"/>
              <a:t>4 Written Homework Assignments</a:t>
            </a:r>
          </a:p>
          <a:p>
            <a:pPr lvl="1"/>
            <a:r>
              <a:rPr lang="en-US" dirty="0"/>
              <a:t>Focus on theory</a:t>
            </a:r>
          </a:p>
          <a:p>
            <a:pPr lvl="1"/>
            <a:endParaRPr lang="en-US" dirty="0"/>
          </a:p>
          <a:p>
            <a:r>
              <a:rPr lang="en-US" dirty="0"/>
              <a:t>2 Mini-Projects</a:t>
            </a:r>
          </a:p>
          <a:p>
            <a:pPr lvl="1"/>
            <a:r>
              <a:rPr lang="en-US" dirty="0"/>
              <a:t>Learn how to code the controller for a self-driving car subsystem</a:t>
            </a:r>
          </a:p>
          <a:p>
            <a:pPr lvl="1"/>
            <a:r>
              <a:rPr lang="en-US" dirty="0"/>
              <a:t>Learn how to use a vision-based perception module as a sensor</a:t>
            </a:r>
          </a:p>
          <a:p>
            <a:pPr marL="411480" lvl="1" indent="0">
              <a:buNone/>
            </a:pPr>
            <a:endParaRPr lang="en-US" dirty="0"/>
          </a:p>
          <a:p>
            <a:r>
              <a:rPr lang="en-US" dirty="0"/>
              <a:t>Class Project</a:t>
            </a:r>
          </a:p>
        </p:txBody>
      </p:sp>
      <p:sp>
        <p:nvSpPr>
          <p:cNvPr id="3" name="Title 2">
            <a:extLst>
              <a:ext uri="{FF2B5EF4-FFF2-40B4-BE49-F238E27FC236}">
                <a16:creationId xmlns:a16="http://schemas.microsoft.com/office/drawing/2014/main" id="{CEAB0B98-C4CB-4164-99BE-C72C3CDF8A07}"/>
              </a:ext>
            </a:extLst>
          </p:cNvPr>
          <p:cNvSpPr>
            <a:spLocks noGrp="1"/>
          </p:cNvSpPr>
          <p:nvPr>
            <p:ph type="title"/>
          </p:nvPr>
        </p:nvSpPr>
        <p:spPr>
          <a:xfrm>
            <a:off x="166681" y="85463"/>
            <a:ext cx="10920419" cy="778828"/>
          </a:xfrm>
        </p:spPr>
        <p:txBody>
          <a:bodyPr/>
          <a:lstStyle/>
          <a:p>
            <a:r>
              <a:rPr lang="en-US" dirty="0"/>
              <a:t>How will we evaluate ourselves?</a:t>
            </a:r>
          </a:p>
        </p:txBody>
      </p:sp>
      <p:sp>
        <p:nvSpPr>
          <p:cNvPr id="4" name="Slide Number Placeholder 3">
            <a:extLst>
              <a:ext uri="{FF2B5EF4-FFF2-40B4-BE49-F238E27FC236}">
                <a16:creationId xmlns:a16="http://schemas.microsoft.com/office/drawing/2014/main" id="{73C2356D-96A5-48BB-B409-BC8B627FDF78}"/>
              </a:ext>
            </a:extLst>
          </p:cNvPr>
          <p:cNvSpPr>
            <a:spLocks noGrp="1"/>
          </p:cNvSpPr>
          <p:nvPr>
            <p:ph type="sldNum" sz="quarter" idx="12"/>
          </p:nvPr>
        </p:nvSpPr>
        <p:spPr/>
        <p:txBody>
          <a:bodyPr/>
          <a:lstStyle/>
          <a:p>
            <a:fld id="{29AAD378-655A-49C6-813C-9FD132EF7440}" type="slidenum">
              <a:rPr lang="en-US" smtClean="0"/>
              <a:pPr/>
              <a:t>11</a:t>
            </a:fld>
            <a:endParaRPr lang="en-US"/>
          </a:p>
        </p:txBody>
      </p:sp>
    </p:spTree>
    <p:extLst>
      <p:ext uri="{BB962C8B-B14F-4D97-AF65-F5344CB8AC3E}">
        <p14:creationId xmlns:p14="http://schemas.microsoft.com/office/powerpoint/2010/main" val="1877765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A71A69-D97C-42AC-9447-E2AB76AD6B10}"/>
              </a:ext>
            </a:extLst>
          </p:cNvPr>
          <p:cNvSpPr>
            <a:spLocks noGrp="1"/>
          </p:cNvSpPr>
          <p:nvPr>
            <p:ph idx="1"/>
          </p:nvPr>
        </p:nvSpPr>
        <p:spPr/>
        <p:txBody>
          <a:bodyPr>
            <a:normAutofit lnSpcReduction="10000"/>
          </a:bodyPr>
          <a:lstStyle/>
          <a:p>
            <a:r>
              <a:rPr lang="en-US" dirty="0"/>
              <a:t>Purpose: </a:t>
            </a:r>
          </a:p>
          <a:p>
            <a:pPr lvl="1"/>
            <a:r>
              <a:rPr lang="en-US" dirty="0"/>
              <a:t>Freedom to choose your own advanced application</a:t>
            </a:r>
          </a:p>
          <a:p>
            <a:pPr lvl="1"/>
            <a:r>
              <a:rPr lang="en-US" dirty="0"/>
              <a:t>Write formal requirements</a:t>
            </a:r>
          </a:p>
          <a:p>
            <a:pPr lvl="1"/>
            <a:r>
              <a:rPr lang="en-US" dirty="0"/>
              <a:t>Generate tests/proofs using verification/falsification/test generation</a:t>
            </a:r>
          </a:p>
          <a:p>
            <a:pPr lvl="1"/>
            <a:r>
              <a:rPr lang="en-US" dirty="0"/>
              <a:t>Show the application of formal reasoning</a:t>
            </a:r>
          </a:p>
          <a:p>
            <a:r>
              <a:rPr lang="en-US" dirty="0"/>
              <a:t>Expected outcome:</a:t>
            </a:r>
          </a:p>
          <a:p>
            <a:pPr lvl="1"/>
            <a:r>
              <a:rPr lang="en-US" dirty="0"/>
              <a:t>Dynamical Model of an ACPS application (Python/Simulink-</a:t>
            </a:r>
            <a:r>
              <a:rPr lang="en-US" dirty="0" err="1"/>
              <a:t>Matlab</a:t>
            </a:r>
            <a:r>
              <a:rPr lang="en-US" dirty="0"/>
              <a:t>/</a:t>
            </a:r>
            <a:r>
              <a:rPr lang="en-US" dirty="0" err="1"/>
              <a:t>JuliaSim</a:t>
            </a:r>
            <a:r>
              <a:rPr lang="en-US" dirty="0"/>
              <a:t>/…)</a:t>
            </a:r>
          </a:p>
          <a:p>
            <a:pPr lvl="1"/>
            <a:r>
              <a:rPr lang="en-US" dirty="0"/>
              <a:t>Model in a simulator (Carla, </a:t>
            </a:r>
            <a:r>
              <a:rPr lang="en-US" dirty="0" err="1"/>
              <a:t>AirSim</a:t>
            </a:r>
            <a:r>
              <a:rPr lang="en-US" dirty="0"/>
              <a:t>, </a:t>
            </a:r>
            <a:r>
              <a:rPr lang="en-US" dirty="0" err="1"/>
              <a:t>IsaacSim</a:t>
            </a:r>
            <a:r>
              <a:rPr lang="en-US" dirty="0"/>
              <a:t>, Sumo, …)</a:t>
            </a:r>
          </a:p>
          <a:p>
            <a:pPr lvl="1"/>
            <a:r>
              <a:rPr lang="en-US" dirty="0"/>
              <a:t>Research project </a:t>
            </a:r>
          </a:p>
          <a:p>
            <a:r>
              <a:rPr lang="en-US" dirty="0"/>
              <a:t>For application projects:</a:t>
            </a:r>
          </a:p>
          <a:p>
            <a:pPr lvl="1"/>
            <a:r>
              <a:rPr lang="en-US" dirty="0"/>
              <a:t>You could try to deploy it on the chosen hardware platform</a:t>
            </a:r>
          </a:p>
          <a:p>
            <a:pPr lvl="1"/>
            <a:r>
              <a:rPr lang="en-US" dirty="0"/>
              <a:t>We have a few to play with – first-come-first-serve, email us about these!</a:t>
            </a:r>
          </a:p>
          <a:p>
            <a:pPr lvl="1"/>
            <a:endParaRPr lang="en-US" dirty="0"/>
          </a:p>
          <a:p>
            <a:pPr marL="0" indent="0">
              <a:buNone/>
            </a:pPr>
            <a:endParaRPr lang="en-US" dirty="0"/>
          </a:p>
        </p:txBody>
      </p:sp>
      <p:sp>
        <p:nvSpPr>
          <p:cNvPr id="3" name="Title 2">
            <a:extLst>
              <a:ext uri="{FF2B5EF4-FFF2-40B4-BE49-F238E27FC236}">
                <a16:creationId xmlns:a16="http://schemas.microsoft.com/office/drawing/2014/main" id="{0A8D2567-7729-4134-8332-336BCDD6B7FD}"/>
              </a:ext>
            </a:extLst>
          </p:cNvPr>
          <p:cNvSpPr>
            <a:spLocks noGrp="1"/>
          </p:cNvSpPr>
          <p:nvPr>
            <p:ph type="title"/>
          </p:nvPr>
        </p:nvSpPr>
        <p:spPr>
          <a:xfrm>
            <a:off x="166681" y="85463"/>
            <a:ext cx="10920419" cy="778828"/>
          </a:xfrm>
        </p:spPr>
        <p:txBody>
          <a:bodyPr/>
          <a:lstStyle/>
          <a:p>
            <a:r>
              <a:rPr lang="en-US" dirty="0"/>
              <a:t>Class Project</a:t>
            </a:r>
          </a:p>
        </p:txBody>
      </p:sp>
      <p:sp>
        <p:nvSpPr>
          <p:cNvPr id="4" name="Slide Number Placeholder 3">
            <a:extLst>
              <a:ext uri="{FF2B5EF4-FFF2-40B4-BE49-F238E27FC236}">
                <a16:creationId xmlns:a16="http://schemas.microsoft.com/office/drawing/2014/main" id="{10480738-6D6C-4166-8A6E-131BCD3D42A9}"/>
              </a:ext>
            </a:extLst>
          </p:cNvPr>
          <p:cNvSpPr>
            <a:spLocks noGrp="1"/>
          </p:cNvSpPr>
          <p:nvPr>
            <p:ph type="sldNum" sz="quarter" idx="12"/>
          </p:nvPr>
        </p:nvSpPr>
        <p:spPr/>
        <p:txBody>
          <a:bodyPr/>
          <a:lstStyle/>
          <a:p>
            <a:fld id="{29AAD378-655A-49C6-813C-9FD132EF7440}" type="slidenum">
              <a:rPr lang="en-US" smtClean="0"/>
              <a:pPr/>
              <a:t>12</a:t>
            </a:fld>
            <a:endParaRPr lang="en-US"/>
          </a:p>
        </p:txBody>
      </p:sp>
    </p:spTree>
    <p:extLst>
      <p:ext uri="{BB962C8B-B14F-4D97-AF65-F5344CB8AC3E}">
        <p14:creationId xmlns:p14="http://schemas.microsoft.com/office/powerpoint/2010/main" val="2244765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5720FE-7BD1-4F5F-BCAC-19621432D20B}"/>
              </a:ext>
            </a:extLst>
          </p:cNvPr>
          <p:cNvSpPr>
            <a:spLocks noGrp="1"/>
          </p:cNvSpPr>
          <p:nvPr>
            <p:ph idx="1"/>
          </p:nvPr>
        </p:nvSpPr>
        <p:spPr>
          <a:xfrm>
            <a:off x="166680" y="1042556"/>
            <a:ext cx="11699087" cy="4999897"/>
          </a:xfrm>
        </p:spPr>
        <p:txBody>
          <a:bodyPr>
            <a:normAutofit lnSpcReduction="10000"/>
          </a:bodyPr>
          <a:lstStyle/>
          <a:p>
            <a:pPr marL="514350" indent="-514350">
              <a:buAutoNum type="arabicPeriod"/>
            </a:pPr>
            <a:r>
              <a:rPr lang="en-US" sz="2400" dirty="0"/>
              <a:t>Design an </a:t>
            </a:r>
            <a:r>
              <a:rPr lang="en-US" sz="2400" dirty="0" err="1"/>
              <a:t>eVTOL</a:t>
            </a:r>
            <a:r>
              <a:rPr lang="en-US" sz="2400" dirty="0"/>
              <a:t> to follow a specific route plan (specified formally) </a:t>
            </a:r>
          </a:p>
          <a:p>
            <a:pPr marL="514350" indent="-514350">
              <a:buAutoNum type="arabicPeriod"/>
            </a:pPr>
            <a:r>
              <a:rPr lang="en-US" sz="2400" dirty="0"/>
              <a:t>Vehicle model and controller to automatically change lanes </a:t>
            </a:r>
          </a:p>
          <a:p>
            <a:pPr marL="514350" indent="-514350">
              <a:buAutoNum type="arabicPeriod"/>
            </a:pPr>
            <a:r>
              <a:rPr lang="en-US" sz="2400" dirty="0"/>
              <a:t>Explore multi-vehicle simulators for collaborative merging, autonomous intersection control</a:t>
            </a:r>
          </a:p>
          <a:p>
            <a:pPr marL="514350" indent="-514350">
              <a:buAutoNum type="arabicPeriod"/>
            </a:pPr>
            <a:r>
              <a:rPr lang="en-US" sz="2400" dirty="0"/>
              <a:t>Pedestrian/bicycle detection and avoidance</a:t>
            </a:r>
          </a:p>
          <a:p>
            <a:pPr marL="514350" indent="-514350">
              <a:buAutoNum type="arabicPeriod"/>
            </a:pPr>
            <a:r>
              <a:rPr lang="en-US" sz="2400" dirty="0"/>
              <a:t>Traffic simulator for vehicle platooning</a:t>
            </a:r>
          </a:p>
          <a:p>
            <a:pPr marL="514350" indent="-514350">
              <a:buAutoNum type="arabicPeriod"/>
            </a:pPr>
            <a:r>
              <a:rPr lang="en-US" sz="2400" dirty="0"/>
              <a:t>Create a model of the human heart and design a pacemaker</a:t>
            </a:r>
          </a:p>
          <a:p>
            <a:pPr marL="514350" indent="-514350">
              <a:buAutoNum type="arabicPeriod"/>
            </a:pPr>
            <a:r>
              <a:rPr lang="en-US" sz="2400" dirty="0"/>
              <a:t>Create a blood-glucose dynamics model and design an automatic insulin infusion pump </a:t>
            </a:r>
          </a:p>
          <a:p>
            <a:pPr marL="514350" indent="-514350">
              <a:buAutoNum type="arabicPeriod"/>
            </a:pPr>
            <a:r>
              <a:rPr lang="en-US" sz="2400" dirty="0"/>
              <a:t>Train a ground robot that uses LIDAR/Cameras and train it using reinforcement learning </a:t>
            </a:r>
          </a:p>
          <a:p>
            <a:pPr marL="514350" indent="-514350">
              <a:buAutoNum type="arabicPeriod"/>
            </a:pPr>
            <a:r>
              <a:rPr lang="en-US" sz="2400" dirty="0"/>
              <a:t>Some fun past projects: automated pet feeder, automatic race-car training from human players, aggressive UAV maneuvers, hydroponic plant system, interfacing the Toyota HSR, wildfire detection and multi-agent wildfire mapping</a:t>
            </a:r>
          </a:p>
          <a:p>
            <a:endParaRPr lang="en-US" sz="2400" dirty="0"/>
          </a:p>
        </p:txBody>
      </p:sp>
      <p:sp>
        <p:nvSpPr>
          <p:cNvPr id="3" name="Title 2">
            <a:extLst>
              <a:ext uri="{FF2B5EF4-FFF2-40B4-BE49-F238E27FC236}">
                <a16:creationId xmlns:a16="http://schemas.microsoft.com/office/drawing/2014/main" id="{0F871A76-47F8-478A-810F-32D781F33843}"/>
              </a:ext>
            </a:extLst>
          </p:cNvPr>
          <p:cNvSpPr>
            <a:spLocks noGrp="1"/>
          </p:cNvSpPr>
          <p:nvPr>
            <p:ph type="title"/>
          </p:nvPr>
        </p:nvSpPr>
        <p:spPr>
          <a:xfrm>
            <a:off x="166681" y="85463"/>
            <a:ext cx="10920419" cy="778828"/>
          </a:xfrm>
        </p:spPr>
        <p:txBody>
          <a:bodyPr>
            <a:normAutofit fontScale="90000"/>
          </a:bodyPr>
          <a:lstStyle/>
          <a:p>
            <a:r>
              <a:rPr lang="en-US" dirty="0"/>
              <a:t>Example Projects (do not have to pick any of these)</a:t>
            </a:r>
          </a:p>
        </p:txBody>
      </p:sp>
      <p:sp>
        <p:nvSpPr>
          <p:cNvPr id="4" name="Slide Number Placeholder 3">
            <a:extLst>
              <a:ext uri="{FF2B5EF4-FFF2-40B4-BE49-F238E27FC236}">
                <a16:creationId xmlns:a16="http://schemas.microsoft.com/office/drawing/2014/main" id="{F32090F5-CA3E-4EDE-913D-EDF0244B4AB0}"/>
              </a:ext>
            </a:extLst>
          </p:cNvPr>
          <p:cNvSpPr>
            <a:spLocks noGrp="1"/>
          </p:cNvSpPr>
          <p:nvPr>
            <p:ph type="sldNum" sz="quarter" idx="12"/>
          </p:nvPr>
        </p:nvSpPr>
        <p:spPr/>
        <p:txBody>
          <a:bodyPr/>
          <a:lstStyle/>
          <a:p>
            <a:fld id="{29AAD378-655A-49C6-813C-9FD132EF7440}" type="slidenum">
              <a:rPr lang="en-US" smtClean="0"/>
              <a:pPr/>
              <a:t>13</a:t>
            </a:fld>
            <a:endParaRPr lang="en-US"/>
          </a:p>
        </p:txBody>
      </p:sp>
    </p:spTree>
    <p:extLst>
      <p:ext uri="{BB962C8B-B14F-4D97-AF65-F5344CB8AC3E}">
        <p14:creationId xmlns:p14="http://schemas.microsoft.com/office/powerpoint/2010/main" val="3057101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F78C7D-01C1-48E9-ADA4-06395A346063}"/>
              </a:ext>
            </a:extLst>
          </p:cNvPr>
          <p:cNvSpPr>
            <a:spLocks noGrp="1"/>
          </p:cNvSpPr>
          <p:nvPr>
            <p:ph idx="1"/>
          </p:nvPr>
        </p:nvSpPr>
        <p:spPr/>
        <p:txBody>
          <a:bodyPr>
            <a:normAutofit/>
          </a:bodyPr>
          <a:lstStyle/>
          <a:p>
            <a:r>
              <a:rPr lang="en-US" dirty="0"/>
              <a:t>Project teams of 2: exceptional cases: teams of 1 or 3</a:t>
            </a:r>
          </a:p>
          <a:p>
            <a:r>
              <a:rPr lang="en-US" dirty="0"/>
              <a:t>Team size proportional to expectation on outcome</a:t>
            </a:r>
          </a:p>
          <a:p>
            <a:r>
              <a:rPr lang="en-US" dirty="0"/>
              <a:t>Use Piazza for forming teams</a:t>
            </a:r>
          </a:p>
          <a:p>
            <a:r>
              <a:rPr lang="en-US" dirty="0"/>
              <a:t>Identify team members by </a:t>
            </a:r>
            <a:r>
              <a:rPr lang="en-US" b="1" dirty="0">
                <a:solidFill>
                  <a:srgbClr val="FF0000"/>
                </a:solidFill>
              </a:rPr>
              <a:t>Labor Day week</a:t>
            </a:r>
          </a:p>
          <a:p>
            <a:r>
              <a:rPr lang="en-US" dirty="0"/>
              <a:t>Single-page Project Proposal due by 1</a:t>
            </a:r>
            <a:r>
              <a:rPr lang="en-US" baseline="30000" dirty="0"/>
              <a:t>st</a:t>
            </a:r>
            <a:r>
              <a:rPr lang="en-US" dirty="0"/>
              <a:t> week of October </a:t>
            </a:r>
          </a:p>
          <a:p>
            <a:pPr lvl="1"/>
            <a:r>
              <a:rPr lang="en-US" dirty="0"/>
              <a:t>TAs will provide proposal format </a:t>
            </a:r>
          </a:p>
          <a:p>
            <a:r>
              <a:rPr lang="en-US" dirty="0"/>
              <a:t>Final Project Deliverable</a:t>
            </a:r>
          </a:p>
          <a:p>
            <a:pPr lvl="1"/>
            <a:r>
              <a:rPr lang="en-US" dirty="0"/>
              <a:t>10-page project report (for research), 5-page report (for demos)</a:t>
            </a:r>
          </a:p>
          <a:p>
            <a:r>
              <a:rPr lang="en-US" dirty="0"/>
              <a:t>Final Project Presentation on last day of classes</a:t>
            </a:r>
          </a:p>
          <a:p>
            <a:endParaRPr lang="en-US" dirty="0"/>
          </a:p>
          <a:p>
            <a:endParaRPr lang="en-US" dirty="0"/>
          </a:p>
        </p:txBody>
      </p:sp>
      <p:sp>
        <p:nvSpPr>
          <p:cNvPr id="3" name="Title 2">
            <a:extLst>
              <a:ext uri="{FF2B5EF4-FFF2-40B4-BE49-F238E27FC236}">
                <a16:creationId xmlns:a16="http://schemas.microsoft.com/office/drawing/2014/main" id="{6FF8C48E-6796-4133-BE69-FA5D39FB6578}"/>
              </a:ext>
            </a:extLst>
          </p:cNvPr>
          <p:cNvSpPr>
            <a:spLocks noGrp="1"/>
          </p:cNvSpPr>
          <p:nvPr>
            <p:ph type="title"/>
          </p:nvPr>
        </p:nvSpPr>
        <p:spPr>
          <a:xfrm>
            <a:off x="166681" y="85463"/>
            <a:ext cx="10920419" cy="778828"/>
          </a:xfrm>
        </p:spPr>
        <p:txBody>
          <a:bodyPr/>
          <a:lstStyle/>
          <a:p>
            <a:r>
              <a:rPr lang="en-US" dirty="0"/>
              <a:t>Project Timeline</a:t>
            </a:r>
          </a:p>
        </p:txBody>
      </p:sp>
      <p:sp>
        <p:nvSpPr>
          <p:cNvPr id="4" name="Slide Number Placeholder 3">
            <a:extLst>
              <a:ext uri="{FF2B5EF4-FFF2-40B4-BE49-F238E27FC236}">
                <a16:creationId xmlns:a16="http://schemas.microsoft.com/office/drawing/2014/main" id="{AA2D1731-D9E7-41BC-BBBA-B545182DAC5C}"/>
              </a:ext>
            </a:extLst>
          </p:cNvPr>
          <p:cNvSpPr>
            <a:spLocks noGrp="1"/>
          </p:cNvSpPr>
          <p:nvPr>
            <p:ph type="sldNum" sz="quarter" idx="12"/>
          </p:nvPr>
        </p:nvSpPr>
        <p:spPr/>
        <p:txBody>
          <a:bodyPr/>
          <a:lstStyle/>
          <a:p>
            <a:fld id="{29AAD378-655A-49C6-813C-9FD132EF7440}" type="slidenum">
              <a:rPr lang="en-US" smtClean="0"/>
              <a:pPr/>
              <a:t>14</a:t>
            </a:fld>
            <a:endParaRPr lang="en-US"/>
          </a:p>
        </p:txBody>
      </p:sp>
    </p:spTree>
    <p:extLst>
      <p:ext uri="{BB962C8B-B14F-4D97-AF65-F5344CB8AC3E}">
        <p14:creationId xmlns:p14="http://schemas.microsoft.com/office/powerpoint/2010/main" val="3473795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B4652C-46C0-45CC-B704-482FE906812C}"/>
              </a:ext>
            </a:extLst>
          </p:cNvPr>
          <p:cNvSpPr>
            <a:spLocks noGrp="1"/>
          </p:cNvSpPr>
          <p:nvPr>
            <p:ph idx="1"/>
          </p:nvPr>
        </p:nvSpPr>
        <p:spPr>
          <a:xfrm>
            <a:off x="166681" y="2243737"/>
            <a:ext cx="11699087" cy="2899763"/>
          </a:xfrm>
        </p:spPr>
        <p:txBody>
          <a:bodyPr>
            <a:normAutofit fontScale="92500" lnSpcReduction="20000"/>
          </a:bodyPr>
          <a:lstStyle/>
          <a:p>
            <a:r>
              <a:rPr lang="en-US" dirty="0"/>
              <a:t>Assignments: 40%   (10x4)</a:t>
            </a:r>
          </a:p>
          <a:p>
            <a:r>
              <a:rPr lang="en-US" dirty="0"/>
              <a:t>Mini-Projects: 30% (15x2) </a:t>
            </a:r>
          </a:p>
          <a:p>
            <a:r>
              <a:rPr lang="en-US" dirty="0"/>
              <a:t>Project: 35% </a:t>
            </a:r>
          </a:p>
          <a:p>
            <a:pPr lvl="1"/>
            <a:r>
              <a:rPr lang="en-US" dirty="0"/>
              <a:t>Proposal: ungraded</a:t>
            </a:r>
          </a:p>
          <a:p>
            <a:pPr lvl="1"/>
            <a:r>
              <a:rPr lang="en-US" dirty="0"/>
              <a:t>Final Report: 5% (talk) , 20% (final report or demo)</a:t>
            </a:r>
          </a:p>
          <a:p>
            <a:r>
              <a:rPr lang="en-US" dirty="0"/>
              <a:t>Class participation: 5%</a:t>
            </a:r>
          </a:p>
          <a:p>
            <a:pPr lvl="1"/>
            <a:r>
              <a:rPr lang="en-US" dirty="0"/>
              <a:t>Participation in Slack</a:t>
            </a:r>
          </a:p>
          <a:p>
            <a:pPr lvl="1"/>
            <a:r>
              <a:rPr lang="en-US" dirty="0"/>
              <a:t>Q&amp;A, Office hours, …</a:t>
            </a:r>
          </a:p>
        </p:txBody>
      </p:sp>
      <p:sp>
        <p:nvSpPr>
          <p:cNvPr id="3" name="Title 2">
            <a:extLst>
              <a:ext uri="{FF2B5EF4-FFF2-40B4-BE49-F238E27FC236}">
                <a16:creationId xmlns:a16="http://schemas.microsoft.com/office/drawing/2014/main" id="{3EB475ED-F08E-41E7-B6A0-D3FF2F4AA7D3}"/>
              </a:ext>
            </a:extLst>
          </p:cNvPr>
          <p:cNvSpPr>
            <a:spLocks noGrp="1"/>
          </p:cNvSpPr>
          <p:nvPr>
            <p:ph type="title"/>
          </p:nvPr>
        </p:nvSpPr>
        <p:spPr>
          <a:xfrm>
            <a:off x="166681" y="85463"/>
            <a:ext cx="10920419" cy="778828"/>
          </a:xfrm>
        </p:spPr>
        <p:txBody>
          <a:bodyPr/>
          <a:lstStyle/>
          <a:p>
            <a:r>
              <a:rPr lang="en-US" dirty="0"/>
              <a:t>Grading and Evaluation Breakdown</a:t>
            </a:r>
          </a:p>
        </p:txBody>
      </p:sp>
      <p:sp>
        <p:nvSpPr>
          <p:cNvPr id="4" name="Slide Number Placeholder 3">
            <a:extLst>
              <a:ext uri="{FF2B5EF4-FFF2-40B4-BE49-F238E27FC236}">
                <a16:creationId xmlns:a16="http://schemas.microsoft.com/office/drawing/2014/main" id="{90BE5378-889E-4E30-A787-3C9C856A5337}"/>
              </a:ext>
            </a:extLst>
          </p:cNvPr>
          <p:cNvSpPr>
            <a:spLocks noGrp="1"/>
          </p:cNvSpPr>
          <p:nvPr>
            <p:ph type="sldNum" sz="quarter" idx="12"/>
          </p:nvPr>
        </p:nvSpPr>
        <p:spPr/>
        <p:txBody>
          <a:bodyPr/>
          <a:lstStyle/>
          <a:p>
            <a:fld id="{29AAD378-655A-49C6-813C-9FD132EF7440}" type="slidenum">
              <a:rPr lang="en-US" smtClean="0"/>
              <a:pPr/>
              <a:t>15</a:t>
            </a:fld>
            <a:endParaRPr lang="en-US"/>
          </a:p>
        </p:txBody>
      </p:sp>
    </p:spTree>
    <p:extLst>
      <p:ext uri="{BB962C8B-B14F-4D97-AF65-F5344CB8AC3E}">
        <p14:creationId xmlns:p14="http://schemas.microsoft.com/office/powerpoint/2010/main" val="2418828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BF6076-3618-42A4-ACC1-7B123DA203A0}"/>
              </a:ext>
            </a:extLst>
          </p:cNvPr>
          <p:cNvSpPr>
            <a:spLocks noGrp="1"/>
          </p:cNvSpPr>
          <p:nvPr>
            <p:ph idx="1"/>
          </p:nvPr>
        </p:nvSpPr>
        <p:spPr>
          <a:xfrm>
            <a:off x="166681" y="2324745"/>
            <a:ext cx="11699087" cy="3359295"/>
          </a:xfrm>
        </p:spPr>
        <p:txBody>
          <a:bodyPr>
            <a:normAutofit/>
          </a:bodyPr>
          <a:lstStyle/>
          <a:p>
            <a:r>
              <a:rPr lang="en-US" dirty="0"/>
              <a:t>You have no knowledge of </a:t>
            </a:r>
            <a:r>
              <a:rPr lang="en-US" dirty="0" err="1"/>
              <a:t>Matlab</a:t>
            </a:r>
            <a:r>
              <a:rPr lang="en-US" dirty="0"/>
              <a:t>/Python</a:t>
            </a:r>
          </a:p>
          <a:p>
            <a:pPr lvl="1"/>
            <a:r>
              <a:rPr lang="en-US" dirty="0" err="1"/>
              <a:t>Matlab</a:t>
            </a:r>
            <a:r>
              <a:rPr lang="en-US" dirty="0"/>
              <a:t>/Python is easy to learn, with several online resources and tutorials, but it may take you some time if you have never used it!</a:t>
            </a:r>
          </a:p>
          <a:p>
            <a:endParaRPr lang="en-US" dirty="0"/>
          </a:p>
          <a:p>
            <a:r>
              <a:rPr lang="en-US" dirty="0"/>
              <a:t>You do not remember high-school level calculus or logic </a:t>
            </a:r>
          </a:p>
          <a:p>
            <a:endParaRPr lang="en-US" dirty="0"/>
          </a:p>
          <a:p>
            <a:pPr marL="0" indent="0">
              <a:buNone/>
            </a:pPr>
            <a:endParaRPr lang="en-US" dirty="0"/>
          </a:p>
        </p:txBody>
      </p:sp>
      <p:sp>
        <p:nvSpPr>
          <p:cNvPr id="3" name="Title 2">
            <a:extLst>
              <a:ext uri="{FF2B5EF4-FFF2-40B4-BE49-F238E27FC236}">
                <a16:creationId xmlns:a16="http://schemas.microsoft.com/office/drawing/2014/main" id="{8FFD85C1-5334-4591-B088-EF252C801358}"/>
              </a:ext>
            </a:extLst>
          </p:cNvPr>
          <p:cNvSpPr>
            <a:spLocks noGrp="1"/>
          </p:cNvSpPr>
          <p:nvPr>
            <p:ph type="title"/>
          </p:nvPr>
        </p:nvSpPr>
        <p:spPr>
          <a:xfrm>
            <a:off x="166681" y="85463"/>
            <a:ext cx="10920419" cy="778828"/>
          </a:xfrm>
        </p:spPr>
        <p:txBody>
          <a:bodyPr/>
          <a:lstStyle/>
          <a:p>
            <a:r>
              <a:rPr lang="en-US" dirty="0"/>
              <a:t>Learning curve will be sharper if:	</a:t>
            </a:r>
          </a:p>
        </p:txBody>
      </p:sp>
      <p:sp>
        <p:nvSpPr>
          <p:cNvPr id="4" name="Slide Number Placeholder 3">
            <a:extLst>
              <a:ext uri="{FF2B5EF4-FFF2-40B4-BE49-F238E27FC236}">
                <a16:creationId xmlns:a16="http://schemas.microsoft.com/office/drawing/2014/main" id="{04CBE274-47EE-4B0A-B246-37B713781090}"/>
              </a:ext>
            </a:extLst>
          </p:cNvPr>
          <p:cNvSpPr>
            <a:spLocks noGrp="1"/>
          </p:cNvSpPr>
          <p:nvPr>
            <p:ph type="sldNum" sz="quarter" idx="12"/>
          </p:nvPr>
        </p:nvSpPr>
        <p:spPr/>
        <p:txBody>
          <a:bodyPr/>
          <a:lstStyle/>
          <a:p>
            <a:fld id="{29AAD378-655A-49C6-813C-9FD132EF7440}" type="slidenum">
              <a:rPr lang="en-US" smtClean="0"/>
              <a:pPr/>
              <a:t>16</a:t>
            </a:fld>
            <a:endParaRPr lang="en-US"/>
          </a:p>
        </p:txBody>
      </p:sp>
    </p:spTree>
    <p:extLst>
      <p:ext uri="{BB962C8B-B14F-4D97-AF65-F5344CB8AC3E}">
        <p14:creationId xmlns:p14="http://schemas.microsoft.com/office/powerpoint/2010/main" val="401945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775EE3-206E-40C6-B9FF-07C25C2DA277}"/>
              </a:ext>
            </a:extLst>
          </p:cNvPr>
          <p:cNvSpPr>
            <a:spLocks noGrp="1"/>
          </p:cNvSpPr>
          <p:nvPr>
            <p:ph type="title"/>
          </p:nvPr>
        </p:nvSpPr>
        <p:spPr>
          <a:xfrm>
            <a:off x="166681" y="85463"/>
            <a:ext cx="10920419" cy="778828"/>
          </a:xfrm>
        </p:spPr>
        <p:txBody>
          <a:bodyPr/>
          <a:lstStyle/>
          <a:p>
            <a:r>
              <a:rPr lang="en-US" dirty="0"/>
              <a:t>Textbooks: None. Supplementary reading:</a:t>
            </a:r>
          </a:p>
        </p:txBody>
      </p:sp>
      <p:pic>
        <p:nvPicPr>
          <p:cNvPr id="4" name="Picture 3">
            <a:extLst>
              <a:ext uri="{FF2B5EF4-FFF2-40B4-BE49-F238E27FC236}">
                <a16:creationId xmlns:a16="http://schemas.microsoft.com/office/drawing/2014/main" id="{54201CDA-BBF0-4FD7-AFC4-4756E3A7F719}"/>
              </a:ext>
            </a:extLst>
          </p:cNvPr>
          <p:cNvPicPr>
            <a:picLocks noChangeAspect="1"/>
          </p:cNvPicPr>
          <p:nvPr/>
        </p:nvPicPr>
        <p:blipFill>
          <a:blip r:embed="rId2"/>
          <a:stretch>
            <a:fillRect/>
          </a:stretch>
        </p:blipFill>
        <p:spPr>
          <a:xfrm>
            <a:off x="166680" y="1205115"/>
            <a:ext cx="1579279" cy="2030953"/>
          </a:xfrm>
          <a:prstGeom prst="rect">
            <a:avLst/>
          </a:prstGeom>
        </p:spPr>
      </p:pic>
      <p:sp>
        <p:nvSpPr>
          <p:cNvPr id="5" name="TextBox 4">
            <a:extLst>
              <a:ext uri="{FF2B5EF4-FFF2-40B4-BE49-F238E27FC236}">
                <a16:creationId xmlns:a16="http://schemas.microsoft.com/office/drawing/2014/main" id="{81B81774-5B94-462B-813E-562337CC528D}"/>
              </a:ext>
            </a:extLst>
          </p:cNvPr>
          <p:cNvSpPr txBox="1"/>
          <p:nvPr/>
        </p:nvSpPr>
        <p:spPr>
          <a:xfrm>
            <a:off x="2399490" y="1696012"/>
            <a:ext cx="9688748" cy="4031873"/>
          </a:xfrm>
          <a:prstGeom prst="rect">
            <a:avLst/>
          </a:prstGeom>
          <a:noFill/>
        </p:spPr>
        <p:txBody>
          <a:bodyPr wrap="square" rtlCol="0">
            <a:spAutoFit/>
          </a:bodyPr>
          <a:lstStyle/>
          <a:p>
            <a:r>
              <a:rPr lang="en-US" sz="3200" dirty="0"/>
              <a:t>Principles of Cyber-Physical Systems by Rajeev Alur</a:t>
            </a:r>
          </a:p>
          <a:p>
            <a:pPr marL="457200" indent="-457200">
              <a:buFontTx/>
              <a:buChar char="-"/>
            </a:pPr>
            <a:r>
              <a:rPr lang="en-US" sz="3200" dirty="0"/>
              <a:t>$56-63 on Amazon</a:t>
            </a:r>
          </a:p>
          <a:p>
            <a:pPr marL="457200" indent="-457200">
              <a:buFontTx/>
              <a:buChar char="-"/>
            </a:pPr>
            <a:r>
              <a:rPr lang="en-US" sz="3200" dirty="0"/>
              <a:t>Free e-book available on USC libraries</a:t>
            </a:r>
          </a:p>
          <a:p>
            <a:pPr marL="457200" indent="-457200">
              <a:buFontTx/>
              <a:buChar char="-"/>
            </a:pPr>
            <a:endParaRPr lang="en-US" sz="3200" dirty="0"/>
          </a:p>
          <a:p>
            <a:r>
              <a:rPr lang="en-US" sz="3200" dirty="0"/>
              <a:t>Introduction to Embedded Systems: A CPS approach</a:t>
            </a:r>
          </a:p>
          <a:p>
            <a:r>
              <a:rPr lang="en-US" sz="3200" dirty="0"/>
              <a:t>- Free at: https://ptolemy.berkeley.edu/books/leeseshia/</a:t>
            </a:r>
          </a:p>
          <a:p>
            <a:endParaRPr lang="en-US" sz="3200" dirty="0"/>
          </a:p>
          <a:p>
            <a:endParaRPr lang="en-US" sz="3200" dirty="0"/>
          </a:p>
        </p:txBody>
      </p:sp>
      <p:sp>
        <p:nvSpPr>
          <p:cNvPr id="2" name="Slide Number Placeholder 1">
            <a:extLst>
              <a:ext uri="{FF2B5EF4-FFF2-40B4-BE49-F238E27FC236}">
                <a16:creationId xmlns:a16="http://schemas.microsoft.com/office/drawing/2014/main" id="{55438E43-B147-42A6-819C-FB20D7BF0AD0}"/>
              </a:ext>
            </a:extLst>
          </p:cNvPr>
          <p:cNvSpPr>
            <a:spLocks noGrp="1"/>
          </p:cNvSpPr>
          <p:nvPr>
            <p:ph type="sldNum" sz="quarter" idx="12"/>
          </p:nvPr>
        </p:nvSpPr>
        <p:spPr/>
        <p:txBody>
          <a:bodyPr/>
          <a:lstStyle/>
          <a:p>
            <a:fld id="{29AAD378-655A-49C6-813C-9FD132EF7440}" type="slidenum">
              <a:rPr lang="en-US" smtClean="0"/>
              <a:pPr/>
              <a:t>17</a:t>
            </a:fld>
            <a:endParaRPr lang="en-US"/>
          </a:p>
        </p:txBody>
      </p:sp>
      <p:pic>
        <p:nvPicPr>
          <p:cNvPr id="6" name="Picture 5">
            <a:extLst>
              <a:ext uri="{FF2B5EF4-FFF2-40B4-BE49-F238E27FC236}">
                <a16:creationId xmlns:a16="http://schemas.microsoft.com/office/drawing/2014/main" id="{3F5CAE13-11A2-4301-B1A7-96751B35909D}"/>
              </a:ext>
            </a:extLst>
          </p:cNvPr>
          <p:cNvPicPr>
            <a:picLocks noChangeAspect="1"/>
          </p:cNvPicPr>
          <p:nvPr/>
        </p:nvPicPr>
        <p:blipFill>
          <a:blip r:embed="rId3"/>
          <a:stretch>
            <a:fillRect/>
          </a:stretch>
        </p:blipFill>
        <p:spPr>
          <a:xfrm>
            <a:off x="173725" y="3303063"/>
            <a:ext cx="1574967" cy="2131455"/>
          </a:xfrm>
          <a:prstGeom prst="rect">
            <a:avLst/>
          </a:prstGeom>
        </p:spPr>
      </p:pic>
    </p:spTree>
    <p:extLst>
      <p:ext uri="{BB962C8B-B14F-4D97-AF65-F5344CB8AC3E}">
        <p14:creationId xmlns:p14="http://schemas.microsoft.com/office/powerpoint/2010/main" val="50492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F0F703-4F80-4676-8850-1AF672C83702}"/>
              </a:ext>
            </a:extLst>
          </p:cNvPr>
          <p:cNvSpPr>
            <a:spLocks noGrp="1"/>
          </p:cNvSpPr>
          <p:nvPr>
            <p:ph idx="1"/>
          </p:nvPr>
        </p:nvSpPr>
        <p:spPr/>
        <p:txBody>
          <a:bodyPr>
            <a:normAutofit/>
          </a:bodyPr>
          <a:lstStyle/>
          <a:p>
            <a:pPr marL="0" indent="0">
              <a:buNone/>
            </a:pPr>
            <a:r>
              <a:rPr lang="en-US" dirty="0"/>
              <a:t>Class Timing: 2:00-5:20</a:t>
            </a:r>
          </a:p>
          <a:p>
            <a:r>
              <a:rPr lang="en-US" dirty="0"/>
              <a:t>First 5 mins: recap of last lecture + outline of this lecture + announcements</a:t>
            </a:r>
          </a:p>
          <a:p>
            <a:r>
              <a:rPr lang="en-US" dirty="0"/>
              <a:t>Last 20 mins: optional questions, discussions, etc.</a:t>
            </a:r>
          </a:p>
          <a:p>
            <a:pPr marL="0" indent="0">
              <a:buNone/>
            </a:pPr>
            <a:endParaRPr lang="en-US" dirty="0"/>
          </a:p>
          <a:p>
            <a:pPr marL="0" indent="0">
              <a:buNone/>
            </a:pPr>
            <a:r>
              <a:rPr lang="en-US" dirty="0"/>
              <a:t>Office Hours: </a:t>
            </a:r>
            <a:r>
              <a:rPr lang="en-US" b="1" dirty="0"/>
              <a:t>Monday, 11:00am-12:00pm </a:t>
            </a:r>
            <a:r>
              <a:rPr lang="en-US" dirty="0"/>
              <a:t>(or by appointment)</a:t>
            </a:r>
          </a:p>
          <a:p>
            <a:pPr marL="0" indent="0">
              <a:buNone/>
            </a:pPr>
            <a:endParaRPr lang="en-US" dirty="0"/>
          </a:p>
          <a:p>
            <a:r>
              <a:rPr lang="en-US" dirty="0"/>
              <a:t>TAs: Sam Williams, Jeremy Morgan, Navid Hashemi</a:t>
            </a:r>
          </a:p>
          <a:p>
            <a:pPr lvl="1"/>
            <a:r>
              <a:rPr lang="en-US" dirty="0"/>
              <a:t>Office Hours: TBD</a:t>
            </a:r>
          </a:p>
          <a:p>
            <a:r>
              <a:rPr lang="en-US" dirty="0"/>
              <a:t>Grader: TBD</a:t>
            </a:r>
          </a:p>
        </p:txBody>
      </p:sp>
      <p:sp>
        <p:nvSpPr>
          <p:cNvPr id="3" name="Title 2">
            <a:extLst>
              <a:ext uri="{FF2B5EF4-FFF2-40B4-BE49-F238E27FC236}">
                <a16:creationId xmlns:a16="http://schemas.microsoft.com/office/drawing/2014/main" id="{92029552-9203-45E8-9ED3-5812F2ECDFEA}"/>
              </a:ext>
            </a:extLst>
          </p:cNvPr>
          <p:cNvSpPr>
            <a:spLocks noGrp="1"/>
          </p:cNvSpPr>
          <p:nvPr>
            <p:ph type="title"/>
          </p:nvPr>
        </p:nvSpPr>
        <p:spPr>
          <a:xfrm>
            <a:off x="166681" y="85463"/>
            <a:ext cx="10920419" cy="778828"/>
          </a:xfrm>
        </p:spPr>
        <p:txBody>
          <a:bodyPr/>
          <a:lstStyle/>
          <a:p>
            <a:r>
              <a:rPr lang="en-US" dirty="0"/>
              <a:t>Office Hours, Class Timings</a:t>
            </a:r>
          </a:p>
        </p:txBody>
      </p:sp>
      <p:sp>
        <p:nvSpPr>
          <p:cNvPr id="4" name="Slide Number Placeholder 3">
            <a:extLst>
              <a:ext uri="{FF2B5EF4-FFF2-40B4-BE49-F238E27FC236}">
                <a16:creationId xmlns:a16="http://schemas.microsoft.com/office/drawing/2014/main" id="{BE3833B3-5E1C-4B95-84E7-9DAB4279F04D}"/>
              </a:ext>
            </a:extLst>
          </p:cNvPr>
          <p:cNvSpPr>
            <a:spLocks noGrp="1"/>
          </p:cNvSpPr>
          <p:nvPr>
            <p:ph type="sldNum" sz="quarter" idx="12"/>
          </p:nvPr>
        </p:nvSpPr>
        <p:spPr/>
        <p:txBody>
          <a:bodyPr/>
          <a:lstStyle/>
          <a:p>
            <a:fld id="{29AAD378-655A-49C6-813C-9FD132EF7440}" type="slidenum">
              <a:rPr lang="en-US" smtClean="0"/>
              <a:pPr/>
              <a:t>18</a:t>
            </a:fld>
            <a:endParaRPr lang="en-US"/>
          </a:p>
        </p:txBody>
      </p:sp>
    </p:spTree>
    <p:extLst>
      <p:ext uri="{BB962C8B-B14F-4D97-AF65-F5344CB8AC3E}">
        <p14:creationId xmlns:p14="http://schemas.microsoft.com/office/powerpoint/2010/main" val="1320759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410763-9DDC-6B54-F74B-56FA1A039365}"/>
              </a:ext>
            </a:extLst>
          </p:cNvPr>
          <p:cNvSpPr>
            <a:spLocks noGrp="1"/>
          </p:cNvSpPr>
          <p:nvPr>
            <p:ph idx="1"/>
          </p:nvPr>
        </p:nvSpPr>
        <p:spPr>
          <a:xfrm>
            <a:off x="114214" y="1013786"/>
            <a:ext cx="11699087" cy="1846803"/>
          </a:xfrm>
        </p:spPr>
        <p:txBody>
          <a:bodyPr>
            <a:normAutofit/>
          </a:bodyPr>
          <a:lstStyle/>
          <a:p>
            <a:r>
              <a:rPr lang="en-US" dirty="0"/>
              <a:t>Piazza: </a:t>
            </a:r>
          </a:p>
          <a:p>
            <a:pPr lvl="1"/>
            <a:r>
              <a:rPr lang="en-US" dirty="0"/>
              <a:t>I am utterly ignorant about it and have never used this </a:t>
            </a:r>
            <a:r>
              <a:rPr lang="en-US" dirty="0">
                <a:sym typeface="Wingdings" panose="05000000000000000000" pitchFamily="2" charset="2"/>
              </a:rPr>
              <a:t></a:t>
            </a:r>
          </a:p>
          <a:p>
            <a:pPr lvl="1"/>
            <a:r>
              <a:rPr lang="en-US" dirty="0">
                <a:sym typeface="Wingdings" panose="05000000000000000000" pitchFamily="2" charset="2"/>
              </a:rPr>
              <a:t>My wonderful TAs will (hopefully) teach me how to use it this semester</a:t>
            </a:r>
            <a:endParaRPr lang="en-US" dirty="0"/>
          </a:p>
          <a:p>
            <a:pPr lvl="1"/>
            <a:r>
              <a:rPr lang="en-US" dirty="0"/>
              <a:t>From Piazza (courtesy of Jeremy):</a:t>
            </a:r>
          </a:p>
          <a:p>
            <a:pPr marL="411480" lvl="1" indent="0">
              <a:buNone/>
            </a:pPr>
            <a:endParaRPr lang="en-US" dirty="0"/>
          </a:p>
        </p:txBody>
      </p:sp>
      <p:sp>
        <p:nvSpPr>
          <p:cNvPr id="3" name="Title 2">
            <a:extLst>
              <a:ext uri="{FF2B5EF4-FFF2-40B4-BE49-F238E27FC236}">
                <a16:creationId xmlns:a16="http://schemas.microsoft.com/office/drawing/2014/main" id="{6D2C743F-2EE2-EFBF-8466-6B9459CCC1C3}"/>
              </a:ext>
            </a:extLst>
          </p:cNvPr>
          <p:cNvSpPr>
            <a:spLocks noGrp="1"/>
          </p:cNvSpPr>
          <p:nvPr>
            <p:ph type="title"/>
          </p:nvPr>
        </p:nvSpPr>
        <p:spPr/>
        <p:txBody>
          <a:bodyPr/>
          <a:lstStyle/>
          <a:p>
            <a:r>
              <a:rPr lang="en-US" dirty="0"/>
              <a:t>Logistics</a:t>
            </a:r>
          </a:p>
        </p:txBody>
      </p:sp>
      <p:sp>
        <p:nvSpPr>
          <p:cNvPr id="4" name="Slide Number Placeholder 3">
            <a:extLst>
              <a:ext uri="{FF2B5EF4-FFF2-40B4-BE49-F238E27FC236}">
                <a16:creationId xmlns:a16="http://schemas.microsoft.com/office/drawing/2014/main" id="{16125C9F-A373-5DB7-A332-AB3B5D8EB5EB}"/>
              </a:ext>
            </a:extLst>
          </p:cNvPr>
          <p:cNvSpPr>
            <a:spLocks noGrp="1"/>
          </p:cNvSpPr>
          <p:nvPr>
            <p:ph type="sldNum" sz="quarter" idx="12"/>
          </p:nvPr>
        </p:nvSpPr>
        <p:spPr/>
        <p:txBody>
          <a:bodyPr/>
          <a:lstStyle/>
          <a:p>
            <a:fld id="{29AAD378-655A-49C6-813C-9FD132EF7440}" type="slidenum">
              <a:rPr lang="en-US" smtClean="0"/>
              <a:pPr/>
              <a:t>19</a:t>
            </a:fld>
            <a:endParaRPr lang="en-US" dirty="0"/>
          </a:p>
        </p:txBody>
      </p:sp>
      <p:sp>
        <p:nvSpPr>
          <p:cNvPr id="6" name="TextBox 5">
            <a:extLst>
              <a:ext uri="{FF2B5EF4-FFF2-40B4-BE49-F238E27FC236}">
                <a16:creationId xmlns:a16="http://schemas.microsoft.com/office/drawing/2014/main" id="{D982321D-BF04-4E0A-5E68-21E84496CCC6}"/>
              </a:ext>
            </a:extLst>
          </p:cNvPr>
          <p:cNvSpPr txBox="1"/>
          <p:nvPr/>
        </p:nvSpPr>
        <p:spPr>
          <a:xfrm>
            <a:off x="986481" y="2816645"/>
            <a:ext cx="9428206" cy="1477328"/>
          </a:xfrm>
          <a:prstGeom prst="rect">
            <a:avLst/>
          </a:prstGeom>
          <a:noFill/>
        </p:spPr>
        <p:txBody>
          <a:bodyPr wrap="square">
            <a:spAutoFit/>
          </a:bodyPr>
          <a:lstStyle/>
          <a:p>
            <a:pPr marL="0" marR="0">
              <a:spcBef>
                <a:spcPts val="0"/>
              </a:spcBef>
              <a:spcAft>
                <a:spcPts val="0"/>
              </a:spcAft>
            </a:pPr>
            <a:r>
              <a:rPr lang="en-US" sz="1800" dirty="0">
                <a:effectLst/>
                <a:latin typeface="Cambria" panose="02040503050406030204" pitchFamily="18" charset="0"/>
                <a:ea typeface="Cambria" panose="02040503050406030204" pitchFamily="18" charset="0"/>
              </a:rPr>
              <a:t>This term we will be using Piazza for class discussion. The system is highly catered to getting you help fast and efficiently from classmates, the TAs, and myself. Rather than emailing questions to the teaching staff, I encourage you to post your questions on Piazza. If you have any problems or feedback for the developers, email </a:t>
            </a:r>
            <a:r>
              <a:rPr lang="en-US" sz="1800" u="sng" dirty="0">
                <a:solidFill>
                  <a:srgbClr val="0000FF"/>
                </a:solidFill>
                <a:effectLst/>
                <a:latin typeface="Cambria" panose="02040503050406030204" pitchFamily="18" charset="0"/>
                <a:ea typeface="Cambria" panose="02040503050406030204" pitchFamily="18" charset="0"/>
                <a:hlinkClick r:id="rId2"/>
              </a:rPr>
              <a:t>team@piazza.com</a:t>
            </a:r>
            <a:r>
              <a:rPr lang="en-US" sz="1800" dirty="0">
                <a:effectLst/>
                <a:latin typeface="Cambria" panose="02040503050406030204" pitchFamily="18" charset="0"/>
                <a:ea typeface="Cambria" panose="02040503050406030204" pitchFamily="18" charset="0"/>
              </a:rPr>
              <a:t>.</a:t>
            </a:r>
            <a:br>
              <a:rPr lang="en-US" sz="1800" dirty="0">
                <a:effectLst/>
                <a:latin typeface="Cambria" panose="02040503050406030204" pitchFamily="18" charset="0"/>
                <a:ea typeface="Cambria" panose="02040503050406030204" pitchFamily="18" charset="0"/>
              </a:rPr>
            </a:br>
            <a:r>
              <a:rPr lang="en-US" sz="1800" dirty="0">
                <a:effectLst/>
                <a:latin typeface="Cambria" panose="02040503050406030204" pitchFamily="18" charset="0"/>
                <a:ea typeface="Cambria" panose="02040503050406030204" pitchFamily="18" charset="0"/>
              </a:rPr>
              <a:t>Find our class page at: </a:t>
            </a:r>
            <a:r>
              <a:rPr lang="en-US" sz="1800" u="sng" dirty="0">
                <a:solidFill>
                  <a:srgbClr val="0000FF"/>
                </a:solidFill>
                <a:effectLst/>
                <a:latin typeface="Cambria" panose="02040503050406030204" pitchFamily="18" charset="0"/>
                <a:ea typeface="Cambria" panose="02040503050406030204" pitchFamily="18" charset="0"/>
                <a:hlinkClick r:id="rId3" action="ppaction://hlinkfile"/>
              </a:rPr>
              <a:t>https://piazza.com/usc/fall2023/csci513/info</a:t>
            </a:r>
            <a:endParaRPr lang="en-US" sz="1800" dirty="0">
              <a:effectLst/>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84D551BF-FAEA-836B-F97E-7BD7ED491FBB}"/>
              </a:ext>
            </a:extLst>
          </p:cNvPr>
          <p:cNvSpPr txBox="1"/>
          <p:nvPr/>
        </p:nvSpPr>
        <p:spPr>
          <a:xfrm>
            <a:off x="256316" y="4783487"/>
            <a:ext cx="6162932" cy="369332"/>
          </a:xfrm>
          <a:prstGeom prst="rect">
            <a:avLst/>
          </a:prstGeom>
          <a:noFill/>
        </p:spPr>
        <p:txBody>
          <a:bodyPr wrap="square">
            <a:spAutoFit/>
          </a:bodyPr>
          <a:lstStyle/>
          <a:p>
            <a:r>
              <a:rPr lang="en-US" dirty="0"/>
              <a:t>Slack channel: uscviterbiclass.slack.com (fall23-csci-513-30161)</a:t>
            </a:r>
          </a:p>
        </p:txBody>
      </p:sp>
    </p:spTree>
    <p:extLst>
      <p:ext uri="{BB962C8B-B14F-4D97-AF65-F5344CB8AC3E}">
        <p14:creationId xmlns:p14="http://schemas.microsoft.com/office/powerpoint/2010/main" val="263929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3E9D17-A07F-48B7-AC70-F26508B29785}"/>
              </a:ext>
            </a:extLst>
          </p:cNvPr>
          <p:cNvSpPr>
            <a:spLocks noGrp="1"/>
          </p:cNvSpPr>
          <p:nvPr>
            <p:ph idx="1"/>
          </p:nvPr>
        </p:nvSpPr>
        <p:spPr/>
        <p:txBody>
          <a:bodyPr/>
          <a:lstStyle/>
          <a:p>
            <a:pPr marL="0" indent="0">
              <a:buNone/>
            </a:pPr>
            <a:r>
              <a:rPr lang="en-US" dirty="0"/>
              <a:t>Different ways to answer this question!</a:t>
            </a:r>
          </a:p>
          <a:p>
            <a:r>
              <a:rPr lang="en-US" dirty="0"/>
              <a:t>Wikipedia: A Cyber-Physical system (CPS) is a </a:t>
            </a:r>
            <a:r>
              <a:rPr lang="en-US" b="1" i="1" dirty="0"/>
              <a:t>mechanism </a:t>
            </a:r>
            <a:r>
              <a:rPr lang="en-US" dirty="0"/>
              <a:t>controlled or monitored by </a:t>
            </a:r>
            <a:r>
              <a:rPr lang="en-US" b="1" i="1" dirty="0"/>
              <a:t>software algorithms</a:t>
            </a:r>
            <a:r>
              <a:rPr lang="en-US" dirty="0"/>
              <a:t>.</a:t>
            </a:r>
          </a:p>
          <a:p>
            <a:r>
              <a:rPr lang="en-US" dirty="0"/>
              <a:t>NSF: engineered systems built from, and depending upon, the </a:t>
            </a:r>
            <a:r>
              <a:rPr lang="en-US" b="1" i="1" dirty="0"/>
              <a:t>seamless integration </a:t>
            </a:r>
            <a:r>
              <a:rPr lang="en-US" dirty="0"/>
              <a:t>of algorithms and physical components </a:t>
            </a:r>
          </a:p>
          <a:p>
            <a:r>
              <a:rPr lang="en-US" dirty="0"/>
              <a:t>From a historical perspective CPS combines elements of cybernetics, mechatronics, control theory, process science, embedded systems, distributed control, and more recently communication.</a:t>
            </a:r>
          </a:p>
          <a:p>
            <a:r>
              <a:rPr lang="en-US" dirty="0"/>
              <a:t>One common saying: CPS = Control + Computation + Communication</a:t>
            </a:r>
          </a:p>
        </p:txBody>
      </p:sp>
      <p:sp>
        <p:nvSpPr>
          <p:cNvPr id="3" name="Title 2">
            <a:extLst>
              <a:ext uri="{FF2B5EF4-FFF2-40B4-BE49-F238E27FC236}">
                <a16:creationId xmlns:a16="http://schemas.microsoft.com/office/drawing/2014/main" id="{A8BA5573-1832-4330-9325-CE876E29DDA6}"/>
              </a:ext>
            </a:extLst>
          </p:cNvPr>
          <p:cNvSpPr>
            <a:spLocks noGrp="1"/>
          </p:cNvSpPr>
          <p:nvPr>
            <p:ph type="title"/>
          </p:nvPr>
        </p:nvSpPr>
        <p:spPr>
          <a:xfrm>
            <a:off x="166681" y="85463"/>
            <a:ext cx="10920419" cy="778828"/>
          </a:xfrm>
        </p:spPr>
        <p:txBody>
          <a:bodyPr/>
          <a:lstStyle/>
          <a:p>
            <a:r>
              <a:rPr lang="en-US" dirty="0"/>
              <a:t>What is a Cyber-Physical System?</a:t>
            </a:r>
          </a:p>
        </p:txBody>
      </p:sp>
      <p:sp>
        <p:nvSpPr>
          <p:cNvPr id="4" name="Slide Number Placeholder 3">
            <a:extLst>
              <a:ext uri="{FF2B5EF4-FFF2-40B4-BE49-F238E27FC236}">
                <a16:creationId xmlns:a16="http://schemas.microsoft.com/office/drawing/2014/main" id="{51B9A7AC-DBA3-40EC-A859-9DC37EFF564A}"/>
              </a:ext>
            </a:extLst>
          </p:cNvPr>
          <p:cNvSpPr>
            <a:spLocks noGrp="1"/>
          </p:cNvSpPr>
          <p:nvPr>
            <p:ph type="sldNum" sz="quarter" idx="12"/>
          </p:nvPr>
        </p:nvSpPr>
        <p:spPr/>
        <p:txBody>
          <a:bodyPr/>
          <a:lstStyle/>
          <a:p>
            <a:fld id="{29AAD378-655A-49C6-813C-9FD132EF7440}" type="slidenum">
              <a:rPr lang="en-US" smtClean="0"/>
              <a:pPr/>
              <a:t>2</a:t>
            </a:fld>
            <a:endParaRPr lang="en-US"/>
          </a:p>
        </p:txBody>
      </p:sp>
    </p:spTree>
    <p:extLst>
      <p:ext uri="{BB962C8B-B14F-4D97-AF65-F5344CB8AC3E}">
        <p14:creationId xmlns:p14="http://schemas.microsoft.com/office/powerpoint/2010/main" val="961498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54D691-68EF-47DE-8BEC-E55529033932}"/>
              </a:ext>
            </a:extLst>
          </p:cNvPr>
          <p:cNvSpPr>
            <a:spLocks noGrp="1"/>
          </p:cNvSpPr>
          <p:nvPr>
            <p:ph idx="1"/>
          </p:nvPr>
        </p:nvSpPr>
        <p:spPr>
          <a:xfrm>
            <a:off x="1682804" y="1275548"/>
            <a:ext cx="4479792" cy="3471039"/>
          </a:xfrm>
        </p:spPr>
        <p:txBody>
          <a:bodyPr/>
          <a:lstStyle/>
          <a:p>
            <a:pPr marL="0" indent="0">
              <a:buNone/>
            </a:pPr>
            <a:endParaRPr lang="en-US" dirty="0"/>
          </a:p>
          <a:p>
            <a:pPr marL="0" indent="0">
              <a:buNone/>
            </a:pPr>
            <a:endParaRPr lang="en-US" dirty="0"/>
          </a:p>
          <a:p>
            <a:pPr marL="0" indent="0">
              <a:buNone/>
            </a:pPr>
            <a:r>
              <a:rPr lang="en-US" sz="4800" b="1" dirty="0"/>
              <a:t>Questions?</a:t>
            </a:r>
            <a:endParaRPr lang="en-US" b="1" dirty="0"/>
          </a:p>
        </p:txBody>
      </p:sp>
      <p:sp>
        <p:nvSpPr>
          <p:cNvPr id="3" name="Slide Number Placeholder 2">
            <a:extLst>
              <a:ext uri="{FF2B5EF4-FFF2-40B4-BE49-F238E27FC236}">
                <a16:creationId xmlns:a16="http://schemas.microsoft.com/office/drawing/2014/main" id="{CA586977-9EA2-4A98-A422-CB555DDD885B}"/>
              </a:ext>
            </a:extLst>
          </p:cNvPr>
          <p:cNvSpPr>
            <a:spLocks noGrp="1"/>
          </p:cNvSpPr>
          <p:nvPr>
            <p:ph type="sldNum" sz="quarter" idx="12"/>
          </p:nvPr>
        </p:nvSpPr>
        <p:spPr/>
        <p:txBody>
          <a:bodyPr/>
          <a:lstStyle/>
          <a:p>
            <a:fld id="{29AAD378-655A-49C6-813C-9FD132EF7440}" type="slidenum">
              <a:rPr lang="en-US" smtClean="0"/>
              <a:pPr/>
              <a:t>20</a:t>
            </a:fld>
            <a:endParaRPr lang="en-US"/>
          </a:p>
        </p:txBody>
      </p:sp>
    </p:spTree>
    <p:extLst>
      <p:ext uri="{BB962C8B-B14F-4D97-AF65-F5344CB8AC3E}">
        <p14:creationId xmlns:p14="http://schemas.microsoft.com/office/powerpoint/2010/main" val="2535175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524B99-4901-4F24-9903-384AF92D19F6}"/>
              </a:ext>
            </a:extLst>
          </p:cNvPr>
          <p:cNvSpPr>
            <a:spLocks noGrp="1"/>
          </p:cNvSpPr>
          <p:nvPr>
            <p:ph idx="1"/>
          </p:nvPr>
        </p:nvSpPr>
        <p:spPr>
          <a:xfrm>
            <a:off x="166681" y="1332703"/>
            <a:ext cx="7225359" cy="4351338"/>
          </a:xfrm>
        </p:spPr>
        <p:txBody>
          <a:bodyPr/>
          <a:lstStyle/>
          <a:p>
            <a:r>
              <a:rPr lang="en-US" dirty="0"/>
              <a:t>Systems where the behavior of the physical components is strongly influenced by the software components</a:t>
            </a:r>
          </a:p>
          <a:p>
            <a:r>
              <a:rPr lang="en-US" dirty="0"/>
              <a:t>Systems where there the communication between the physical component and the software component may be direct or through a network</a:t>
            </a:r>
          </a:p>
          <a:p>
            <a:r>
              <a:rPr lang="en-US" dirty="0"/>
              <a:t>Systems in which the primary role played by software is </a:t>
            </a:r>
            <a:r>
              <a:rPr lang="en-US" b="1" i="1" dirty="0"/>
              <a:t>control</a:t>
            </a:r>
            <a:r>
              <a:rPr lang="en-US" i="1" dirty="0"/>
              <a:t> </a:t>
            </a:r>
            <a:r>
              <a:rPr lang="en-US" dirty="0"/>
              <a:t>(in contrast to passive monitoring)</a:t>
            </a:r>
            <a:endParaRPr lang="en-US" b="1" i="1" dirty="0"/>
          </a:p>
          <a:p>
            <a:pPr marL="0" indent="0">
              <a:buNone/>
            </a:pPr>
            <a:endParaRPr lang="en-US" dirty="0"/>
          </a:p>
        </p:txBody>
      </p:sp>
      <p:sp>
        <p:nvSpPr>
          <p:cNvPr id="3" name="Title 2">
            <a:extLst>
              <a:ext uri="{FF2B5EF4-FFF2-40B4-BE49-F238E27FC236}">
                <a16:creationId xmlns:a16="http://schemas.microsoft.com/office/drawing/2014/main" id="{66EDED82-67A4-4B11-9EB1-09A84133B4D7}"/>
              </a:ext>
            </a:extLst>
          </p:cNvPr>
          <p:cNvSpPr>
            <a:spLocks noGrp="1"/>
          </p:cNvSpPr>
          <p:nvPr>
            <p:ph type="title"/>
          </p:nvPr>
        </p:nvSpPr>
        <p:spPr>
          <a:xfrm>
            <a:off x="166681" y="85463"/>
            <a:ext cx="10920419" cy="778828"/>
          </a:xfrm>
        </p:spPr>
        <p:txBody>
          <a:bodyPr/>
          <a:lstStyle/>
          <a:p>
            <a:r>
              <a:rPr lang="en-US" dirty="0"/>
              <a:t>Our focus on CPS in this course</a:t>
            </a:r>
          </a:p>
        </p:txBody>
      </p:sp>
      <p:grpSp>
        <p:nvGrpSpPr>
          <p:cNvPr id="6" name="Group 5">
            <a:extLst>
              <a:ext uri="{FF2B5EF4-FFF2-40B4-BE49-F238E27FC236}">
                <a16:creationId xmlns:a16="http://schemas.microsoft.com/office/drawing/2014/main" id="{7371A9CF-DE53-438D-9BFA-BA59337E0BD5}"/>
              </a:ext>
            </a:extLst>
          </p:cNvPr>
          <p:cNvGrpSpPr/>
          <p:nvPr/>
        </p:nvGrpSpPr>
        <p:grpSpPr>
          <a:xfrm>
            <a:off x="7092950" y="905280"/>
            <a:ext cx="4771465" cy="4879570"/>
            <a:chOff x="7924800" y="905280"/>
            <a:chExt cx="3939615" cy="4130878"/>
          </a:xfrm>
        </p:grpSpPr>
        <p:sp>
          <p:nvSpPr>
            <p:cNvPr id="7" name="Freeform: Shape 6">
              <a:extLst>
                <a:ext uri="{FF2B5EF4-FFF2-40B4-BE49-F238E27FC236}">
                  <a16:creationId xmlns:a16="http://schemas.microsoft.com/office/drawing/2014/main" id="{A5883194-F1E7-4984-B25D-543EC629B2DD}"/>
                </a:ext>
              </a:extLst>
            </p:cNvPr>
            <p:cNvSpPr/>
            <p:nvPr/>
          </p:nvSpPr>
          <p:spPr>
            <a:xfrm>
              <a:off x="8449014" y="905280"/>
              <a:ext cx="2524647" cy="2524647"/>
            </a:xfrm>
            <a:custGeom>
              <a:avLst/>
              <a:gdLst>
                <a:gd name="connsiteX0" fmla="*/ 0 w 2524647"/>
                <a:gd name="connsiteY0" fmla="*/ 1262324 h 2524647"/>
                <a:gd name="connsiteX1" fmla="*/ 1262324 w 2524647"/>
                <a:gd name="connsiteY1" fmla="*/ 0 h 2524647"/>
                <a:gd name="connsiteX2" fmla="*/ 2524648 w 2524647"/>
                <a:gd name="connsiteY2" fmla="*/ 1262324 h 2524647"/>
                <a:gd name="connsiteX3" fmla="*/ 1262324 w 2524647"/>
                <a:gd name="connsiteY3" fmla="*/ 2524648 h 2524647"/>
                <a:gd name="connsiteX4" fmla="*/ 0 w 2524647"/>
                <a:gd name="connsiteY4" fmla="*/ 1262324 h 2524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647" h="2524647">
                  <a:moveTo>
                    <a:pt x="0" y="1262324"/>
                  </a:moveTo>
                  <a:cubicBezTo>
                    <a:pt x="0" y="565162"/>
                    <a:pt x="565162" y="0"/>
                    <a:pt x="1262324" y="0"/>
                  </a:cubicBezTo>
                  <a:cubicBezTo>
                    <a:pt x="1959486" y="0"/>
                    <a:pt x="2524648" y="565162"/>
                    <a:pt x="2524648" y="1262324"/>
                  </a:cubicBezTo>
                  <a:cubicBezTo>
                    <a:pt x="2524648" y="1959486"/>
                    <a:pt x="1959486" y="2524648"/>
                    <a:pt x="1262324" y="2524648"/>
                  </a:cubicBezTo>
                  <a:cubicBezTo>
                    <a:pt x="565162" y="2524648"/>
                    <a:pt x="0" y="1959486"/>
                    <a:pt x="0" y="1262324"/>
                  </a:cubicBezTo>
                  <a:close/>
                </a:path>
              </a:pathLst>
            </a:custGeom>
            <a:solidFill>
              <a:schemeClr val="accent6">
                <a:lumMod val="60000"/>
                <a:lumOff val="40000"/>
                <a:alpha val="57000"/>
              </a:schemeClr>
            </a:solidFill>
          </p:spPr>
          <p:style>
            <a:lnRef idx="2">
              <a:schemeClr val="lt1">
                <a:hueOff val="0"/>
                <a:satOff val="0"/>
                <a:lumOff val="0"/>
                <a:alphaOff val="0"/>
              </a:schemeClr>
            </a:lnRef>
            <a:fillRef idx="1">
              <a:scrgbClr r="0" g="0" b="0"/>
            </a:fillRef>
            <a:effectRef idx="0">
              <a:schemeClr val="accent4">
                <a:alpha val="50000"/>
                <a:hueOff val="0"/>
                <a:satOff val="0"/>
                <a:lumOff val="0"/>
                <a:alphaOff val="0"/>
              </a:schemeClr>
            </a:effectRef>
            <a:fontRef idx="minor">
              <a:schemeClr val="tx1"/>
            </a:fontRef>
          </p:style>
          <p:txBody>
            <a:bodyPr spcFirstLastPara="0" vert="horz" wrap="square" lIns="336619" tIns="441813" rIns="336620" bIns="946743"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FF0000"/>
                  </a:solidFill>
                </a:rPr>
                <a:t>Control</a:t>
              </a:r>
            </a:p>
          </p:txBody>
        </p:sp>
        <p:sp>
          <p:nvSpPr>
            <p:cNvPr id="8" name="Freeform: Shape 7">
              <a:extLst>
                <a:ext uri="{FF2B5EF4-FFF2-40B4-BE49-F238E27FC236}">
                  <a16:creationId xmlns:a16="http://schemas.microsoft.com/office/drawing/2014/main" id="{04895DF0-14E0-41CD-BA88-B977E21F03E7}"/>
                </a:ext>
              </a:extLst>
            </p:cNvPr>
            <p:cNvSpPr/>
            <p:nvPr/>
          </p:nvSpPr>
          <p:spPr>
            <a:xfrm>
              <a:off x="9339768" y="2511511"/>
              <a:ext cx="2524647" cy="2524647"/>
            </a:xfrm>
            <a:custGeom>
              <a:avLst/>
              <a:gdLst>
                <a:gd name="connsiteX0" fmla="*/ 0 w 2524647"/>
                <a:gd name="connsiteY0" fmla="*/ 1262324 h 2524647"/>
                <a:gd name="connsiteX1" fmla="*/ 1262324 w 2524647"/>
                <a:gd name="connsiteY1" fmla="*/ 0 h 2524647"/>
                <a:gd name="connsiteX2" fmla="*/ 2524648 w 2524647"/>
                <a:gd name="connsiteY2" fmla="*/ 1262324 h 2524647"/>
                <a:gd name="connsiteX3" fmla="*/ 1262324 w 2524647"/>
                <a:gd name="connsiteY3" fmla="*/ 2524648 h 2524647"/>
                <a:gd name="connsiteX4" fmla="*/ 0 w 2524647"/>
                <a:gd name="connsiteY4" fmla="*/ 1262324 h 2524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647" h="2524647">
                  <a:moveTo>
                    <a:pt x="0" y="1262324"/>
                  </a:moveTo>
                  <a:cubicBezTo>
                    <a:pt x="0" y="565162"/>
                    <a:pt x="565162" y="0"/>
                    <a:pt x="1262324" y="0"/>
                  </a:cubicBezTo>
                  <a:cubicBezTo>
                    <a:pt x="1959486" y="0"/>
                    <a:pt x="2524648" y="565162"/>
                    <a:pt x="2524648" y="1262324"/>
                  </a:cubicBezTo>
                  <a:cubicBezTo>
                    <a:pt x="2524648" y="1959486"/>
                    <a:pt x="1959486" y="2524648"/>
                    <a:pt x="1262324" y="2524648"/>
                  </a:cubicBezTo>
                  <a:cubicBezTo>
                    <a:pt x="565162" y="2524648"/>
                    <a:pt x="0" y="1959486"/>
                    <a:pt x="0" y="1262324"/>
                  </a:cubicBezTo>
                  <a:close/>
                </a:path>
              </a:pathLst>
            </a:custGeom>
            <a:solidFill>
              <a:schemeClr val="accent1">
                <a:lumMod val="75000"/>
                <a:alpha val="43000"/>
              </a:schemeClr>
            </a:solidFill>
          </p:spPr>
          <p:style>
            <a:lnRef idx="2">
              <a:schemeClr val="lt1">
                <a:hueOff val="0"/>
                <a:satOff val="0"/>
                <a:lumOff val="0"/>
                <a:alphaOff val="0"/>
              </a:schemeClr>
            </a:lnRef>
            <a:fillRef idx="1">
              <a:scrgbClr r="0" g="0" b="0"/>
            </a:fillRef>
            <a:effectRef idx="0">
              <a:schemeClr val="accent4">
                <a:alpha val="50000"/>
                <a:hueOff val="4900445"/>
                <a:satOff val="-20388"/>
                <a:lumOff val="4804"/>
                <a:alphaOff val="0"/>
              </a:schemeClr>
            </a:effectRef>
            <a:fontRef idx="minor">
              <a:schemeClr val="tx1"/>
            </a:fontRef>
          </p:style>
          <p:txBody>
            <a:bodyPr spcFirstLastPara="0" vert="horz" wrap="square" lIns="772122" tIns="652201" rIns="237737" bIns="483890" numCol="1" spcCol="1270" anchor="ctr" anchorCtr="0">
              <a:noAutofit/>
            </a:bodyPr>
            <a:lstStyle/>
            <a:p>
              <a:pPr marL="0" lvl="0" indent="0" algn="ctr" defTabSz="977900">
                <a:lnSpc>
                  <a:spcPct val="90000"/>
                </a:lnSpc>
                <a:spcBef>
                  <a:spcPct val="0"/>
                </a:spcBef>
                <a:spcAft>
                  <a:spcPct val="35000"/>
                </a:spcAft>
                <a:buNone/>
              </a:pPr>
              <a:r>
                <a:rPr lang="en-US" sz="2400" b="1" kern="1200" dirty="0">
                  <a:solidFill>
                    <a:srgbClr val="FF0000"/>
                  </a:solidFill>
                </a:rPr>
                <a:t>Computation</a:t>
              </a:r>
            </a:p>
          </p:txBody>
        </p:sp>
        <p:sp>
          <p:nvSpPr>
            <p:cNvPr id="9" name="Freeform: Shape 8">
              <a:extLst>
                <a:ext uri="{FF2B5EF4-FFF2-40B4-BE49-F238E27FC236}">
                  <a16:creationId xmlns:a16="http://schemas.microsoft.com/office/drawing/2014/main" id="{DDD9658E-38B7-4597-B857-3C19BFDF578D}"/>
                </a:ext>
              </a:extLst>
            </p:cNvPr>
            <p:cNvSpPr/>
            <p:nvPr/>
          </p:nvSpPr>
          <p:spPr>
            <a:xfrm>
              <a:off x="7924800" y="2483185"/>
              <a:ext cx="2137884" cy="2249051"/>
            </a:xfrm>
            <a:custGeom>
              <a:avLst/>
              <a:gdLst>
                <a:gd name="connsiteX0" fmla="*/ 0 w 2524647"/>
                <a:gd name="connsiteY0" fmla="*/ 1262324 h 2524647"/>
                <a:gd name="connsiteX1" fmla="*/ 1262324 w 2524647"/>
                <a:gd name="connsiteY1" fmla="*/ 0 h 2524647"/>
                <a:gd name="connsiteX2" fmla="*/ 2524648 w 2524647"/>
                <a:gd name="connsiteY2" fmla="*/ 1262324 h 2524647"/>
                <a:gd name="connsiteX3" fmla="*/ 1262324 w 2524647"/>
                <a:gd name="connsiteY3" fmla="*/ 2524648 h 2524647"/>
                <a:gd name="connsiteX4" fmla="*/ 0 w 2524647"/>
                <a:gd name="connsiteY4" fmla="*/ 1262324 h 2524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647" h="2524647">
                  <a:moveTo>
                    <a:pt x="0" y="1262324"/>
                  </a:moveTo>
                  <a:cubicBezTo>
                    <a:pt x="0" y="565162"/>
                    <a:pt x="565162" y="0"/>
                    <a:pt x="1262324" y="0"/>
                  </a:cubicBezTo>
                  <a:cubicBezTo>
                    <a:pt x="1959486" y="0"/>
                    <a:pt x="2524648" y="565162"/>
                    <a:pt x="2524648" y="1262324"/>
                  </a:cubicBezTo>
                  <a:cubicBezTo>
                    <a:pt x="2524648" y="1959486"/>
                    <a:pt x="1959486" y="2524648"/>
                    <a:pt x="1262324" y="2524648"/>
                  </a:cubicBezTo>
                  <a:cubicBezTo>
                    <a:pt x="565162" y="2524648"/>
                    <a:pt x="0" y="1959486"/>
                    <a:pt x="0" y="1262324"/>
                  </a:cubicBezTo>
                  <a:close/>
                </a:path>
              </a:pathLst>
            </a:cu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4">
                <a:alpha val="50000"/>
                <a:hueOff val="9800891"/>
                <a:satOff val="-40777"/>
                <a:lumOff val="9608"/>
                <a:alphaOff val="0"/>
              </a:schemeClr>
            </a:effectRef>
            <a:fontRef idx="minor">
              <a:schemeClr val="tx1"/>
            </a:fontRef>
          </p:style>
          <p:txBody>
            <a:bodyPr spcFirstLastPara="0" vert="horz" wrap="square" lIns="237737" tIns="652200" rIns="772122" bIns="483891" numCol="1" spcCol="1270" anchor="ctr" anchorCtr="0">
              <a:noAutofit/>
            </a:bodyPr>
            <a:lstStyle/>
            <a:p>
              <a:pPr marL="0" lvl="0" indent="0" algn="ctr" defTabSz="1244600">
                <a:lnSpc>
                  <a:spcPct val="90000"/>
                </a:lnSpc>
                <a:spcBef>
                  <a:spcPct val="0"/>
                </a:spcBef>
                <a:spcAft>
                  <a:spcPct val="35000"/>
                </a:spcAft>
                <a:buNone/>
              </a:pPr>
              <a:r>
                <a:rPr lang="en-US" sz="2400" b="1" kern="1200" dirty="0" err="1">
                  <a:solidFill>
                    <a:schemeClr val="bg1">
                      <a:lumMod val="50000"/>
                    </a:schemeClr>
                  </a:solidFill>
                </a:rPr>
                <a:t>Communi</a:t>
              </a:r>
              <a:r>
                <a:rPr lang="en-US" sz="2400" b="1" kern="1200" dirty="0">
                  <a:solidFill>
                    <a:schemeClr val="bg1">
                      <a:lumMod val="50000"/>
                    </a:schemeClr>
                  </a:solidFill>
                </a:rPr>
                <a:t>-cation</a:t>
              </a:r>
            </a:p>
          </p:txBody>
        </p:sp>
      </p:grpSp>
      <p:sp>
        <p:nvSpPr>
          <p:cNvPr id="5" name="Rectangle 4">
            <a:extLst>
              <a:ext uri="{FF2B5EF4-FFF2-40B4-BE49-F238E27FC236}">
                <a16:creationId xmlns:a16="http://schemas.microsoft.com/office/drawing/2014/main" id="{B516AC0C-7B85-4D52-B493-6C6B41971D07}"/>
              </a:ext>
            </a:extLst>
          </p:cNvPr>
          <p:cNvSpPr/>
          <p:nvPr/>
        </p:nvSpPr>
        <p:spPr>
          <a:xfrm>
            <a:off x="8987026" y="3402700"/>
            <a:ext cx="645436" cy="47244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t>CPS</a:t>
            </a:r>
          </a:p>
        </p:txBody>
      </p:sp>
      <p:sp>
        <p:nvSpPr>
          <p:cNvPr id="10" name="Slide Number Placeholder 9">
            <a:extLst>
              <a:ext uri="{FF2B5EF4-FFF2-40B4-BE49-F238E27FC236}">
                <a16:creationId xmlns:a16="http://schemas.microsoft.com/office/drawing/2014/main" id="{9C6104C2-EF38-4C82-8818-BC82A7B684E1}"/>
              </a:ext>
            </a:extLst>
          </p:cNvPr>
          <p:cNvSpPr>
            <a:spLocks noGrp="1"/>
          </p:cNvSpPr>
          <p:nvPr>
            <p:ph type="sldNum" sz="quarter" idx="12"/>
          </p:nvPr>
        </p:nvSpPr>
        <p:spPr/>
        <p:txBody>
          <a:bodyPr/>
          <a:lstStyle/>
          <a:p>
            <a:fld id="{29AAD378-655A-49C6-813C-9FD132EF7440}" type="slidenum">
              <a:rPr lang="en-US" smtClean="0"/>
              <a:pPr/>
              <a:t>3</a:t>
            </a:fld>
            <a:endParaRPr lang="en-US"/>
          </a:p>
        </p:txBody>
      </p:sp>
    </p:spTree>
    <p:extLst>
      <p:ext uri="{BB962C8B-B14F-4D97-AF65-F5344CB8AC3E}">
        <p14:creationId xmlns:p14="http://schemas.microsoft.com/office/powerpoint/2010/main" val="130332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643C2F-B8B6-4904-B379-5BF0B5787556}"/>
              </a:ext>
            </a:extLst>
          </p:cNvPr>
          <p:cNvSpPr>
            <a:spLocks noGrp="1"/>
          </p:cNvSpPr>
          <p:nvPr>
            <p:ph type="title"/>
          </p:nvPr>
        </p:nvSpPr>
        <p:spPr>
          <a:xfrm>
            <a:off x="166681" y="85463"/>
            <a:ext cx="10920419" cy="778828"/>
          </a:xfrm>
        </p:spPr>
        <p:txBody>
          <a:bodyPr/>
          <a:lstStyle/>
          <a:p>
            <a:r>
              <a:rPr lang="en-US" dirty="0"/>
              <a:t>One view of a CPS</a:t>
            </a:r>
          </a:p>
        </p:txBody>
      </p:sp>
      <p:sp>
        <p:nvSpPr>
          <p:cNvPr id="4" name="Rectangle 3">
            <a:extLst>
              <a:ext uri="{FF2B5EF4-FFF2-40B4-BE49-F238E27FC236}">
                <a16:creationId xmlns:a16="http://schemas.microsoft.com/office/drawing/2014/main" id="{ECF08AE5-1E06-4092-9A25-5FC718D68902}"/>
              </a:ext>
            </a:extLst>
          </p:cNvPr>
          <p:cNvSpPr/>
          <p:nvPr/>
        </p:nvSpPr>
        <p:spPr>
          <a:xfrm>
            <a:off x="3772977" y="4652962"/>
            <a:ext cx="3380808" cy="1226344"/>
          </a:xfrm>
          <a:prstGeom prst="rect">
            <a:avLst/>
          </a:prstGeom>
          <a:solidFill>
            <a:schemeClr val="accent4">
              <a:lumMod val="20000"/>
              <a:lumOff val="80000"/>
            </a:schemeClr>
          </a:solidFill>
          <a:ln>
            <a:solidFill>
              <a:schemeClr val="accent4">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Controller</a:t>
            </a:r>
          </a:p>
          <a:p>
            <a:pPr algn="ctr"/>
            <a:r>
              <a:rPr lang="en-US" sz="2400" dirty="0"/>
              <a:t>(Some embedded code)</a:t>
            </a:r>
          </a:p>
        </p:txBody>
      </p:sp>
      <p:sp>
        <p:nvSpPr>
          <p:cNvPr id="5" name="Rectangle 4">
            <a:extLst>
              <a:ext uri="{FF2B5EF4-FFF2-40B4-BE49-F238E27FC236}">
                <a16:creationId xmlns:a16="http://schemas.microsoft.com/office/drawing/2014/main" id="{5AFC980E-309C-4F6F-BBDA-A419248020E6}"/>
              </a:ext>
            </a:extLst>
          </p:cNvPr>
          <p:cNvSpPr/>
          <p:nvPr/>
        </p:nvSpPr>
        <p:spPr>
          <a:xfrm>
            <a:off x="2922588" y="1362184"/>
            <a:ext cx="5081587" cy="175090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6" name="Rectangle 5">
            <a:extLst>
              <a:ext uri="{FF2B5EF4-FFF2-40B4-BE49-F238E27FC236}">
                <a16:creationId xmlns:a16="http://schemas.microsoft.com/office/drawing/2014/main" id="{5287089A-E333-4DEA-89EE-5B1B14724F71}"/>
              </a:ext>
            </a:extLst>
          </p:cNvPr>
          <p:cNvSpPr/>
          <p:nvPr/>
        </p:nvSpPr>
        <p:spPr>
          <a:xfrm>
            <a:off x="3143250" y="1494245"/>
            <a:ext cx="1405612" cy="109187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Actuators</a:t>
            </a:r>
          </a:p>
        </p:txBody>
      </p:sp>
      <p:sp>
        <p:nvSpPr>
          <p:cNvPr id="7" name="Rectangle 6">
            <a:extLst>
              <a:ext uri="{FF2B5EF4-FFF2-40B4-BE49-F238E27FC236}">
                <a16:creationId xmlns:a16="http://schemas.microsoft.com/office/drawing/2014/main" id="{36E37EA7-E5B8-4476-93C5-D72B1B468EDC}"/>
              </a:ext>
            </a:extLst>
          </p:cNvPr>
          <p:cNvSpPr/>
          <p:nvPr/>
        </p:nvSpPr>
        <p:spPr>
          <a:xfrm>
            <a:off x="6528213" y="1494245"/>
            <a:ext cx="1350090" cy="109183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Sensors</a:t>
            </a:r>
          </a:p>
        </p:txBody>
      </p:sp>
      <p:sp>
        <p:nvSpPr>
          <p:cNvPr id="8" name="Rectangle 7">
            <a:extLst>
              <a:ext uri="{FF2B5EF4-FFF2-40B4-BE49-F238E27FC236}">
                <a16:creationId xmlns:a16="http://schemas.microsoft.com/office/drawing/2014/main" id="{0CECF727-ECA4-40A3-8C59-8243036B6CD8}"/>
              </a:ext>
            </a:extLst>
          </p:cNvPr>
          <p:cNvSpPr/>
          <p:nvPr/>
        </p:nvSpPr>
        <p:spPr>
          <a:xfrm>
            <a:off x="4699172" y="1494245"/>
            <a:ext cx="1678730" cy="109183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Physical component</a:t>
            </a:r>
          </a:p>
        </p:txBody>
      </p:sp>
      <p:cxnSp>
        <p:nvCxnSpPr>
          <p:cNvPr id="9" name="Connector: Elbow 8">
            <a:extLst>
              <a:ext uri="{FF2B5EF4-FFF2-40B4-BE49-F238E27FC236}">
                <a16:creationId xmlns:a16="http://schemas.microsoft.com/office/drawing/2014/main" id="{9E8DA379-B824-4818-AB9F-EB027C602316}"/>
              </a:ext>
            </a:extLst>
          </p:cNvPr>
          <p:cNvCxnSpPr>
            <a:cxnSpLocks/>
            <a:stCxn id="4" idx="1"/>
            <a:endCxn id="5" idx="1"/>
          </p:cNvCxnSpPr>
          <p:nvPr/>
        </p:nvCxnSpPr>
        <p:spPr>
          <a:xfrm rot="10800000">
            <a:off x="2922589" y="2237636"/>
            <a:ext cx="850389" cy="3028498"/>
          </a:xfrm>
          <a:prstGeom prst="bentConnector3">
            <a:avLst>
              <a:gd name="adj1" fmla="val 277252"/>
            </a:avLst>
          </a:prstGeom>
          <a:ln w="22542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88010747-4B67-4FF5-A21A-4068C1BB9D54}"/>
              </a:ext>
            </a:extLst>
          </p:cNvPr>
          <p:cNvCxnSpPr>
            <a:cxnSpLocks/>
            <a:stCxn id="4" idx="3"/>
            <a:endCxn id="5" idx="3"/>
          </p:cNvCxnSpPr>
          <p:nvPr/>
        </p:nvCxnSpPr>
        <p:spPr>
          <a:xfrm flipV="1">
            <a:off x="7153785" y="2237636"/>
            <a:ext cx="850390" cy="3028498"/>
          </a:xfrm>
          <a:prstGeom prst="bentConnector3">
            <a:avLst>
              <a:gd name="adj1" fmla="val 264651"/>
            </a:avLst>
          </a:prstGeom>
          <a:ln w="22542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39A5D6D-820B-4862-9973-6972BA98958C}"/>
              </a:ext>
            </a:extLst>
          </p:cNvPr>
          <p:cNvSpPr txBox="1"/>
          <p:nvPr/>
        </p:nvSpPr>
        <p:spPr>
          <a:xfrm rot="224511">
            <a:off x="8182957" y="3274831"/>
            <a:ext cx="2496125"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dirty="0"/>
              <a:t>Communication Network</a:t>
            </a:r>
          </a:p>
        </p:txBody>
      </p:sp>
      <p:sp>
        <p:nvSpPr>
          <p:cNvPr id="12" name="TextBox 11">
            <a:extLst>
              <a:ext uri="{FF2B5EF4-FFF2-40B4-BE49-F238E27FC236}">
                <a16:creationId xmlns:a16="http://schemas.microsoft.com/office/drawing/2014/main" id="{392AE057-08B0-450A-A71A-98E34BB3D283}"/>
              </a:ext>
            </a:extLst>
          </p:cNvPr>
          <p:cNvSpPr txBox="1"/>
          <p:nvPr/>
        </p:nvSpPr>
        <p:spPr>
          <a:xfrm>
            <a:off x="4716942" y="2581833"/>
            <a:ext cx="3307632" cy="584775"/>
          </a:xfrm>
          <a:prstGeom prst="rect">
            <a:avLst/>
          </a:prstGeom>
          <a:noFill/>
        </p:spPr>
        <p:txBody>
          <a:bodyPr wrap="square" rtlCol="0">
            <a:spAutoFit/>
          </a:bodyPr>
          <a:lstStyle/>
          <a:p>
            <a:r>
              <a:rPr lang="en-US" sz="3200" dirty="0"/>
              <a:t>Environment/Plant</a:t>
            </a:r>
          </a:p>
        </p:txBody>
      </p:sp>
      <p:sp>
        <p:nvSpPr>
          <p:cNvPr id="13" name="Slide Number Placeholder 12">
            <a:extLst>
              <a:ext uri="{FF2B5EF4-FFF2-40B4-BE49-F238E27FC236}">
                <a16:creationId xmlns:a16="http://schemas.microsoft.com/office/drawing/2014/main" id="{D51D2412-54B5-4361-B1BB-EA72DDDD2E24}"/>
              </a:ext>
            </a:extLst>
          </p:cNvPr>
          <p:cNvSpPr>
            <a:spLocks noGrp="1"/>
          </p:cNvSpPr>
          <p:nvPr>
            <p:ph type="sldNum" sz="quarter" idx="12"/>
          </p:nvPr>
        </p:nvSpPr>
        <p:spPr/>
        <p:txBody>
          <a:bodyPr/>
          <a:lstStyle/>
          <a:p>
            <a:fld id="{29AAD378-655A-49C6-813C-9FD132EF7440}" type="slidenum">
              <a:rPr lang="en-US" smtClean="0"/>
              <a:pPr/>
              <a:t>4</a:t>
            </a:fld>
            <a:endParaRPr lang="en-US"/>
          </a:p>
        </p:txBody>
      </p:sp>
    </p:spTree>
    <p:extLst>
      <p:ext uri="{BB962C8B-B14F-4D97-AF65-F5344CB8AC3E}">
        <p14:creationId xmlns:p14="http://schemas.microsoft.com/office/powerpoint/2010/main" val="1722227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1C016A6-262F-42EC-90FC-2FC44CAF8992}"/>
              </a:ext>
            </a:extLst>
          </p:cNvPr>
          <p:cNvSpPr>
            <a:spLocks noGrp="1"/>
          </p:cNvSpPr>
          <p:nvPr>
            <p:ph type="title"/>
          </p:nvPr>
        </p:nvSpPr>
        <p:spPr>
          <a:xfrm>
            <a:off x="239155" y="57931"/>
            <a:ext cx="10515600" cy="861862"/>
          </a:xfrm>
        </p:spPr>
        <p:txBody>
          <a:bodyPr/>
          <a:lstStyle/>
          <a:p>
            <a:r>
              <a:rPr lang="en-US" dirty="0"/>
              <a:t>Examples</a:t>
            </a:r>
          </a:p>
        </p:txBody>
      </p:sp>
      <p:pic>
        <p:nvPicPr>
          <p:cNvPr id="35" name="Picture 34">
            <a:extLst>
              <a:ext uri="{FF2B5EF4-FFF2-40B4-BE49-F238E27FC236}">
                <a16:creationId xmlns:a16="http://schemas.microsoft.com/office/drawing/2014/main" id="{C0AA2915-4807-41CA-9E15-338ACED42B2F}"/>
              </a:ext>
            </a:extLst>
          </p:cNvPr>
          <p:cNvPicPr>
            <a:picLocks noChangeAspect="1"/>
          </p:cNvPicPr>
          <p:nvPr/>
        </p:nvPicPr>
        <p:blipFill>
          <a:blip r:embed="rId3"/>
          <a:stretch>
            <a:fillRect/>
          </a:stretch>
        </p:blipFill>
        <p:spPr>
          <a:xfrm>
            <a:off x="239155" y="1517848"/>
            <a:ext cx="2972635" cy="1817023"/>
          </a:xfrm>
          <a:prstGeom prst="rect">
            <a:avLst/>
          </a:prstGeom>
        </p:spPr>
      </p:pic>
      <p:pic>
        <p:nvPicPr>
          <p:cNvPr id="36" name="Picture 35">
            <a:extLst>
              <a:ext uri="{FF2B5EF4-FFF2-40B4-BE49-F238E27FC236}">
                <a16:creationId xmlns:a16="http://schemas.microsoft.com/office/drawing/2014/main" id="{7CA7A873-B3E0-4167-A9F3-5756CF286C64}"/>
              </a:ext>
            </a:extLst>
          </p:cNvPr>
          <p:cNvPicPr>
            <a:picLocks noChangeAspect="1"/>
          </p:cNvPicPr>
          <p:nvPr/>
        </p:nvPicPr>
        <p:blipFill>
          <a:blip r:embed="rId4"/>
          <a:stretch>
            <a:fillRect/>
          </a:stretch>
        </p:blipFill>
        <p:spPr>
          <a:xfrm>
            <a:off x="3978721" y="1140314"/>
            <a:ext cx="3036463" cy="2000883"/>
          </a:xfrm>
          <a:prstGeom prst="rect">
            <a:avLst/>
          </a:prstGeom>
        </p:spPr>
      </p:pic>
      <p:pic>
        <p:nvPicPr>
          <p:cNvPr id="38" name="Picture 37">
            <a:extLst>
              <a:ext uri="{FF2B5EF4-FFF2-40B4-BE49-F238E27FC236}">
                <a16:creationId xmlns:a16="http://schemas.microsoft.com/office/drawing/2014/main" id="{7E84C913-3ACB-45F3-970E-AF50BED1B38C}"/>
              </a:ext>
            </a:extLst>
          </p:cNvPr>
          <p:cNvPicPr>
            <a:picLocks noChangeAspect="1"/>
          </p:cNvPicPr>
          <p:nvPr/>
        </p:nvPicPr>
        <p:blipFill rotWithShape="1">
          <a:blip r:embed="rId5"/>
          <a:srcRect l="15244" t="24475" r="10739" b="12500"/>
          <a:stretch/>
        </p:blipFill>
        <p:spPr>
          <a:xfrm>
            <a:off x="8020898" y="873493"/>
            <a:ext cx="2921166" cy="1989894"/>
          </a:xfrm>
          <a:prstGeom prst="rect">
            <a:avLst/>
          </a:prstGeom>
        </p:spPr>
      </p:pic>
      <p:pic>
        <p:nvPicPr>
          <p:cNvPr id="39" name="Picture 38">
            <a:extLst>
              <a:ext uri="{FF2B5EF4-FFF2-40B4-BE49-F238E27FC236}">
                <a16:creationId xmlns:a16="http://schemas.microsoft.com/office/drawing/2014/main" id="{61AD59A2-7BAA-4B08-A88C-44397A809A9A}"/>
              </a:ext>
            </a:extLst>
          </p:cNvPr>
          <p:cNvPicPr>
            <a:picLocks noChangeAspect="1"/>
          </p:cNvPicPr>
          <p:nvPr/>
        </p:nvPicPr>
        <p:blipFill rotWithShape="1">
          <a:blip r:embed="rId6"/>
          <a:srcRect l="8752" t="13551" r="7669" b="14322"/>
          <a:stretch/>
        </p:blipFill>
        <p:spPr>
          <a:xfrm>
            <a:off x="315532" y="3429000"/>
            <a:ext cx="2551899" cy="2202252"/>
          </a:xfrm>
          <a:prstGeom prst="rect">
            <a:avLst/>
          </a:prstGeom>
        </p:spPr>
      </p:pic>
      <p:pic>
        <p:nvPicPr>
          <p:cNvPr id="40" name="Picture 39">
            <a:extLst>
              <a:ext uri="{FF2B5EF4-FFF2-40B4-BE49-F238E27FC236}">
                <a16:creationId xmlns:a16="http://schemas.microsoft.com/office/drawing/2014/main" id="{6A1CD0CB-CA75-47C6-BB77-912AE4C18621}"/>
              </a:ext>
            </a:extLst>
          </p:cNvPr>
          <p:cNvPicPr>
            <a:picLocks noChangeAspect="1"/>
          </p:cNvPicPr>
          <p:nvPr/>
        </p:nvPicPr>
        <p:blipFill rotWithShape="1">
          <a:blip r:embed="rId7"/>
          <a:srcRect t="18760" r="47280" b="5143"/>
          <a:stretch/>
        </p:blipFill>
        <p:spPr>
          <a:xfrm>
            <a:off x="8020898" y="3141197"/>
            <a:ext cx="3036463" cy="2490055"/>
          </a:xfrm>
          <a:prstGeom prst="rect">
            <a:avLst/>
          </a:prstGeom>
        </p:spPr>
      </p:pic>
      <p:pic>
        <p:nvPicPr>
          <p:cNvPr id="41" name="Picture 40">
            <a:extLst>
              <a:ext uri="{FF2B5EF4-FFF2-40B4-BE49-F238E27FC236}">
                <a16:creationId xmlns:a16="http://schemas.microsoft.com/office/drawing/2014/main" id="{383C74CD-2887-4658-B336-10FA89FA1D6A}"/>
              </a:ext>
            </a:extLst>
          </p:cNvPr>
          <p:cNvPicPr>
            <a:picLocks noChangeAspect="1"/>
          </p:cNvPicPr>
          <p:nvPr/>
        </p:nvPicPr>
        <p:blipFill rotWithShape="1">
          <a:blip r:embed="rId8"/>
          <a:srcRect t="13519" b="14834"/>
          <a:stretch/>
        </p:blipFill>
        <p:spPr>
          <a:xfrm>
            <a:off x="3759225" y="2955975"/>
            <a:ext cx="3475457" cy="2490056"/>
          </a:xfrm>
          <a:prstGeom prst="rect">
            <a:avLst/>
          </a:prstGeom>
        </p:spPr>
      </p:pic>
      <p:sp>
        <p:nvSpPr>
          <p:cNvPr id="42" name="TextBox 41">
            <a:extLst>
              <a:ext uri="{FF2B5EF4-FFF2-40B4-BE49-F238E27FC236}">
                <a16:creationId xmlns:a16="http://schemas.microsoft.com/office/drawing/2014/main" id="{DE9C6DD1-46C7-4091-B7B5-E6F3A00AD8F9}"/>
              </a:ext>
            </a:extLst>
          </p:cNvPr>
          <p:cNvSpPr txBox="1"/>
          <p:nvPr/>
        </p:nvSpPr>
        <p:spPr>
          <a:xfrm>
            <a:off x="3778919" y="5510188"/>
            <a:ext cx="3791679" cy="369332"/>
          </a:xfrm>
          <a:prstGeom prst="rect">
            <a:avLst/>
          </a:prstGeom>
          <a:noFill/>
        </p:spPr>
        <p:txBody>
          <a:bodyPr wrap="none" rtlCol="0">
            <a:spAutoFit/>
          </a:bodyPr>
          <a:lstStyle/>
          <a:p>
            <a:r>
              <a:rPr lang="en-US" dirty="0"/>
              <a:t>[All images from Google image search]</a:t>
            </a:r>
          </a:p>
        </p:txBody>
      </p:sp>
      <p:sp>
        <p:nvSpPr>
          <p:cNvPr id="2" name="Slide Number Placeholder 1">
            <a:extLst>
              <a:ext uri="{FF2B5EF4-FFF2-40B4-BE49-F238E27FC236}">
                <a16:creationId xmlns:a16="http://schemas.microsoft.com/office/drawing/2014/main" id="{9264F3C2-FC6D-4606-9E8F-B89A6B37A47E}"/>
              </a:ext>
            </a:extLst>
          </p:cNvPr>
          <p:cNvSpPr>
            <a:spLocks noGrp="1"/>
          </p:cNvSpPr>
          <p:nvPr>
            <p:ph type="sldNum" sz="quarter" idx="12"/>
          </p:nvPr>
        </p:nvSpPr>
        <p:spPr/>
        <p:txBody>
          <a:bodyPr/>
          <a:lstStyle/>
          <a:p>
            <a:fld id="{29AAD378-655A-49C6-813C-9FD132EF7440}" type="slidenum">
              <a:rPr lang="en-US" smtClean="0"/>
              <a:pPr/>
              <a:t>5</a:t>
            </a:fld>
            <a:endParaRPr lang="en-US"/>
          </a:p>
        </p:txBody>
      </p:sp>
    </p:spTree>
    <p:extLst>
      <p:ext uri="{BB962C8B-B14F-4D97-AF65-F5344CB8AC3E}">
        <p14:creationId xmlns:p14="http://schemas.microsoft.com/office/powerpoint/2010/main" val="1179974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B4DDAA-CA1B-4AC9-8D9F-06134143E85B}"/>
              </a:ext>
            </a:extLst>
          </p:cNvPr>
          <p:cNvSpPr>
            <a:spLocks noGrp="1"/>
          </p:cNvSpPr>
          <p:nvPr>
            <p:ph idx="1"/>
          </p:nvPr>
        </p:nvSpPr>
        <p:spPr/>
        <p:txBody>
          <a:bodyPr/>
          <a:lstStyle/>
          <a:p>
            <a:r>
              <a:rPr lang="en-US" dirty="0"/>
              <a:t>Autonomous: without the need for human intervention or control</a:t>
            </a:r>
          </a:p>
          <a:p>
            <a:endParaRPr lang="en-US" dirty="0"/>
          </a:p>
          <a:p>
            <a:r>
              <a:rPr lang="en-US" dirty="0"/>
              <a:t>Autonomous CPS = CPS with no human operator!</a:t>
            </a:r>
          </a:p>
          <a:p>
            <a:endParaRPr lang="en-US" dirty="0"/>
          </a:p>
          <a:p>
            <a:r>
              <a:rPr lang="en-US" dirty="0"/>
              <a:t>Semi-autonomous: CPS with autonomy under specific conditions but requiring a human operator otherwise.</a:t>
            </a:r>
          </a:p>
          <a:p>
            <a:endParaRPr lang="en-US" dirty="0"/>
          </a:p>
          <a:p>
            <a:r>
              <a:rPr lang="en-US" dirty="0"/>
              <a:t>Today, several CPS examples are semi-autonomous, and getting to fully autonomous</a:t>
            </a:r>
          </a:p>
        </p:txBody>
      </p:sp>
      <p:sp>
        <p:nvSpPr>
          <p:cNvPr id="3" name="Title 2">
            <a:extLst>
              <a:ext uri="{FF2B5EF4-FFF2-40B4-BE49-F238E27FC236}">
                <a16:creationId xmlns:a16="http://schemas.microsoft.com/office/drawing/2014/main" id="{F6C06CC0-3D85-4F68-9F76-FFF1EDE6C928}"/>
              </a:ext>
            </a:extLst>
          </p:cNvPr>
          <p:cNvSpPr>
            <a:spLocks noGrp="1"/>
          </p:cNvSpPr>
          <p:nvPr>
            <p:ph type="title"/>
          </p:nvPr>
        </p:nvSpPr>
        <p:spPr>
          <a:xfrm>
            <a:off x="166681" y="85463"/>
            <a:ext cx="10920419" cy="778828"/>
          </a:xfrm>
        </p:spPr>
        <p:txBody>
          <a:bodyPr/>
          <a:lstStyle/>
          <a:p>
            <a:r>
              <a:rPr lang="en-US" dirty="0"/>
              <a:t>What’s an </a:t>
            </a:r>
            <a:r>
              <a:rPr lang="en-US" b="1" i="1" dirty="0"/>
              <a:t>autonomous </a:t>
            </a:r>
            <a:r>
              <a:rPr lang="en-US" dirty="0"/>
              <a:t>CPS?</a:t>
            </a:r>
            <a:endParaRPr lang="en-US" i="1" dirty="0"/>
          </a:p>
        </p:txBody>
      </p:sp>
      <p:sp>
        <p:nvSpPr>
          <p:cNvPr id="4" name="Slide Number Placeholder 3">
            <a:extLst>
              <a:ext uri="{FF2B5EF4-FFF2-40B4-BE49-F238E27FC236}">
                <a16:creationId xmlns:a16="http://schemas.microsoft.com/office/drawing/2014/main" id="{3D2DC168-B2DB-4FC8-AC83-B7A25C3AD72D}"/>
              </a:ext>
            </a:extLst>
          </p:cNvPr>
          <p:cNvSpPr>
            <a:spLocks noGrp="1"/>
          </p:cNvSpPr>
          <p:nvPr>
            <p:ph type="sldNum" sz="quarter" idx="12"/>
          </p:nvPr>
        </p:nvSpPr>
        <p:spPr/>
        <p:txBody>
          <a:bodyPr/>
          <a:lstStyle/>
          <a:p>
            <a:fld id="{29AAD378-655A-49C6-813C-9FD132EF7440}" type="slidenum">
              <a:rPr lang="en-US" smtClean="0"/>
              <a:pPr/>
              <a:t>6</a:t>
            </a:fld>
            <a:endParaRPr lang="en-US"/>
          </a:p>
        </p:txBody>
      </p:sp>
    </p:spTree>
    <p:extLst>
      <p:ext uri="{BB962C8B-B14F-4D97-AF65-F5344CB8AC3E}">
        <p14:creationId xmlns:p14="http://schemas.microsoft.com/office/powerpoint/2010/main" val="2823377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07156B-BFFB-4EE7-864E-49BE38988085}"/>
              </a:ext>
            </a:extLst>
          </p:cNvPr>
          <p:cNvSpPr>
            <a:spLocks noGrp="1"/>
          </p:cNvSpPr>
          <p:nvPr>
            <p:ph type="title"/>
          </p:nvPr>
        </p:nvSpPr>
        <p:spPr>
          <a:xfrm>
            <a:off x="166681" y="85463"/>
            <a:ext cx="10920419" cy="778828"/>
          </a:xfrm>
        </p:spPr>
        <p:txBody>
          <a:bodyPr/>
          <a:lstStyle/>
          <a:p>
            <a:r>
              <a:rPr lang="en-US" dirty="0"/>
              <a:t>Autonomous/Semi-autonomous CPS</a:t>
            </a:r>
          </a:p>
        </p:txBody>
      </p:sp>
      <p:pic>
        <p:nvPicPr>
          <p:cNvPr id="4" name="Picture 3">
            <a:extLst>
              <a:ext uri="{FF2B5EF4-FFF2-40B4-BE49-F238E27FC236}">
                <a16:creationId xmlns:a16="http://schemas.microsoft.com/office/drawing/2014/main" id="{C8ECDF8C-2B4A-40FF-8174-038B3470A3F3}"/>
              </a:ext>
            </a:extLst>
          </p:cNvPr>
          <p:cNvPicPr>
            <a:picLocks noChangeAspect="1"/>
          </p:cNvPicPr>
          <p:nvPr/>
        </p:nvPicPr>
        <p:blipFill rotWithShape="1">
          <a:blip r:embed="rId2"/>
          <a:srcRect l="21167" t="13667" r="16984"/>
          <a:stretch/>
        </p:blipFill>
        <p:spPr>
          <a:xfrm>
            <a:off x="13000" y="1398370"/>
            <a:ext cx="4241587" cy="3272838"/>
          </a:xfrm>
          <a:prstGeom prst="rect">
            <a:avLst/>
          </a:prstGeom>
        </p:spPr>
      </p:pic>
      <p:sp>
        <p:nvSpPr>
          <p:cNvPr id="5" name="TextBox 4">
            <a:extLst>
              <a:ext uri="{FF2B5EF4-FFF2-40B4-BE49-F238E27FC236}">
                <a16:creationId xmlns:a16="http://schemas.microsoft.com/office/drawing/2014/main" id="{7F4850AF-6B6F-4C32-9DD9-FB2763A8C3C2}"/>
              </a:ext>
            </a:extLst>
          </p:cNvPr>
          <p:cNvSpPr txBox="1"/>
          <p:nvPr/>
        </p:nvSpPr>
        <p:spPr>
          <a:xfrm>
            <a:off x="228153" y="4752800"/>
            <a:ext cx="3008388" cy="369332"/>
          </a:xfrm>
          <a:prstGeom prst="rect">
            <a:avLst/>
          </a:prstGeom>
          <a:noFill/>
        </p:spPr>
        <p:txBody>
          <a:bodyPr wrap="none" rtlCol="0">
            <a:spAutoFit/>
          </a:bodyPr>
          <a:lstStyle/>
          <a:p>
            <a:r>
              <a:rPr lang="en-US" i="1" dirty="0"/>
              <a:t>Image credit: Motor Authority</a:t>
            </a:r>
          </a:p>
        </p:txBody>
      </p:sp>
      <p:pic>
        <p:nvPicPr>
          <p:cNvPr id="6" name="Picture 5">
            <a:extLst>
              <a:ext uri="{FF2B5EF4-FFF2-40B4-BE49-F238E27FC236}">
                <a16:creationId xmlns:a16="http://schemas.microsoft.com/office/drawing/2014/main" id="{AECBFB1D-58EC-4E94-9C80-BD98376641AD}"/>
              </a:ext>
            </a:extLst>
          </p:cNvPr>
          <p:cNvPicPr>
            <a:picLocks noChangeAspect="1"/>
          </p:cNvPicPr>
          <p:nvPr/>
        </p:nvPicPr>
        <p:blipFill rotWithShape="1">
          <a:blip r:embed="rId3"/>
          <a:srcRect l="10505" r="14244" b="18436"/>
          <a:stretch/>
        </p:blipFill>
        <p:spPr>
          <a:xfrm>
            <a:off x="4254587" y="1398370"/>
            <a:ext cx="4095591" cy="3309578"/>
          </a:xfrm>
          <a:prstGeom prst="rect">
            <a:avLst/>
          </a:prstGeom>
        </p:spPr>
      </p:pic>
      <p:sp>
        <p:nvSpPr>
          <p:cNvPr id="7" name="TextBox 6">
            <a:extLst>
              <a:ext uri="{FF2B5EF4-FFF2-40B4-BE49-F238E27FC236}">
                <a16:creationId xmlns:a16="http://schemas.microsoft.com/office/drawing/2014/main" id="{E210A6C2-1B3A-4079-B63C-B7C032314625}"/>
              </a:ext>
            </a:extLst>
          </p:cNvPr>
          <p:cNvSpPr txBox="1"/>
          <p:nvPr/>
        </p:nvSpPr>
        <p:spPr>
          <a:xfrm>
            <a:off x="4254587" y="4726131"/>
            <a:ext cx="2288512" cy="369332"/>
          </a:xfrm>
          <a:prstGeom prst="rect">
            <a:avLst/>
          </a:prstGeom>
          <a:noFill/>
        </p:spPr>
        <p:txBody>
          <a:bodyPr wrap="none" rtlCol="0">
            <a:spAutoFit/>
          </a:bodyPr>
          <a:lstStyle/>
          <a:p>
            <a:r>
              <a:rPr lang="en-US" i="1" dirty="0"/>
              <a:t>Image credit: army.mil</a:t>
            </a:r>
          </a:p>
        </p:txBody>
      </p:sp>
      <p:pic>
        <p:nvPicPr>
          <p:cNvPr id="8" name="Picture 7">
            <a:extLst>
              <a:ext uri="{FF2B5EF4-FFF2-40B4-BE49-F238E27FC236}">
                <a16:creationId xmlns:a16="http://schemas.microsoft.com/office/drawing/2014/main" id="{0895FD13-73BB-4C29-B6FC-3A3DB5BDB881}"/>
              </a:ext>
            </a:extLst>
          </p:cNvPr>
          <p:cNvPicPr>
            <a:picLocks noChangeAspect="1"/>
          </p:cNvPicPr>
          <p:nvPr/>
        </p:nvPicPr>
        <p:blipFill>
          <a:blip r:embed="rId4"/>
          <a:stretch>
            <a:fillRect/>
          </a:stretch>
        </p:blipFill>
        <p:spPr>
          <a:xfrm>
            <a:off x="8496174" y="1398370"/>
            <a:ext cx="3613941" cy="3345338"/>
          </a:xfrm>
          <a:prstGeom prst="rect">
            <a:avLst/>
          </a:prstGeom>
        </p:spPr>
      </p:pic>
      <p:sp>
        <p:nvSpPr>
          <p:cNvPr id="9" name="TextBox 8">
            <a:extLst>
              <a:ext uri="{FF2B5EF4-FFF2-40B4-BE49-F238E27FC236}">
                <a16:creationId xmlns:a16="http://schemas.microsoft.com/office/drawing/2014/main" id="{55E33FF7-0B3F-48C8-871F-43C97F27B6BC}"/>
              </a:ext>
            </a:extLst>
          </p:cNvPr>
          <p:cNvSpPr txBox="1"/>
          <p:nvPr/>
        </p:nvSpPr>
        <p:spPr>
          <a:xfrm>
            <a:off x="8441105" y="4743376"/>
            <a:ext cx="2866490" cy="369332"/>
          </a:xfrm>
          <a:prstGeom prst="rect">
            <a:avLst/>
          </a:prstGeom>
          <a:noFill/>
        </p:spPr>
        <p:txBody>
          <a:bodyPr wrap="none" rtlCol="0">
            <a:spAutoFit/>
          </a:bodyPr>
          <a:lstStyle/>
          <a:p>
            <a:r>
              <a:rPr lang="en-US" i="1" dirty="0"/>
              <a:t>Image credit: Google images</a:t>
            </a:r>
          </a:p>
        </p:txBody>
      </p:sp>
      <p:sp>
        <p:nvSpPr>
          <p:cNvPr id="2" name="Slide Number Placeholder 1">
            <a:extLst>
              <a:ext uri="{FF2B5EF4-FFF2-40B4-BE49-F238E27FC236}">
                <a16:creationId xmlns:a16="http://schemas.microsoft.com/office/drawing/2014/main" id="{E482DD4E-9CE4-422A-93FF-EE830A4A74D6}"/>
              </a:ext>
            </a:extLst>
          </p:cNvPr>
          <p:cNvSpPr>
            <a:spLocks noGrp="1"/>
          </p:cNvSpPr>
          <p:nvPr>
            <p:ph type="sldNum" sz="quarter" idx="12"/>
          </p:nvPr>
        </p:nvSpPr>
        <p:spPr/>
        <p:txBody>
          <a:bodyPr/>
          <a:lstStyle/>
          <a:p>
            <a:fld id="{29AAD378-655A-49C6-813C-9FD132EF7440}" type="slidenum">
              <a:rPr lang="en-US" smtClean="0"/>
              <a:pPr/>
              <a:t>7</a:t>
            </a:fld>
            <a:endParaRPr lang="en-US"/>
          </a:p>
        </p:txBody>
      </p:sp>
    </p:spTree>
    <p:extLst>
      <p:ext uri="{BB962C8B-B14F-4D97-AF65-F5344CB8AC3E}">
        <p14:creationId xmlns:p14="http://schemas.microsoft.com/office/powerpoint/2010/main" val="1090842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3020AC-2261-452A-96A4-DD89E911CF10}"/>
              </a:ext>
            </a:extLst>
          </p:cNvPr>
          <p:cNvSpPr>
            <a:spLocks noGrp="1"/>
          </p:cNvSpPr>
          <p:nvPr>
            <p:ph idx="1"/>
          </p:nvPr>
        </p:nvSpPr>
        <p:spPr>
          <a:xfrm>
            <a:off x="166680" y="1209202"/>
            <a:ext cx="11699087" cy="4421577"/>
          </a:xfrm>
        </p:spPr>
        <p:txBody>
          <a:bodyPr>
            <a:normAutofit lnSpcReduction="10000"/>
          </a:bodyPr>
          <a:lstStyle/>
          <a:p>
            <a:r>
              <a:rPr lang="en-US" dirty="0"/>
              <a:t>Gain basic familiarity with CPS topics</a:t>
            </a:r>
          </a:p>
          <a:p>
            <a:pPr lvl="1"/>
            <a:r>
              <a:rPr lang="en-US" dirty="0"/>
              <a:t>Computational models</a:t>
            </a:r>
          </a:p>
          <a:p>
            <a:pPr lvl="1"/>
            <a:r>
              <a:rPr lang="en-US" dirty="0"/>
              <a:t>Control algorithms </a:t>
            </a:r>
          </a:p>
          <a:p>
            <a:pPr lvl="1"/>
            <a:r>
              <a:rPr lang="en-US" dirty="0"/>
              <a:t>Ingredients for autonomy</a:t>
            </a:r>
          </a:p>
          <a:p>
            <a:pPr lvl="1"/>
            <a:r>
              <a:rPr lang="en-US" dirty="0"/>
              <a:t>Challenge Problems/Case studies</a:t>
            </a:r>
            <a:endParaRPr lang="en-US" i="1" dirty="0"/>
          </a:p>
          <a:p>
            <a:r>
              <a:rPr lang="en-US" i="1" dirty="0"/>
              <a:t>Model-Based </a:t>
            </a:r>
            <a:r>
              <a:rPr lang="en-US" dirty="0"/>
              <a:t>Software Development Paradigm for CPS</a:t>
            </a:r>
          </a:p>
          <a:p>
            <a:pPr lvl="1"/>
            <a:r>
              <a:rPr lang="en-US" dirty="0"/>
              <a:t>Developing models for physical components + software + communication</a:t>
            </a:r>
          </a:p>
          <a:p>
            <a:r>
              <a:rPr lang="en-US" dirty="0"/>
              <a:t>Software Engineering: Writing checkable requirements and tests </a:t>
            </a:r>
          </a:p>
          <a:p>
            <a:r>
              <a:rPr lang="en-US" dirty="0"/>
              <a:t>Software testing for CPS</a:t>
            </a:r>
          </a:p>
          <a:p>
            <a:r>
              <a:rPr lang="en-US" dirty="0"/>
              <a:t>Learn autonomous software stack through case studies in autonomy</a:t>
            </a:r>
          </a:p>
          <a:p>
            <a:endParaRPr lang="en-US" dirty="0"/>
          </a:p>
        </p:txBody>
      </p:sp>
      <p:sp>
        <p:nvSpPr>
          <p:cNvPr id="3" name="Title 2">
            <a:extLst>
              <a:ext uri="{FF2B5EF4-FFF2-40B4-BE49-F238E27FC236}">
                <a16:creationId xmlns:a16="http://schemas.microsoft.com/office/drawing/2014/main" id="{5E3C9381-3B04-4D50-B99A-6F8155E7BAED}"/>
              </a:ext>
            </a:extLst>
          </p:cNvPr>
          <p:cNvSpPr>
            <a:spLocks noGrp="1"/>
          </p:cNvSpPr>
          <p:nvPr>
            <p:ph type="title"/>
          </p:nvPr>
        </p:nvSpPr>
        <p:spPr>
          <a:xfrm>
            <a:off x="166681" y="85463"/>
            <a:ext cx="10920419" cy="778828"/>
          </a:xfrm>
        </p:spPr>
        <p:txBody>
          <a:bodyPr/>
          <a:lstStyle/>
          <a:p>
            <a:r>
              <a:rPr lang="en-US" dirty="0"/>
              <a:t>Course Objectives</a:t>
            </a:r>
          </a:p>
        </p:txBody>
      </p:sp>
      <p:sp>
        <p:nvSpPr>
          <p:cNvPr id="4" name="Slide Number Placeholder 3">
            <a:extLst>
              <a:ext uri="{FF2B5EF4-FFF2-40B4-BE49-F238E27FC236}">
                <a16:creationId xmlns:a16="http://schemas.microsoft.com/office/drawing/2014/main" id="{BC43B098-5EAC-4859-BD49-AC3C3E3C8097}"/>
              </a:ext>
            </a:extLst>
          </p:cNvPr>
          <p:cNvSpPr>
            <a:spLocks noGrp="1"/>
          </p:cNvSpPr>
          <p:nvPr>
            <p:ph type="sldNum" sz="quarter" idx="12"/>
          </p:nvPr>
        </p:nvSpPr>
        <p:spPr/>
        <p:txBody>
          <a:bodyPr/>
          <a:lstStyle/>
          <a:p>
            <a:fld id="{29AAD378-655A-49C6-813C-9FD132EF7440}" type="slidenum">
              <a:rPr lang="en-US" smtClean="0"/>
              <a:pPr/>
              <a:t>8</a:t>
            </a:fld>
            <a:endParaRPr lang="en-US"/>
          </a:p>
        </p:txBody>
      </p:sp>
    </p:spTree>
    <p:extLst>
      <p:ext uri="{BB962C8B-B14F-4D97-AF65-F5344CB8AC3E}">
        <p14:creationId xmlns:p14="http://schemas.microsoft.com/office/powerpoint/2010/main" val="217986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F552B3-28F0-485A-8823-A083ED470DD1}"/>
              </a:ext>
            </a:extLst>
          </p:cNvPr>
          <p:cNvSpPr>
            <a:spLocks noGrp="1"/>
          </p:cNvSpPr>
          <p:nvPr>
            <p:ph type="title"/>
          </p:nvPr>
        </p:nvSpPr>
        <p:spPr>
          <a:xfrm>
            <a:off x="166681" y="85463"/>
            <a:ext cx="10920419" cy="778828"/>
          </a:xfrm>
        </p:spPr>
        <p:txBody>
          <a:bodyPr/>
          <a:lstStyle/>
          <a:p>
            <a:r>
              <a:rPr lang="en-US" dirty="0"/>
              <a:t>Key theme of the course: Safe Autonomy</a:t>
            </a:r>
          </a:p>
        </p:txBody>
      </p:sp>
      <p:sp>
        <p:nvSpPr>
          <p:cNvPr id="8" name="TextBox 7">
            <a:extLst>
              <a:ext uri="{FF2B5EF4-FFF2-40B4-BE49-F238E27FC236}">
                <a16:creationId xmlns:a16="http://schemas.microsoft.com/office/drawing/2014/main" id="{0C074BBD-3768-47C3-A03B-32BC3B80FD25}"/>
              </a:ext>
            </a:extLst>
          </p:cNvPr>
          <p:cNvSpPr txBox="1"/>
          <p:nvPr/>
        </p:nvSpPr>
        <p:spPr>
          <a:xfrm>
            <a:off x="7512908" y="5640229"/>
            <a:ext cx="3973722" cy="923330"/>
          </a:xfrm>
          <a:prstGeom prst="rect">
            <a:avLst/>
          </a:prstGeom>
          <a:solidFill>
            <a:srgbClr val="FFB7B7"/>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ACPS are safety-critical, and/or mission-critical with huge implications on human health, well-being, economy, etc.</a:t>
            </a:r>
          </a:p>
        </p:txBody>
      </p:sp>
      <p:sp>
        <p:nvSpPr>
          <p:cNvPr id="9" name="Slide Number Placeholder 8">
            <a:extLst>
              <a:ext uri="{FF2B5EF4-FFF2-40B4-BE49-F238E27FC236}">
                <a16:creationId xmlns:a16="http://schemas.microsoft.com/office/drawing/2014/main" id="{D60909E3-6D56-493E-8B1D-0C6F9613880F}"/>
              </a:ext>
            </a:extLst>
          </p:cNvPr>
          <p:cNvSpPr>
            <a:spLocks noGrp="1"/>
          </p:cNvSpPr>
          <p:nvPr>
            <p:ph type="sldNum" sz="quarter" idx="12"/>
          </p:nvPr>
        </p:nvSpPr>
        <p:spPr/>
        <p:txBody>
          <a:bodyPr/>
          <a:lstStyle/>
          <a:p>
            <a:fld id="{29AAD378-655A-49C6-813C-9FD132EF7440}" type="slidenum">
              <a:rPr lang="en-US" smtClean="0"/>
              <a:pPr/>
              <a:t>9</a:t>
            </a:fld>
            <a:endParaRPr lang="en-US"/>
          </a:p>
        </p:txBody>
      </p:sp>
      <p:pic>
        <p:nvPicPr>
          <p:cNvPr id="10" name="Picture 9">
            <a:extLst>
              <a:ext uri="{FF2B5EF4-FFF2-40B4-BE49-F238E27FC236}">
                <a16:creationId xmlns:a16="http://schemas.microsoft.com/office/drawing/2014/main" id="{0CEDCC1E-CED4-3438-EBE6-A198B1275F44}"/>
              </a:ext>
            </a:extLst>
          </p:cNvPr>
          <p:cNvPicPr>
            <a:picLocks noChangeAspect="1"/>
          </p:cNvPicPr>
          <p:nvPr/>
        </p:nvPicPr>
        <p:blipFill rotWithShape="1">
          <a:blip r:embed="rId2"/>
          <a:srcRect l="35748" t="8848" r="35887" b="62900"/>
          <a:stretch/>
        </p:blipFill>
        <p:spPr>
          <a:xfrm>
            <a:off x="86498" y="1155839"/>
            <a:ext cx="4454610" cy="18064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581635A9-1895-6058-461F-5375673D9E64}"/>
              </a:ext>
            </a:extLst>
          </p:cNvPr>
          <p:cNvPicPr>
            <a:picLocks noChangeAspect="1"/>
          </p:cNvPicPr>
          <p:nvPr/>
        </p:nvPicPr>
        <p:blipFill>
          <a:blip r:embed="rId3"/>
          <a:stretch>
            <a:fillRect/>
          </a:stretch>
        </p:blipFill>
        <p:spPr>
          <a:xfrm>
            <a:off x="111211" y="3128335"/>
            <a:ext cx="4429897" cy="12358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3AD92FAE-1D94-163E-062E-383AB428AF14}"/>
              </a:ext>
            </a:extLst>
          </p:cNvPr>
          <p:cNvPicPr>
            <a:picLocks noChangeAspect="1"/>
          </p:cNvPicPr>
          <p:nvPr/>
        </p:nvPicPr>
        <p:blipFill>
          <a:blip r:embed="rId4"/>
          <a:stretch>
            <a:fillRect/>
          </a:stretch>
        </p:blipFill>
        <p:spPr>
          <a:xfrm>
            <a:off x="52828" y="4530215"/>
            <a:ext cx="4488280" cy="13594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a:extLst>
              <a:ext uri="{FF2B5EF4-FFF2-40B4-BE49-F238E27FC236}">
                <a16:creationId xmlns:a16="http://schemas.microsoft.com/office/drawing/2014/main" id="{E470EE11-9433-CEAF-23A1-DD622CD96AC3}"/>
              </a:ext>
            </a:extLst>
          </p:cNvPr>
          <p:cNvPicPr>
            <a:picLocks noChangeAspect="1"/>
          </p:cNvPicPr>
          <p:nvPr/>
        </p:nvPicPr>
        <p:blipFill>
          <a:blip r:embed="rId5"/>
          <a:stretch>
            <a:fillRect/>
          </a:stretch>
        </p:blipFill>
        <p:spPr>
          <a:xfrm>
            <a:off x="4744994" y="3545992"/>
            <a:ext cx="4178508" cy="8785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a:extLst>
              <a:ext uri="{FF2B5EF4-FFF2-40B4-BE49-F238E27FC236}">
                <a16:creationId xmlns:a16="http://schemas.microsoft.com/office/drawing/2014/main" id="{733E7969-322A-591C-2D4F-A4DCCE83E71C}"/>
              </a:ext>
            </a:extLst>
          </p:cNvPr>
          <p:cNvPicPr>
            <a:picLocks noChangeAspect="1"/>
          </p:cNvPicPr>
          <p:nvPr/>
        </p:nvPicPr>
        <p:blipFill>
          <a:blip r:embed="rId6"/>
          <a:stretch>
            <a:fillRect/>
          </a:stretch>
        </p:blipFill>
        <p:spPr>
          <a:xfrm>
            <a:off x="4744994" y="2310292"/>
            <a:ext cx="4336662" cy="10364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a:extLst>
              <a:ext uri="{FF2B5EF4-FFF2-40B4-BE49-F238E27FC236}">
                <a16:creationId xmlns:a16="http://schemas.microsoft.com/office/drawing/2014/main" id="{0D1B8BC5-A220-D340-4EA9-A880D70F8B3F}"/>
              </a:ext>
            </a:extLst>
          </p:cNvPr>
          <p:cNvPicPr>
            <a:picLocks noChangeAspect="1"/>
          </p:cNvPicPr>
          <p:nvPr/>
        </p:nvPicPr>
        <p:blipFill>
          <a:blip r:embed="rId7"/>
          <a:stretch>
            <a:fillRect/>
          </a:stretch>
        </p:blipFill>
        <p:spPr>
          <a:xfrm>
            <a:off x="4744994" y="1155839"/>
            <a:ext cx="4565822" cy="9658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55147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8808</TotalTime>
  <Words>1147</Words>
  <Application>Microsoft Office PowerPoint</Application>
  <PresentationFormat>Widescreen</PresentationFormat>
  <Paragraphs>164</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Cambria</vt:lpstr>
      <vt:lpstr>Garamond</vt:lpstr>
      <vt:lpstr>Times New Roman</vt:lpstr>
      <vt:lpstr>Wingdings 3</vt:lpstr>
      <vt:lpstr>Office Theme</vt:lpstr>
      <vt:lpstr>Autonomous Cyber-Physical Systems: Course Introduction</vt:lpstr>
      <vt:lpstr>What is a Cyber-Physical System?</vt:lpstr>
      <vt:lpstr>Our focus on CPS in this course</vt:lpstr>
      <vt:lpstr>One view of a CPS</vt:lpstr>
      <vt:lpstr>Examples</vt:lpstr>
      <vt:lpstr>What’s an autonomous CPS?</vt:lpstr>
      <vt:lpstr>Autonomous/Semi-autonomous CPS</vt:lpstr>
      <vt:lpstr>Course Objectives</vt:lpstr>
      <vt:lpstr>Key theme of the course: Safe Autonomy</vt:lpstr>
      <vt:lpstr>Course Overview</vt:lpstr>
      <vt:lpstr>How will we evaluate ourselves?</vt:lpstr>
      <vt:lpstr>Class Project</vt:lpstr>
      <vt:lpstr>Example Projects (do not have to pick any of these)</vt:lpstr>
      <vt:lpstr>Project Timeline</vt:lpstr>
      <vt:lpstr>Grading and Evaluation Breakdown</vt:lpstr>
      <vt:lpstr>Learning curve will be sharper if: </vt:lpstr>
      <vt:lpstr>Textbooks: None. Supplementary reading:</vt:lpstr>
      <vt:lpstr>Office Hours, Class Timings</vt:lpstr>
      <vt:lpstr>Logistics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Autonomous Cyber-Physical Systems</dc:title>
  <dc:creator>Jyo Deshmukh</dc:creator>
  <cp:lastModifiedBy>Jyo Deshmukh</cp:lastModifiedBy>
  <cp:revision>72</cp:revision>
  <dcterms:created xsi:type="dcterms:W3CDTF">2018-01-04T23:14:16Z</dcterms:created>
  <dcterms:modified xsi:type="dcterms:W3CDTF">2023-08-21T19:54:04Z</dcterms:modified>
</cp:coreProperties>
</file>