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6" r:id="rId3"/>
    <p:sldId id="357" r:id="rId4"/>
    <p:sldId id="375" r:id="rId5"/>
    <p:sldId id="358" r:id="rId6"/>
    <p:sldId id="359" r:id="rId7"/>
    <p:sldId id="366" r:id="rId8"/>
    <p:sldId id="361" r:id="rId9"/>
    <p:sldId id="367" r:id="rId10"/>
    <p:sldId id="368" r:id="rId11"/>
    <p:sldId id="364" r:id="rId12"/>
    <p:sldId id="369" r:id="rId13"/>
    <p:sldId id="363" r:id="rId14"/>
    <p:sldId id="370" r:id="rId15"/>
    <p:sldId id="371" r:id="rId16"/>
    <p:sldId id="372" r:id="rId17"/>
    <p:sldId id="373" r:id="rId18"/>
    <p:sldId id="374" r:id="rId19"/>
    <p:sldId id="3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1" autoAdjust="0"/>
    <p:restoredTop sz="94690" autoAdjust="0"/>
  </p:normalViewPr>
  <p:slideViewPr>
    <p:cSldViewPr snapToGrid="0">
      <p:cViewPr>
        <p:scale>
          <a:sx n="75" d="100"/>
          <a:sy n="75" d="100"/>
        </p:scale>
        <p:origin x="39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yolo-you-only-look-once-real-time-object-detection-explained-492dc9230006" TargetMode="External"/><Relationship Id="rId2" Type="http://schemas.openxmlformats.org/officeDocument/2006/relationships/hyperlink" Target="https://adeshpande3.github.io/A-Beginner%27s-Guide-To-Understanding-Convolutional-Neural-Network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jreddie.com/darknet/yol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Convolutional Neural Networks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9BC634-DC46-4657-835B-082056E4C1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Parameter sharing</a:t>
                </a:r>
              </a:p>
              <a:p>
                <a:pPr lvl="1"/>
                <a:r>
                  <a:rPr lang="en-US" dirty="0"/>
                  <a:t>As the kernel function is repeatedly applied to the image, (weight) parameters are shared</a:t>
                </a:r>
              </a:p>
              <a:p>
                <a:pPr lvl="1"/>
                <a:r>
                  <a:rPr lang="en-US" dirty="0"/>
                  <a:t>This reduces storage requirements of the model</a:t>
                </a:r>
              </a:p>
              <a:p>
                <a:r>
                  <a:rPr lang="en-US" dirty="0"/>
                  <a:t>Equivariant representations</a:t>
                </a:r>
              </a:p>
              <a:p>
                <a:pPr lvl="1"/>
                <a:r>
                  <a:rPr lang="en-US" dirty="0"/>
                  <a:t>Parameter sharing leads to equivariance under translation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equivariant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 detected features of a linearly translated image will appear linearly translated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9BC634-DC46-4657-835B-082056E4C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D90470B-132B-4483-9219-18648F69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insights about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64746-5774-4E04-973B-7D023B38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3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FD3884-0D44-4D0C-A303-E76543843AC0}"/>
              </a:ext>
            </a:extLst>
          </p:cNvPr>
          <p:cNvSpPr/>
          <p:nvPr/>
        </p:nvSpPr>
        <p:spPr>
          <a:xfrm>
            <a:off x="2017659" y="2013574"/>
            <a:ext cx="2391986" cy="3167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FE78BD-E00B-46EA-92F2-2A221340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428895"/>
            <a:ext cx="10920419" cy="778828"/>
          </a:xfrm>
        </p:spPr>
        <p:txBody>
          <a:bodyPr/>
          <a:lstStyle/>
          <a:p>
            <a:r>
              <a:rPr lang="en-US" dirty="0"/>
              <a:t>CNN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1EE7F-3DA2-443D-9AC2-8B3D6BE4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FAD8A-E46C-4128-BF1C-45426538A902}"/>
              </a:ext>
            </a:extLst>
          </p:cNvPr>
          <p:cNvSpPr/>
          <p:nvPr/>
        </p:nvSpPr>
        <p:spPr>
          <a:xfrm>
            <a:off x="2378765" y="1529086"/>
            <a:ext cx="1669774" cy="2683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88CD6-796F-44C2-8BAA-EF8F76E88C25}"/>
              </a:ext>
            </a:extLst>
          </p:cNvPr>
          <p:cNvSpPr/>
          <p:nvPr/>
        </p:nvSpPr>
        <p:spPr>
          <a:xfrm>
            <a:off x="2378765" y="2266297"/>
            <a:ext cx="1669774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Pooling stage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8060-A243-4ED1-8DF6-EA6EB3102E5A}"/>
              </a:ext>
            </a:extLst>
          </p:cNvPr>
          <p:cNvSpPr/>
          <p:nvPr/>
        </p:nvSpPr>
        <p:spPr>
          <a:xfrm>
            <a:off x="2378766" y="3315659"/>
            <a:ext cx="1669774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Detector stage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4DB590-CFB5-48EC-A123-5C8C68981009}"/>
              </a:ext>
            </a:extLst>
          </p:cNvPr>
          <p:cNvSpPr/>
          <p:nvPr/>
        </p:nvSpPr>
        <p:spPr>
          <a:xfrm>
            <a:off x="2183296" y="4365022"/>
            <a:ext cx="2060713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Convolution stage (Affine transform)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6B20C-BFC6-4BA9-8AEE-DF2B8B52D796}"/>
              </a:ext>
            </a:extLst>
          </p:cNvPr>
          <p:cNvSpPr/>
          <p:nvPr/>
        </p:nvSpPr>
        <p:spPr>
          <a:xfrm>
            <a:off x="2378765" y="5360504"/>
            <a:ext cx="1669774" cy="25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 to layer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79DFDE-0440-4004-984C-4EFEDE4657AE}"/>
              </a:ext>
            </a:extLst>
          </p:cNvPr>
          <p:cNvCxnSpPr>
            <a:stCxn id="9" idx="0"/>
            <a:endCxn id="8" idx="2"/>
          </p:cNvCxnSpPr>
          <p:nvPr/>
        </p:nvCxnSpPr>
        <p:spPr>
          <a:xfrm flipV="1">
            <a:off x="3213652" y="4928240"/>
            <a:ext cx="1" cy="4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99C155-347F-416A-BD4A-34306716C9F3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3213653" y="3878877"/>
            <a:ext cx="0" cy="48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942D43-52FE-42A3-83F0-14D93CFAAFF1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H="1" flipV="1">
            <a:off x="3213652" y="2829515"/>
            <a:ext cx="1" cy="48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A2B549-299E-486A-A039-C875690B6DF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3213652" y="1797443"/>
            <a:ext cx="0" cy="46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80A752-B576-4121-B382-BE82023C7C09}"/>
              </a:ext>
            </a:extLst>
          </p:cNvPr>
          <p:cNvSpPr txBox="1"/>
          <p:nvPr/>
        </p:nvSpPr>
        <p:spPr>
          <a:xfrm>
            <a:off x="530088" y="1993872"/>
            <a:ext cx="157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Layer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B7770B-1DCA-4BB0-BA62-9231C7B4E254}"/>
              </a:ext>
            </a:extLst>
          </p:cNvPr>
          <p:cNvSpPr txBox="1"/>
          <p:nvPr/>
        </p:nvSpPr>
        <p:spPr>
          <a:xfrm>
            <a:off x="205002" y="5360504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from [2]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3776382C-1B90-40AA-A6EF-1A2B03817F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332703"/>
                <a:ext cx="71413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CNN architecture</a:t>
                </a:r>
              </a:p>
              <a:p>
                <a:pPr lvl="1"/>
                <a:r>
                  <a:rPr lang="en-US" dirty="0"/>
                  <a:t>Small number of layers, where each layer contains stages</a:t>
                </a:r>
              </a:p>
              <a:p>
                <a:pPr lvl="1"/>
                <a:r>
                  <a:rPr lang="en-US" dirty="0"/>
                  <a:t>Affine transform/convolution stage performs convolution</a:t>
                </a:r>
              </a:p>
              <a:p>
                <a:pPr lvl="1"/>
                <a:r>
                  <a:rPr lang="en-US" dirty="0"/>
                  <a:t>Detector stage uses a nonlinearity such as a rectified linear unit (</a:t>
                </a:r>
                <a:r>
                  <a:rPr lang="en-US" dirty="0" err="1"/>
                  <a:t>ReLU</a:t>
                </a:r>
                <a:r>
                  <a:rPr lang="en-US" dirty="0"/>
                  <a:t>),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Pooling stage performs a suitable pooling operation</a:t>
                </a:r>
              </a:p>
            </p:txBody>
          </p:sp>
        </mc:Choice>
        <mc:Fallback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3776382C-1B90-40AA-A6EF-1A2B03817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332703"/>
                <a:ext cx="7141368" cy="4351338"/>
              </a:xfrm>
              <a:blipFill>
                <a:blip r:embed="rId2"/>
                <a:stretch>
                  <a:fillRect l="-10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7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3DE84-ACD3-4753-A25F-B3C42BEA7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Pooling function replaces the output of a layer at a certain location with a summary statistic of the nearby outputs</a:t>
            </a:r>
          </a:p>
          <a:p>
            <a:r>
              <a:rPr lang="en-US" dirty="0"/>
              <a:t>E.g. max pooling reports maximum output within a rectangular neighborhood</a:t>
            </a:r>
          </a:p>
          <a:p>
            <a:r>
              <a:rPr lang="en-US" dirty="0"/>
              <a:t>Other pooling functions include average, L</a:t>
            </a:r>
            <a:r>
              <a:rPr lang="en-US" baseline="30000" dirty="0"/>
              <a:t>2 </a:t>
            </a:r>
            <a:r>
              <a:rPr lang="en-US" dirty="0"/>
              <a:t>norm, weighted average etc.</a:t>
            </a:r>
          </a:p>
          <a:p>
            <a:r>
              <a:rPr lang="en-US" dirty="0"/>
              <a:t>Pooling helps representation approximately invariant to small translations </a:t>
            </a:r>
          </a:p>
          <a:p>
            <a:r>
              <a:rPr lang="en-US" dirty="0"/>
              <a:t>By pooling over outputs of different convolutions, features can learn which transformations to become invariant to (e.g. rotation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9CC75-255D-43DE-AD23-63715DCB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stage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55155-EEFA-4934-8E3B-E1D1BCBA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0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8489FE-B1F5-44B4-9585-4232C1D6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CNNs may have some fully connected layers before the final output</a:t>
            </a:r>
          </a:p>
          <a:p>
            <a:r>
              <a:rPr lang="en-US" dirty="0"/>
              <a:t>These layers allows performing higher-level reasoning over different features learned by the previous convolutional layers</a:t>
            </a:r>
          </a:p>
          <a:p>
            <a:r>
              <a:rPr lang="en-US" dirty="0"/>
              <a:t>Various kind of convolution functions, pooling functions and detection functions are possible, giving rise to many different flavors</a:t>
            </a:r>
          </a:p>
          <a:p>
            <a:r>
              <a:rPr lang="en-US" dirty="0"/>
              <a:t>Number of convolutional layers can be varied depending on complexity of features to be learned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D3EEC9-AE3E-4047-BD55-EC602BF5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0CA2A-DE0D-4EDE-9E1E-C5D47DE8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7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8BB18-3755-4038-899E-E11F7767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R-CNN, Fast R-CNN and Faster R-CNN are specific architectures that help with object detection</a:t>
            </a:r>
          </a:p>
          <a:p>
            <a:r>
              <a:rPr lang="en-US" dirty="0"/>
              <a:t>Objective is to obtain from an image:</a:t>
            </a:r>
          </a:p>
          <a:p>
            <a:pPr lvl="1"/>
            <a:r>
              <a:rPr lang="en-US" dirty="0"/>
              <a:t>A list of bounding boxes</a:t>
            </a:r>
          </a:p>
          <a:p>
            <a:pPr lvl="1"/>
            <a:r>
              <a:rPr lang="en-US" dirty="0"/>
              <a:t>A label assigned to each bounding box</a:t>
            </a:r>
          </a:p>
          <a:p>
            <a:pPr lvl="1"/>
            <a:r>
              <a:rPr lang="en-US" dirty="0"/>
              <a:t>A probability for each label and bounding box</a:t>
            </a:r>
          </a:p>
          <a:p>
            <a:r>
              <a:rPr lang="en-US" dirty="0"/>
              <a:t>The key idea in R-CNNs is to use region proposals and region of interest pooling</a:t>
            </a:r>
          </a:p>
          <a:p>
            <a:r>
              <a:rPr lang="en-US" dirty="0"/>
              <a:t>We will briefly discuss the architecture of Faster R-CNN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AE5FE-FB8C-417A-B133-A56CE4A7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  <a:r>
              <a:rPr lang="en-US" baseline="30000" dirty="0"/>
              <a:t>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EC0ED-EB0A-492A-BFD0-52562A5F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2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DA894-FD0C-433D-98D4-B7286B3B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2" y="1332703"/>
            <a:ext cx="522393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 main steps:</a:t>
            </a:r>
          </a:p>
          <a:p>
            <a:pPr lvl="1"/>
            <a:r>
              <a:rPr lang="en-US" dirty="0"/>
              <a:t>Scan the input image for possible objects (using an algorithm called Selective Search) generating region proposals (bounding boxes where possible objects may lie)</a:t>
            </a:r>
          </a:p>
          <a:p>
            <a:pPr lvl="1"/>
            <a:r>
              <a:rPr lang="en-US" dirty="0"/>
              <a:t>Run a CNN on top of these region proposals</a:t>
            </a:r>
          </a:p>
          <a:p>
            <a:pPr lvl="1"/>
            <a:r>
              <a:rPr lang="en-US" dirty="0"/>
              <a:t>Take output of each CNN and feed it into a support vector machine to classify the region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0F0AF9-3B48-4992-A35B-1A3BADED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8F0C0-A711-411A-8E51-3F4E00D1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90C4C-C1B5-4D09-A353-52020F355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1" t="11852" r="4533"/>
          <a:stretch/>
        </p:blipFill>
        <p:spPr>
          <a:xfrm>
            <a:off x="5274733" y="1092200"/>
            <a:ext cx="6333067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C2559D-6856-4823-8468-5218E2BF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5489052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Fast R-CNN performed feature extraction before proposing regions</a:t>
            </a:r>
          </a:p>
          <a:p>
            <a:r>
              <a:rPr lang="en-US" dirty="0"/>
              <a:t>Replaced SVM with a </a:t>
            </a:r>
            <a:r>
              <a:rPr lang="en-US" dirty="0" err="1"/>
              <a:t>softmax</a:t>
            </a:r>
            <a:r>
              <a:rPr lang="en-US" dirty="0"/>
              <a:t> layer </a:t>
            </a:r>
          </a:p>
          <a:p>
            <a:r>
              <a:rPr lang="en-US" dirty="0"/>
              <a:t>Fast R-CNN was much faster than R-CNN (hence the name!)</a:t>
            </a:r>
          </a:p>
          <a:p>
            <a:r>
              <a:rPr lang="en-US" dirty="0"/>
              <a:t>But the bottleneck was still region proposal using selective search</a:t>
            </a:r>
          </a:p>
          <a:p>
            <a:r>
              <a:rPr lang="en-US" dirty="0"/>
              <a:t>Faster R-CNN changed that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853D0-9131-4C6F-8639-2F7EF27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R-CNN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6804B-BD01-412C-8EE5-A3B22C63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E201B-8663-4FAF-BB3B-12CC408E1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6" t="8766"/>
          <a:stretch/>
        </p:blipFill>
        <p:spPr>
          <a:xfrm>
            <a:off x="5975767" y="1549400"/>
            <a:ext cx="5793913" cy="36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19DFC-CED9-4213-99F0-D4F364025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Replaces slow selective search algorithm with a fast neural net</a:t>
            </a:r>
          </a:p>
          <a:p>
            <a:r>
              <a:rPr lang="en-US" dirty="0"/>
              <a:t>Introduces a region proposal network</a:t>
            </a:r>
          </a:p>
          <a:p>
            <a:r>
              <a:rPr lang="en-US" dirty="0"/>
              <a:t>Uses an intermediate output of the CNN to generate multiple possible regions based on fixed aspect-ratio anchor boxes, and a score for each region reflecting possibility of containing an object</a:t>
            </a:r>
          </a:p>
          <a:p>
            <a:endParaRPr lang="en-US" dirty="0"/>
          </a:p>
          <a:p>
            <a:r>
              <a:rPr lang="en-US" dirty="0" err="1"/>
              <a:t>Matlab</a:t>
            </a:r>
            <a:r>
              <a:rPr lang="en-US" dirty="0"/>
              <a:t> 17b uses Faster R-CNN for object detection: you could use this or R-CNN in Homework 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E4BB39-0C4E-4F0E-BD3C-CD1D3392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R-CNN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F7ACA-E263-4872-A63A-75D44C6D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29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35575-60B2-4E2C-8F2A-49BFF94E8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YOLO is one of the fastest real-time detection algorithms (See [4,5,6])</a:t>
            </a:r>
          </a:p>
          <a:p>
            <a:r>
              <a:rPr lang="en-US" dirty="0"/>
              <a:t>R-CNN etc. are algorithms that leverage classifiers and localizers to perform detection</a:t>
            </a:r>
          </a:p>
          <a:p>
            <a:r>
              <a:rPr lang="en-US" dirty="0"/>
              <a:t>YOLO applies a single neural network to the entire image</a:t>
            </a:r>
          </a:p>
          <a:p>
            <a:r>
              <a:rPr lang="en-US" dirty="0"/>
              <a:t>Network divides image into regions and predicts bounding boxes and probabilities for each region</a:t>
            </a:r>
          </a:p>
          <a:p>
            <a:r>
              <a:rPr lang="en-US" dirty="0"/>
              <a:t>Bounding boxes are weighted by predicted probabilities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D77F26-87D8-4610-A9D5-29348DB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algorithm (You Only Look Once)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A5525-57AB-44E8-A7FF-8D823D31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D5185-B5C2-4591-BBE2-323FC2E8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70347"/>
            <a:ext cx="10964333" cy="9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8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B31DB-0053-4ACA-AB07-FAA5BE56F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[1] Understanding CNNs: </a:t>
            </a:r>
            <a:r>
              <a:rPr lang="en-US" sz="2000" dirty="0">
                <a:hlinkClick r:id="rId2"/>
              </a:rPr>
              <a:t>https://adeshpande3.github.io/A-Beginner%27s-Guide-To-Understanding-Convolutional-Neural-Networks/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[2] I. </a:t>
            </a:r>
            <a:r>
              <a:rPr lang="en-US" sz="2000" dirty="0" err="1"/>
              <a:t>Goodfellow</a:t>
            </a:r>
            <a:r>
              <a:rPr lang="en-US" sz="2000" dirty="0"/>
              <a:t>, Y. </a:t>
            </a:r>
            <a:r>
              <a:rPr lang="en-US" sz="2000" dirty="0" err="1"/>
              <a:t>Bengio</a:t>
            </a:r>
            <a:r>
              <a:rPr lang="en-US" sz="2000" dirty="0"/>
              <a:t>, A. </a:t>
            </a:r>
            <a:r>
              <a:rPr lang="en-US" sz="2000" dirty="0" err="1"/>
              <a:t>Courville</a:t>
            </a:r>
            <a:r>
              <a:rPr lang="en-US" sz="2000" dirty="0"/>
              <a:t>, Deep Learning, MIT Press.</a:t>
            </a:r>
          </a:p>
          <a:p>
            <a:pPr marL="0" indent="0">
              <a:buNone/>
            </a:pPr>
            <a:r>
              <a:rPr lang="en-US" sz="2000" dirty="0"/>
              <a:t>[3] https://towardsdatascience.com/deep-learning-for-object-detection-a-comprehensive-review-73930816d8d9</a:t>
            </a:r>
          </a:p>
          <a:p>
            <a:pPr marL="0" indent="0">
              <a:buNone/>
            </a:pPr>
            <a:r>
              <a:rPr lang="en-US" sz="2000" dirty="0"/>
              <a:t>[4] </a:t>
            </a:r>
            <a:r>
              <a:rPr lang="en-US" sz="2000" dirty="0">
                <a:hlinkClick r:id="rId3"/>
              </a:rPr>
              <a:t>https://towardsdatascience.com/yolo-you-only-look-once-real-time-object-detection-explained-492dc9230006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[5] </a:t>
            </a:r>
            <a:r>
              <a:rPr lang="en-US" sz="2000" dirty="0">
                <a:hlinkClick r:id="rId4"/>
              </a:rPr>
              <a:t>https://pjreddie.com/darknet/yolo/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[6] YOLO algorithm: https://arxiv.org/abs/1506.02640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74E1B-00F2-4169-9F7C-626F4E5E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04E8A-17D2-42D9-B301-4FED92AA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6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 basics</a:t>
            </a:r>
          </a:p>
          <a:p>
            <a:r>
              <a:rPr lang="en-US" dirty="0"/>
              <a:t>Convolutional Neural Nets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51FE0F-797C-48E8-89FE-FC10B417A4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08710" y="1332703"/>
                <a:ext cx="61570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feedforward neural network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hidden layers is defined as follows: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Input to the network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Output of the network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Output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layer</a:t>
                </a:r>
              </a:p>
              <a:p>
                <a:pPr lvl="1"/>
                <a:r>
                  <a:rPr lang="en-US" dirty="0"/>
                  <a:t>And,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sSub>
                          <m:sSubPr>
                            <m:ctrlPr>
                              <a:rPr lang="en-US" b="1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is known as the activation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the weight matrix and,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the bias term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layer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51FE0F-797C-48E8-89FE-FC10B417A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710" y="1332703"/>
                <a:ext cx="6157058" cy="4351338"/>
              </a:xfrm>
              <a:blipFill>
                <a:blip r:embed="rId2"/>
                <a:stretch>
                  <a:fillRect l="-1188" t="-2384" r="-1386" b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4363307-1BFF-4CB7-98B6-C3EA47E7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F43F-6B34-4A5F-A264-42A98E28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6C9CC87-85DC-45A6-AD6D-AC00240DBF64}"/>
                  </a:ext>
                </a:extLst>
              </p:cNvPr>
              <p:cNvSpPr/>
              <p:nvPr/>
            </p:nvSpPr>
            <p:spPr>
              <a:xfrm>
                <a:off x="3652330" y="2796812"/>
                <a:ext cx="550579" cy="572823"/>
              </a:xfrm>
              <a:prstGeom prst="ellipse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6C9CC87-85DC-45A6-AD6D-AC00240DB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30" y="2796812"/>
                <a:ext cx="550579" cy="5728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C28BC68-7E14-4C5A-AD26-7D1C0F426F46}"/>
                  </a:ext>
                </a:extLst>
              </p:cNvPr>
              <p:cNvSpPr/>
              <p:nvPr/>
            </p:nvSpPr>
            <p:spPr>
              <a:xfrm>
                <a:off x="1903563" y="2737448"/>
                <a:ext cx="1368724" cy="691552"/>
              </a:xfrm>
              <a:prstGeom prst="ellipse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sSub>
                        <m:sSubPr>
                          <m:ctrlPr>
                            <a:rPr lang="en-US" sz="1400" b="1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ℓ−1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C28BC68-7E14-4C5A-AD26-7D1C0F426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563" y="2737448"/>
                <a:ext cx="1368724" cy="6915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25C929-F148-4BF2-82DF-C38D62188D4C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1501399" y="3083224"/>
            <a:ext cx="402164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D4EE4C-D96D-4827-8036-7B431E2534E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272287" y="3083224"/>
            <a:ext cx="38004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11A965-2726-4E50-B983-1BF090C87A74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4202909" y="3083223"/>
            <a:ext cx="466689" cy="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1797323-3011-4963-B516-421D5FC93C12}"/>
                  </a:ext>
                </a:extLst>
              </p:cNvPr>
              <p:cNvSpPr txBox="1"/>
              <p:nvPr/>
            </p:nvSpPr>
            <p:spPr>
              <a:xfrm>
                <a:off x="571728" y="2838723"/>
                <a:ext cx="682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1797323-3011-4963-B516-421D5FC93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28" y="2838723"/>
                <a:ext cx="682431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0B86AE4-736B-43B8-8452-79780BD94B15}"/>
                  </a:ext>
                </a:extLst>
              </p:cNvPr>
              <p:cNvSpPr/>
              <p:nvPr/>
            </p:nvSpPr>
            <p:spPr>
              <a:xfrm>
                <a:off x="80888" y="3780373"/>
                <a:ext cx="9816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ℓ−1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0B86AE4-736B-43B8-8452-79780BD94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8" y="3780373"/>
                <a:ext cx="98167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B30D44E-9BF6-44AD-AAB0-5F1E9F9EA5DF}"/>
                  </a:ext>
                </a:extLst>
              </p:cNvPr>
              <p:cNvSpPr txBox="1"/>
              <p:nvPr/>
            </p:nvSpPr>
            <p:spPr>
              <a:xfrm>
                <a:off x="4724400" y="2796812"/>
                <a:ext cx="462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B30D44E-9BF6-44AD-AAB0-5F1E9F9EA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796812"/>
                <a:ext cx="46281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584696E-3B05-4291-AF9A-8A18761A7D3F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571728" y="3208055"/>
            <a:ext cx="341216" cy="628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54CE569-3FDE-41A2-8479-37D86BB149CE}"/>
                  </a:ext>
                </a:extLst>
              </p:cNvPr>
              <p:cNvSpPr/>
              <p:nvPr/>
            </p:nvSpPr>
            <p:spPr>
              <a:xfrm>
                <a:off x="1249711" y="3949650"/>
                <a:ext cx="10719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54CE569-3FDE-41A2-8479-37D86BB14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11" y="3949650"/>
                <a:ext cx="107196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CAF35FB-7E10-417B-BC0B-CB452E64E7A1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1785691" y="3166144"/>
            <a:ext cx="357806" cy="783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D179977-4A0C-4E7A-9E40-EC744EAB1971}"/>
                  </a:ext>
                </a:extLst>
              </p:cNvPr>
              <p:cNvSpPr/>
              <p:nvPr/>
            </p:nvSpPr>
            <p:spPr>
              <a:xfrm>
                <a:off x="2390348" y="3998533"/>
                <a:ext cx="7861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D179977-4A0C-4E7A-9E40-EC744EAB1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48" y="3998533"/>
                <a:ext cx="78611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DEA1181-5245-4E45-9D64-BC269A7AA506}"/>
              </a:ext>
            </a:extLst>
          </p:cNvPr>
          <p:cNvCxnSpPr>
            <a:cxnSpLocks/>
          </p:cNvCxnSpPr>
          <p:nvPr/>
        </p:nvCxnSpPr>
        <p:spPr>
          <a:xfrm flipV="1">
            <a:off x="2762923" y="3224897"/>
            <a:ext cx="148197" cy="826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7DFBABC-4267-4489-B31F-FD9071630E60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3059047" y="3166144"/>
            <a:ext cx="1896763" cy="910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C23A916-84F7-4A5A-B8E1-54BFF5F30F2E}"/>
                  </a:ext>
                </a:extLst>
              </p:cNvPr>
              <p:cNvSpPr/>
              <p:nvPr/>
            </p:nvSpPr>
            <p:spPr>
              <a:xfrm>
                <a:off x="836686" y="4520920"/>
                <a:ext cx="3502478" cy="651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Compact representation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b="1" dirty="0"/>
                  <a:t> layer of a neural network</a:t>
                </a: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C23A916-84F7-4A5A-B8E1-54BFF5F30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86" y="4520920"/>
                <a:ext cx="3502478" cy="651269"/>
              </a:xfrm>
              <a:prstGeom prst="rect">
                <a:avLst/>
              </a:prstGeom>
              <a:blipFill>
                <a:blip r:embed="rId10"/>
                <a:stretch>
                  <a:fillRect l="-522" t="-3774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00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8A3796-B6D9-4E53-8EAA-400EBE7DE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Compute “how off” you are from the given 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is the cost function for a given set of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biases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a training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a regularization term (to avoid overfitting). This is a term proportional to the sum of squares of all elements in the weight </a:t>
                </a:r>
                <a:r>
                  <a:rPr lang="en-US" dirty="0" err="1"/>
                  <a:t>matrics</a:t>
                </a:r>
                <a:endParaRPr lang="en-US" dirty="0"/>
              </a:p>
              <a:p>
                <a:r>
                  <a:rPr lang="en-US" dirty="0"/>
                  <a:t>Use gradient descent to minimize cost</a:t>
                </a:r>
              </a:p>
              <a:p>
                <a:pPr lvl="1"/>
                <a:r>
                  <a:rPr lang="en-US" dirty="0"/>
                  <a:t>update each “variable” (weights/biases) 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a learning rate, and the partial derivative is computed by back-propagation (chain rule applied to the function represented by the NN)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8A3796-B6D9-4E53-8EAA-400EBE7DE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945" r="-625" b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80A7E5-885C-47B9-8784-3EEB9CE0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Training a 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0DB12-B85D-42B5-BF0D-CCE9A211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8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98F01-17E5-4DE0-8453-935E5338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visual cortex in animals</a:t>
            </a:r>
          </a:p>
          <a:p>
            <a:r>
              <a:rPr lang="en-US" dirty="0"/>
              <a:t>Learns image filters that were previously hand-engineered</a:t>
            </a:r>
          </a:p>
          <a:p>
            <a:r>
              <a:rPr lang="en-US" dirty="0"/>
              <a:t>Basic intuitions for CNNs: </a:t>
            </a:r>
          </a:p>
          <a:p>
            <a:pPr lvl="1"/>
            <a:r>
              <a:rPr lang="en-US" dirty="0"/>
              <a:t>Images are too large to be monolithically processed by a feedforward neural network (1000x1000 image = 10</a:t>
            </a:r>
            <a:r>
              <a:rPr lang="en-US" baseline="30000" dirty="0"/>
              <a:t>6 </a:t>
            </a:r>
            <a:r>
              <a:rPr lang="en-US" dirty="0"/>
              <a:t>inputs, which means the weight matrix for the second layer is proportional to at least 10</a:t>
            </a:r>
            <a:r>
              <a:rPr lang="en-US" baseline="30000" dirty="0"/>
              <a:t>6!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in an image is spatially correlated</a:t>
            </a:r>
          </a:p>
          <a:p>
            <a:r>
              <a:rPr lang="en-US" dirty="0"/>
              <a:t>CNN divided into several layers with different purposes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9F0394-5BF3-4C98-A631-0713EABE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6AC6F-C9D2-4E5F-9D96-60B224CA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5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A0999A-0F34-4D32-BD92-8A5EEB24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50745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layer is a convolutional layer</a:t>
            </a:r>
          </a:p>
          <a:p>
            <a:r>
              <a:rPr lang="en-US" dirty="0"/>
              <a:t>Convolutional layer contains neurons associated with sub-regions of the original image</a:t>
            </a:r>
          </a:p>
          <a:p>
            <a:r>
              <a:rPr lang="en-US" dirty="0"/>
              <a:t>Each sub-region is called receptive field</a:t>
            </a:r>
          </a:p>
          <a:p>
            <a:r>
              <a:rPr lang="en-US" dirty="0"/>
              <a:t>Convolves the weights of the convolutional layer with each cell in receptive field to obtain </a:t>
            </a:r>
            <a:r>
              <a:rPr lang="en-US" i="1" dirty="0"/>
              <a:t>activation map </a:t>
            </a:r>
            <a:r>
              <a:rPr lang="en-US" dirty="0"/>
              <a:t>or </a:t>
            </a:r>
            <a:r>
              <a:rPr lang="en-US" i="1" dirty="0"/>
              <a:t>feature map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366E0-BAF9-4D8C-BD1D-7CB2A1A4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AFEF3-AC34-4B52-8E9A-D1114FF6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1DC1-111C-438E-99D2-92DF753B6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2" b="6816"/>
          <a:stretch/>
        </p:blipFill>
        <p:spPr>
          <a:xfrm>
            <a:off x="5339176" y="1332703"/>
            <a:ext cx="6157086" cy="3159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1717A1-337F-4BFF-AB44-6EC547CFBA21}"/>
              </a:ext>
            </a:extLst>
          </p:cNvPr>
          <p:cNvSpPr/>
          <p:nvPr/>
        </p:nvSpPr>
        <p:spPr>
          <a:xfrm>
            <a:off x="5453270" y="1623391"/>
            <a:ext cx="496956" cy="516835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6667B-F76E-4DBE-9327-EE3466EDE615}"/>
              </a:ext>
            </a:extLst>
          </p:cNvPr>
          <p:cNvSpPr txBox="1"/>
          <p:nvPr/>
        </p:nvSpPr>
        <p:spPr>
          <a:xfrm>
            <a:off x="5311618" y="901621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Receptive field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A648AB-87DB-49AF-A524-6B937E607AB3}"/>
              </a:ext>
            </a:extLst>
          </p:cNvPr>
          <p:cNvCxnSpPr>
            <a:cxnSpLocks/>
          </p:cNvCxnSpPr>
          <p:nvPr/>
        </p:nvCxnSpPr>
        <p:spPr>
          <a:xfrm flipH="1">
            <a:off x="5626889" y="1209202"/>
            <a:ext cx="131181" cy="38605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51B730-133E-4DCA-BF30-9411C93DE473}"/>
              </a:ext>
            </a:extLst>
          </p:cNvPr>
          <p:cNvSpPr txBox="1"/>
          <p:nvPr/>
        </p:nvSpPr>
        <p:spPr>
          <a:xfrm>
            <a:off x="5406886" y="4554237"/>
            <a:ext cx="1263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 [1]</a:t>
            </a:r>
          </a:p>
        </p:txBody>
      </p:sp>
    </p:spTree>
    <p:extLst>
      <p:ext uri="{BB962C8B-B14F-4D97-AF65-F5344CB8AC3E}">
        <p14:creationId xmlns:p14="http://schemas.microsoft.com/office/powerpoint/2010/main" val="140859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2DD22E-C6B2-4DF9-B8F0-C61152642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Convolution of a 2-D image I with a 2-D kernel K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Most neural network libraries do not use convolution, but instead implement cross-correlation, i.e.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kernel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usually defines the receptive field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2DD22E-C6B2-4DF9-B8F0-C61152642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81F2D83-72C4-4A7D-83D3-71CE508B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“Convolution”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F6AC-EE4C-47EF-800D-B6329679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6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D55599-6321-4C93-BF57-3857DF26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Convolutional layer applies a </a:t>
            </a:r>
            <a:r>
              <a:rPr lang="en-US" i="1" dirty="0"/>
              <a:t>filter</a:t>
            </a:r>
            <a:r>
              <a:rPr lang="en-US" dirty="0"/>
              <a:t> to the pixels within its receptive field</a:t>
            </a:r>
          </a:p>
          <a:p>
            <a:r>
              <a:rPr lang="en-US" dirty="0"/>
              <a:t>This allows identifying low-level features (curves, straight lines, etc.)</a:t>
            </a:r>
          </a:p>
          <a:p>
            <a:r>
              <a:rPr lang="en-US" dirty="0"/>
              <a:t>The outputs of the first convolutional layer can be thought of as having a “high value” when a particular feature is detected and a “low value” otherwise</a:t>
            </a:r>
          </a:p>
          <a:p>
            <a:r>
              <a:rPr lang="en-US" dirty="0"/>
              <a:t>Second convolutional layer allows learning higher-level features (e.g. semi-circles, angles etc.)</a:t>
            </a:r>
          </a:p>
          <a:p>
            <a:pPr lvl="1"/>
            <a:r>
              <a:rPr lang="en-US" dirty="0"/>
              <a:t>Second convolutional layer has a bigger receptive field (as it is able to simultaneously correlate over outputs of first layer)</a:t>
            </a:r>
          </a:p>
          <a:p>
            <a:pPr lvl="1"/>
            <a:r>
              <a:rPr lang="en-US" dirty="0"/>
              <a:t>By “convolving” over the feature map, output of second layer tries to connect higher level features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E0E6CF-66BC-4902-899D-1B18E9F2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convolutional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2D926-AEEA-42B4-A3C6-A2153443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4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8B84BF-FED2-4E17-9919-3F391B44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operation basically helps implement three ideas:</a:t>
            </a:r>
          </a:p>
          <a:p>
            <a:pPr lvl="1"/>
            <a:r>
              <a:rPr lang="en-US" dirty="0"/>
              <a:t>Sparse interactions (between layers)</a:t>
            </a:r>
          </a:p>
          <a:p>
            <a:pPr lvl="1"/>
            <a:r>
              <a:rPr lang="en-US" dirty="0"/>
              <a:t>Parameter sharing</a:t>
            </a:r>
          </a:p>
          <a:p>
            <a:pPr lvl="1"/>
            <a:r>
              <a:rPr lang="en-US" dirty="0"/>
              <a:t>Equivariant representations</a:t>
            </a:r>
          </a:p>
          <a:p>
            <a:endParaRPr lang="en-US" dirty="0"/>
          </a:p>
          <a:p>
            <a:r>
              <a:rPr lang="en-US" dirty="0"/>
              <a:t>Spare interaction:</a:t>
            </a:r>
          </a:p>
          <a:p>
            <a:pPr lvl="1"/>
            <a:r>
              <a:rPr lang="en-US" dirty="0"/>
              <a:t>By using a kernel function that is smaller than input, not all outputs of the first layer interact with all inputs</a:t>
            </a:r>
          </a:p>
          <a:p>
            <a:pPr lvl="1"/>
            <a:r>
              <a:rPr lang="en-US" dirty="0"/>
              <a:t>This reduces the cost of doing matrix multiplication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90ADA4-9FEB-4B30-9195-3A989CD2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insights about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A019D-44B3-4D67-AC97-5F41299F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19070</TotalTime>
  <Words>1278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Convolutional Neural Networks</vt:lpstr>
      <vt:lpstr>Layout</vt:lpstr>
      <vt:lpstr>Basics of Neural networks</vt:lpstr>
      <vt:lpstr>Basics of Training a NN</vt:lpstr>
      <vt:lpstr>Convolutional Neural Networks</vt:lpstr>
      <vt:lpstr>Convolutional layer</vt:lpstr>
      <vt:lpstr>“Convolution”</vt:lpstr>
      <vt:lpstr>Purpose of convolutional layer</vt:lpstr>
      <vt:lpstr>More insights about convolution</vt:lpstr>
      <vt:lpstr>More insights about convolution</vt:lpstr>
      <vt:lpstr>CNN architecture</vt:lpstr>
      <vt:lpstr>Pooling stage</vt:lpstr>
      <vt:lpstr>Fully connected layers</vt:lpstr>
      <vt:lpstr>R-CNN[3]</vt:lpstr>
      <vt:lpstr>R-CNN</vt:lpstr>
      <vt:lpstr>Fast R-CNN</vt:lpstr>
      <vt:lpstr>Faster R-CNN</vt:lpstr>
      <vt:lpstr>YOLO algorithm (You Only Look Once)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377</cp:revision>
  <dcterms:created xsi:type="dcterms:W3CDTF">2018-01-04T23:14:16Z</dcterms:created>
  <dcterms:modified xsi:type="dcterms:W3CDTF">2018-04-17T22:17:41Z</dcterms:modified>
</cp:coreProperties>
</file>