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6" r:id="rId3"/>
    <p:sldId id="387" r:id="rId4"/>
    <p:sldId id="411" r:id="rId5"/>
    <p:sldId id="412" r:id="rId6"/>
    <p:sldId id="413" r:id="rId7"/>
    <p:sldId id="414" r:id="rId8"/>
    <p:sldId id="415" r:id="rId9"/>
    <p:sldId id="417" r:id="rId10"/>
    <p:sldId id="418" r:id="rId11"/>
    <p:sldId id="419" r:id="rId12"/>
    <p:sldId id="416" r:id="rId13"/>
    <p:sldId id="421" r:id="rId14"/>
    <p:sldId id="422" r:id="rId15"/>
    <p:sldId id="423" r:id="rId16"/>
    <p:sldId id="420" r:id="rId17"/>
    <p:sldId id="424" r:id="rId18"/>
    <p:sldId id="425" r:id="rId19"/>
    <p:sldId id="426" r:id="rId20"/>
    <p:sldId id="427" r:id="rId21"/>
    <p:sldId id="428" r:id="rId22"/>
    <p:sldId id="429" r:id="rId23"/>
    <p:sldId id="431" r:id="rId24"/>
    <p:sldId id="430" r:id="rId25"/>
    <p:sldId id="432" r:id="rId26"/>
    <p:sldId id="433" r:id="rId27"/>
    <p:sldId id="434" r:id="rId28"/>
    <p:sldId id="4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03" d="100"/>
          <a:sy n="103" d="100"/>
        </p:scale>
        <p:origin x="60" y="2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5" Type="http://schemas.openxmlformats.org/officeDocument/2006/relationships/image" Target="../media/image60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58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0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70.png"/><Relationship Id="rId5" Type="http://schemas.openxmlformats.org/officeDocument/2006/relationships/image" Target="../media/image500.png"/><Relationship Id="rId10" Type="http://schemas.openxmlformats.org/officeDocument/2006/relationships/image" Target="../media/image560.png"/><Relationship Id="rId4" Type="http://schemas.openxmlformats.org/officeDocument/2006/relationships/image" Target="../media/image470.png"/><Relationship Id="rId9" Type="http://schemas.openxmlformats.org/officeDocument/2006/relationships/image" Target="../media/image5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14295-6_17" TargetMode="External"/><Relationship Id="rId2" Type="http://schemas.openxmlformats.org/officeDocument/2006/relationships/hyperlink" Target="https://sites.google.com/a/asu.edu/s-taliro/referen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Falsification and Requirement Inference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7BE71-809B-41B7-997F-37576A4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input patterns used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298-1158-4743-A9CD-3C7571F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D2B2B-FC57-4776-BFCC-8CC3C94FDE89}"/>
              </a:ext>
            </a:extLst>
          </p:cNvPr>
          <p:cNvCxnSpPr/>
          <p:nvPr/>
        </p:nvCxnSpPr>
        <p:spPr>
          <a:xfrm flipV="1">
            <a:off x="1051965" y="1497027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8EB1E-9B01-4605-98BA-E21B8EDF1F28}"/>
              </a:ext>
            </a:extLst>
          </p:cNvPr>
          <p:cNvCxnSpPr>
            <a:cxnSpLocks/>
          </p:cNvCxnSpPr>
          <p:nvPr/>
        </p:nvCxnSpPr>
        <p:spPr>
          <a:xfrm>
            <a:off x="906308" y="3155894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38F25-866C-4AD7-B2DE-118E147F7BEB}"/>
              </a:ext>
            </a:extLst>
          </p:cNvPr>
          <p:cNvCxnSpPr/>
          <p:nvPr/>
        </p:nvCxnSpPr>
        <p:spPr>
          <a:xfrm>
            <a:off x="1051965" y="2896949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051E-B7BA-4CE2-A956-9E6FF86F047E}"/>
              </a:ext>
            </a:extLst>
          </p:cNvPr>
          <p:cNvCxnSpPr>
            <a:cxnSpLocks/>
          </p:cNvCxnSpPr>
          <p:nvPr/>
        </p:nvCxnSpPr>
        <p:spPr>
          <a:xfrm flipV="1">
            <a:off x="1885444" y="2306230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6B7B56-B557-4D95-9B22-F069E66F0E2C}"/>
              </a:ext>
            </a:extLst>
          </p:cNvPr>
          <p:cNvCxnSpPr>
            <a:cxnSpLocks/>
          </p:cNvCxnSpPr>
          <p:nvPr/>
        </p:nvCxnSpPr>
        <p:spPr>
          <a:xfrm>
            <a:off x="1885444" y="2306230"/>
            <a:ext cx="14565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/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/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AAB13D-914A-4044-8E97-A793D9DDDC45}"/>
              </a:ext>
            </a:extLst>
          </p:cNvPr>
          <p:cNvCxnSpPr/>
          <p:nvPr/>
        </p:nvCxnSpPr>
        <p:spPr>
          <a:xfrm flipV="1">
            <a:off x="4685287" y="137880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AC2236-B841-4A61-ABA5-A29B084D827A}"/>
              </a:ext>
            </a:extLst>
          </p:cNvPr>
          <p:cNvCxnSpPr>
            <a:cxnSpLocks/>
          </p:cNvCxnSpPr>
          <p:nvPr/>
        </p:nvCxnSpPr>
        <p:spPr>
          <a:xfrm>
            <a:off x="4539630" y="303766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9CDF3C-6C94-4940-8E55-8FE437AA63B3}"/>
              </a:ext>
            </a:extLst>
          </p:cNvPr>
          <p:cNvCxnSpPr/>
          <p:nvPr/>
        </p:nvCxnSpPr>
        <p:spPr>
          <a:xfrm>
            <a:off x="4685287" y="2778723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EFDD-9B57-4E54-93B9-32F36A33E0CF}"/>
              </a:ext>
            </a:extLst>
          </p:cNvPr>
          <p:cNvCxnSpPr>
            <a:cxnSpLocks/>
          </p:cNvCxnSpPr>
          <p:nvPr/>
        </p:nvCxnSpPr>
        <p:spPr>
          <a:xfrm flipV="1">
            <a:off x="5518766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7ADC8F-ED97-40DA-BA76-5CEAEA8606FE}"/>
              </a:ext>
            </a:extLst>
          </p:cNvPr>
          <p:cNvCxnSpPr>
            <a:cxnSpLocks/>
          </p:cNvCxnSpPr>
          <p:nvPr/>
        </p:nvCxnSpPr>
        <p:spPr>
          <a:xfrm>
            <a:off x="5518766" y="2188003"/>
            <a:ext cx="1051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/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/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20DFA-1E44-43D9-A67E-8163A7C205EB}"/>
              </a:ext>
            </a:extLst>
          </p:cNvPr>
          <p:cNvCxnSpPr>
            <a:cxnSpLocks/>
          </p:cNvCxnSpPr>
          <p:nvPr/>
        </p:nvCxnSpPr>
        <p:spPr>
          <a:xfrm flipV="1">
            <a:off x="5615873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4A9CF-FC30-4BEC-983D-01F5B80B93FC}"/>
              </a:ext>
            </a:extLst>
          </p:cNvPr>
          <p:cNvCxnSpPr>
            <a:cxnSpLocks/>
          </p:cNvCxnSpPr>
          <p:nvPr/>
        </p:nvCxnSpPr>
        <p:spPr>
          <a:xfrm>
            <a:off x="5623965" y="2778723"/>
            <a:ext cx="89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7BDC22-C86C-4B2D-BB61-3088026DF35A}"/>
              </a:ext>
            </a:extLst>
          </p:cNvPr>
          <p:cNvCxnSpPr/>
          <p:nvPr/>
        </p:nvCxnSpPr>
        <p:spPr>
          <a:xfrm flipV="1">
            <a:off x="1051965" y="357256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E37A7B-AEA0-45F5-98E9-128FA3BF0C18}"/>
              </a:ext>
            </a:extLst>
          </p:cNvPr>
          <p:cNvCxnSpPr>
            <a:cxnSpLocks/>
          </p:cNvCxnSpPr>
          <p:nvPr/>
        </p:nvCxnSpPr>
        <p:spPr>
          <a:xfrm>
            <a:off x="906308" y="523142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B566E8-24F4-463B-8BA1-2457521E7892}"/>
              </a:ext>
            </a:extLst>
          </p:cNvPr>
          <p:cNvCxnSpPr>
            <a:cxnSpLocks/>
          </p:cNvCxnSpPr>
          <p:nvPr/>
        </p:nvCxnSpPr>
        <p:spPr>
          <a:xfrm flipV="1">
            <a:off x="1035952" y="4458712"/>
            <a:ext cx="2285123" cy="6291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/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/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152CDB-23F9-4F4C-83CF-86E62BA4FA77}"/>
              </a:ext>
            </a:extLst>
          </p:cNvPr>
          <p:cNvSpPr txBox="1"/>
          <p:nvPr/>
        </p:nvSpPr>
        <p:spPr>
          <a:xfrm>
            <a:off x="1935840" y="1540505"/>
            <a:ext cx="74078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3919ED-C993-4A4E-8530-0E12617B8208}"/>
              </a:ext>
            </a:extLst>
          </p:cNvPr>
          <p:cNvSpPr txBox="1"/>
          <p:nvPr/>
        </p:nvSpPr>
        <p:spPr>
          <a:xfrm>
            <a:off x="1942088" y="3757853"/>
            <a:ext cx="9060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603FAE-4E1B-442F-B6BE-47DE9D47FD4A}"/>
              </a:ext>
            </a:extLst>
          </p:cNvPr>
          <p:cNvSpPr txBox="1"/>
          <p:nvPr/>
        </p:nvSpPr>
        <p:spPr>
          <a:xfrm>
            <a:off x="5122546" y="1540504"/>
            <a:ext cx="117532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Impulse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81CC1-2B96-427D-AFDD-3910D8CA792B}"/>
              </a:ext>
            </a:extLst>
          </p:cNvPr>
          <p:cNvCxnSpPr/>
          <p:nvPr/>
        </p:nvCxnSpPr>
        <p:spPr>
          <a:xfrm flipV="1">
            <a:off x="4685287" y="361704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FADA01-54CF-402B-AED7-32E7C6ECE17C}"/>
              </a:ext>
            </a:extLst>
          </p:cNvPr>
          <p:cNvCxnSpPr>
            <a:cxnSpLocks/>
          </p:cNvCxnSpPr>
          <p:nvPr/>
        </p:nvCxnSpPr>
        <p:spPr>
          <a:xfrm>
            <a:off x="4539630" y="527590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9B19F-870E-4043-B8E6-2B5E3882970C}"/>
              </a:ext>
            </a:extLst>
          </p:cNvPr>
          <p:cNvCxnSpPr>
            <a:cxnSpLocks/>
          </p:cNvCxnSpPr>
          <p:nvPr/>
        </p:nvCxnSpPr>
        <p:spPr>
          <a:xfrm>
            <a:off x="4685287" y="5016963"/>
            <a:ext cx="43725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4AEE24-E9D9-482C-A3E5-6EF17AADDBEB}"/>
              </a:ext>
            </a:extLst>
          </p:cNvPr>
          <p:cNvCxnSpPr>
            <a:cxnSpLocks/>
          </p:cNvCxnSpPr>
          <p:nvPr/>
        </p:nvCxnSpPr>
        <p:spPr>
          <a:xfrm flipV="1">
            <a:off x="5122546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0D4364-5B62-4D08-BB8C-61C7B1BA6652}"/>
              </a:ext>
            </a:extLst>
          </p:cNvPr>
          <p:cNvCxnSpPr>
            <a:cxnSpLocks/>
          </p:cNvCxnSpPr>
          <p:nvPr/>
        </p:nvCxnSpPr>
        <p:spPr>
          <a:xfrm>
            <a:off x="5122546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/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/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F1B7A9-9F7A-4E64-95E5-4D77115C46BB}"/>
              </a:ext>
            </a:extLst>
          </p:cNvPr>
          <p:cNvCxnSpPr>
            <a:cxnSpLocks/>
          </p:cNvCxnSpPr>
          <p:nvPr/>
        </p:nvCxnSpPr>
        <p:spPr>
          <a:xfrm flipV="1">
            <a:off x="5688701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87F0E4-B5D3-4289-9257-5217D4D42C9A}"/>
              </a:ext>
            </a:extLst>
          </p:cNvPr>
          <p:cNvCxnSpPr>
            <a:cxnSpLocks/>
          </p:cNvCxnSpPr>
          <p:nvPr/>
        </p:nvCxnSpPr>
        <p:spPr>
          <a:xfrm>
            <a:off x="5688701" y="5016963"/>
            <a:ext cx="54216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7FA23B-4A92-40F7-AB97-C349348F0870}"/>
              </a:ext>
            </a:extLst>
          </p:cNvPr>
          <p:cNvCxnSpPr>
            <a:cxnSpLocks/>
          </p:cNvCxnSpPr>
          <p:nvPr/>
        </p:nvCxnSpPr>
        <p:spPr>
          <a:xfrm flipV="1">
            <a:off x="6203420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243439-1829-4814-BA3B-7710D28398FD}"/>
              </a:ext>
            </a:extLst>
          </p:cNvPr>
          <p:cNvCxnSpPr>
            <a:cxnSpLocks/>
          </p:cNvCxnSpPr>
          <p:nvPr/>
        </p:nvCxnSpPr>
        <p:spPr>
          <a:xfrm>
            <a:off x="6203420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6139B2-9D3E-4316-A126-212FD73E266C}"/>
              </a:ext>
            </a:extLst>
          </p:cNvPr>
          <p:cNvCxnSpPr>
            <a:cxnSpLocks/>
          </p:cNvCxnSpPr>
          <p:nvPr/>
        </p:nvCxnSpPr>
        <p:spPr>
          <a:xfrm flipV="1">
            <a:off x="6769575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CFD205-1360-4C3D-9A8B-3F14295278C4}"/>
              </a:ext>
            </a:extLst>
          </p:cNvPr>
          <p:cNvCxnSpPr>
            <a:cxnSpLocks/>
          </p:cNvCxnSpPr>
          <p:nvPr/>
        </p:nvCxnSpPr>
        <p:spPr>
          <a:xfrm>
            <a:off x="6787108" y="5016963"/>
            <a:ext cx="3345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55580-D3D5-499B-AE35-6374210E53D2}"/>
              </a:ext>
            </a:extLst>
          </p:cNvPr>
          <p:cNvSpPr txBox="1"/>
          <p:nvPr/>
        </p:nvSpPr>
        <p:spPr>
          <a:xfrm>
            <a:off x="5116486" y="3642934"/>
            <a:ext cx="15314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Pulse Train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484E3-60D8-478C-AC34-B24C4CA3C1C1}"/>
              </a:ext>
            </a:extLst>
          </p:cNvPr>
          <p:cNvCxnSpPr/>
          <p:nvPr/>
        </p:nvCxnSpPr>
        <p:spPr>
          <a:xfrm flipV="1">
            <a:off x="8051285" y="1372726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EFAA58-D579-4B56-A268-62904F692AD2}"/>
              </a:ext>
            </a:extLst>
          </p:cNvPr>
          <p:cNvCxnSpPr>
            <a:cxnSpLocks/>
          </p:cNvCxnSpPr>
          <p:nvPr/>
        </p:nvCxnSpPr>
        <p:spPr>
          <a:xfrm>
            <a:off x="7905628" y="3031593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DD9CDF-81AE-43B5-9CBC-5EC18C956364}"/>
              </a:ext>
            </a:extLst>
          </p:cNvPr>
          <p:cNvCxnSpPr>
            <a:cxnSpLocks/>
          </p:cNvCxnSpPr>
          <p:nvPr/>
        </p:nvCxnSpPr>
        <p:spPr>
          <a:xfrm>
            <a:off x="8051285" y="2772648"/>
            <a:ext cx="4007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02DAAF-2F95-456B-B365-56D2C4A36957}"/>
              </a:ext>
            </a:extLst>
          </p:cNvPr>
          <p:cNvCxnSpPr>
            <a:cxnSpLocks/>
          </p:cNvCxnSpPr>
          <p:nvPr/>
        </p:nvCxnSpPr>
        <p:spPr>
          <a:xfrm flipV="1">
            <a:off x="8452015" y="2397490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A1F9D7-BF5F-48A6-A347-84EC79077BAE}"/>
              </a:ext>
            </a:extLst>
          </p:cNvPr>
          <p:cNvCxnSpPr>
            <a:cxnSpLocks/>
          </p:cNvCxnSpPr>
          <p:nvPr/>
        </p:nvCxnSpPr>
        <p:spPr>
          <a:xfrm>
            <a:off x="8459996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/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/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B938F30-3C2D-4A8D-A641-3594DABC8E3D}"/>
              </a:ext>
            </a:extLst>
          </p:cNvPr>
          <p:cNvSpPr txBox="1"/>
          <p:nvPr/>
        </p:nvSpPr>
        <p:spPr>
          <a:xfrm>
            <a:off x="8252722" y="1451838"/>
            <a:ext cx="198323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Multiple Steps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DDA1D1-3F0C-4F97-9932-DF2D2E9C34F5}"/>
              </a:ext>
            </a:extLst>
          </p:cNvPr>
          <p:cNvCxnSpPr>
            <a:cxnSpLocks/>
          </p:cNvCxnSpPr>
          <p:nvPr/>
        </p:nvCxnSpPr>
        <p:spPr>
          <a:xfrm flipV="1">
            <a:off x="8917627" y="2022331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170AA4-9345-4A5C-B29C-E4CF6B208C69}"/>
              </a:ext>
            </a:extLst>
          </p:cNvPr>
          <p:cNvCxnSpPr>
            <a:cxnSpLocks/>
          </p:cNvCxnSpPr>
          <p:nvPr/>
        </p:nvCxnSpPr>
        <p:spPr>
          <a:xfrm>
            <a:off x="8935160" y="2037166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C4E00-88B1-4BC2-9F0A-76F2AC6E14E7}"/>
              </a:ext>
            </a:extLst>
          </p:cNvPr>
          <p:cNvCxnSpPr>
            <a:cxnSpLocks/>
          </p:cNvCxnSpPr>
          <p:nvPr/>
        </p:nvCxnSpPr>
        <p:spPr>
          <a:xfrm flipV="1">
            <a:off x="9418305" y="2037167"/>
            <a:ext cx="0" cy="54790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872BA3-7ABB-4AD5-82FD-3ECAFDF64F5B}"/>
              </a:ext>
            </a:extLst>
          </p:cNvPr>
          <p:cNvCxnSpPr>
            <a:cxnSpLocks/>
          </p:cNvCxnSpPr>
          <p:nvPr/>
        </p:nvCxnSpPr>
        <p:spPr>
          <a:xfrm>
            <a:off x="9418305" y="2585069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DFE78B-C4FB-4614-B326-FEFCA4B803AE}"/>
              </a:ext>
            </a:extLst>
          </p:cNvPr>
          <p:cNvCxnSpPr>
            <a:cxnSpLocks/>
          </p:cNvCxnSpPr>
          <p:nvPr/>
        </p:nvCxnSpPr>
        <p:spPr>
          <a:xfrm flipV="1">
            <a:off x="9893469" y="2397490"/>
            <a:ext cx="0" cy="215124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A526CD-963F-427E-A21B-4B7ACCC4DBD1}"/>
              </a:ext>
            </a:extLst>
          </p:cNvPr>
          <p:cNvCxnSpPr>
            <a:cxnSpLocks/>
          </p:cNvCxnSpPr>
          <p:nvPr/>
        </p:nvCxnSpPr>
        <p:spPr>
          <a:xfrm>
            <a:off x="9911533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0222E9A-4F46-4142-A05A-3F2BA994F755}"/>
              </a:ext>
            </a:extLst>
          </p:cNvPr>
          <p:cNvCxnSpPr/>
          <p:nvPr/>
        </p:nvCxnSpPr>
        <p:spPr>
          <a:xfrm flipV="1">
            <a:off x="8150499" y="3562792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530BE2-0399-4EF1-A075-13738D553441}"/>
              </a:ext>
            </a:extLst>
          </p:cNvPr>
          <p:cNvCxnSpPr>
            <a:cxnSpLocks/>
          </p:cNvCxnSpPr>
          <p:nvPr/>
        </p:nvCxnSpPr>
        <p:spPr>
          <a:xfrm>
            <a:off x="8150499" y="4917329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/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/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62F199B-85E3-471A-A88F-2EA4AC442668}"/>
              </a:ext>
            </a:extLst>
          </p:cNvPr>
          <p:cNvSpPr txBox="1"/>
          <p:nvPr/>
        </p:nvSpPr>
        <p:spPr>
          <a:xfrm>
            <a:off x="8351936" y="3641904"/>
            <a:ext cx="123463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Sinusoid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D42D92-580A-4D3D-83C2-AF61491B0A80}"/>
              </a:ext>
            </a:extLst>
          </p:cNvPr>
          <p:cNvSpPr/>
          <p:nvPr/>
        </p:nvSpPr>
        <p:spPr>
          <a:xfrm>
            <a:off x="8143537" y="4430885"/>
            <a:ext cx="2522483" cy="878190"/>
          </a:xfrm>
          <a:custGeom>
            <a:avLst/>
            <a:gdLst/>
            <a:ahLst/>
            <a:cxnLst/>
            <a:rect l="0" t="0" r="0" b="0"/>
            <a:pathLst>
              <a:path w="2522483" h="878189">
                <a:moveTo>
                  <a:pt x="28620" y="439481"/>
                </a:moveTo>
                <a:lnTo>
                  <a:pt x="65110" y="440503"/>
                </a:lnTo>
                <a:lnTo>
                  <a:pt x="68852" y="436440"/>
                </a:lnTo>
                <a:lnTo>
                  <a:pt x="71285" y="433818"/>
                </a:lnTo>
                <a:lnTo>
                  <a:pt x="73680" y="431197"/>
                </a:lnTo>
                <a:lnTo>
                  <a:pt x="76113" y="428575"/>
                </a:lnTo>
                <a:lnTo>
                  <a:pt x="78545" y="425954"/>
                </a:lnTo>
                <a:lnTo>
                  <a:pt x="80941" y="423332"/>
                </a:lnTo>
                <a:lnTo>
                  <a:pt x="83373" y="420711"/>
                </a:lnTo>
                <a:lnTo>
                  <a:pt x="85806" y="418089"/>
                </a:lnTo>
                <a:lnTo>
                  <a:pt x="88239" y="415468"/>
                </a:lnTo>
                <a:lnTo>
                  <a:pt x="90634" y="412846"/>
                </a:lnTo>
                <a:lnTo>
                  <a:pt x="93066" y="410225"/>
                </a:lnTo>
                <a:lnTo>
                  <a:pt x="95499" y="407604"/>
                </a:lnTo>
                <a:lnTo>
                  <a:pt x="97932" y="404982"/>
                </a:lnTo>
                <a:lnTo>
                  <a:pt x="100364" y="402361"/>
                </a:lnTo>
                <a:lnTo>
                  <a:pt x="102760" y="399739"/>
                </a:lnTo>
                <a:lnTo>
                  <a:pt x="105192" y="397118"/>
                </a:lnTo>
                <a:lnTo>
                  <a:pt x="107625" y="394522"/>
                </a:lnTo>
                <a:lnTo>
                  <a:pt x="110058" y="391901"/>
                </a:lnTo>
                <a:lnTo>
                  <a:pt x="112490" y="389280"/>
                </a:lnTo>
                <a:lnTo>
                  <a:pt x="114923" y="386658"/>
                </a:lnTo>
                <a:lnTo>
                  <a:pt x="117393" y="384037"/>
                </a:lnTo>
                <a:lnTo>
                  <a:pt x="119826" y="381415"/>
                </a:lnTo>
                <a:lnTo>
                  <a:pt x="122258" y="378794"/>
                </a:lnTo>
                <a:lnTo>
                  <a:pt x="124691" y="376172"/>
                </a:lnTo>
                <a:lnTo>
                  <a:pt x="127161" y="373551"/>
                </a:lnTo>
                <a:lnTo>
                  <a:pt x="129594" y="370929"/>
                </a:lnTo>
                <a:lnTo>
                  <a:pt x="132064" y="368308"/>
                </a:lnTo>
                <a:lnTo>
                  <a:pt x="134497" y="365686"/>
                </a:lnTo>
                <a:lnTo>
                  <a:pt x="136967" y="363091"/>
                </a:lnTo>
                <a:lnTo>
                  <a:pt x="139437" y="360470"/>
                </a:lnTo>
                <a:lnTo>
                  <a:pt x="141869" y="357848"/>
                </a:lnTo>
                <a:lnTo>
                  <a:pt x="144339" y="355227"/>
                </a:lnTo>
                <a:lnTo>
                  <a:pt x="146810" y="352605"/>
                </a:lnTo>
                <a:lnTo>
                  <a:pt x="149280" y="349984"/>
                </a:lnTo>
                <a:lnTo>
                  <a:pt x="151750" y="347362"/>
                </a:lnTo>
                <a:lnTo>
                  <a:pt x="154257" y="344767"/>
                </a:lnTo>
                <a:lnTo>
                  <a:pt x="156727" y="342146"/>
                </a:lnTo>
                <a:lnTo>
                  <a:pt x="159197" y="339524"/>
                </a:lnTo>
                <a:lnTo>
                  <a:pt x="161705" y="336903"/>
                </a:lnTo>
                <a:lnTo>
                  <a:pt x="164212" y="334281"/>
                </a:lnTo>
                <a:lnTo>
                  <a:pt x="166683" y="331660"/>
                </a:lnTo>
                <a:lnTo>
                  <a:pt x="169190" y="329038"/>
                </a:lnTo>
                <a:lnTo>
                  <a:pt x="171698" y="326443"/>
                </a:lnTo>
                <a:lnTo>
                  <a:pt x="174205" y="323822"/>
                </a:lnTo>
                <a:lnTo>
                  <a:pt x="176713" y="321200"/>
                </a:lnTo>
                <a:lnTo>
                  <a:pt x="179258" y="318579"/>
                </a:lnTo>
                <a:lnTo>
                  <a:pt x="181765" y="315957"/>
                </a:lnTo>
                <a:lnTo>
                  <a:pt x="184310" y="313362"/>
                </a:lnTo>
                <a:lnTo>
                  <a:pt x="186855" y="310741"/>
                </a:lnTo>
                <a:lnTo>
                  <a:pt x="189362" y="308119"/>
                </a:lnTo>
                <a:lnTo>
                  <a:pt x="191907" y="305498"/>
                </a:lnTo>
                <a:lnTo>
                  <a:pt x="194490" y="302876"/>
                </a:lnTo>
                <a:lnTo>
                  <a:pt x="197035" y="300281"/>
                </a:lnTo>
                <a:lnTo>
                  <a:pt x="199580" y="297659"/>
                </a:lnTo>
                <a:lnTo>
                  <a:pt x="202162" y="295038"/>
                </a:lnTo>
                <a:lnTo>
                  <a:pt x="204744" y="292416"/>
                </a:lnTo>
                <a:lnTo>
                  <a:pt x="207327" y="289821"/>
                </a:lnTo>
                <a:lnTo>
                  <a:pt x="209909" y="287200"/>
                </a:lnTo>
                <a:lnTo>
                  <a:pt x="212491" y="284578"/>
                </a:lnTo>
                <a:lnTo>
                  <a:pt x="215111" y="281957"/>
                </a:lnTo>
                <a:lnTo>
                  <a:pt x="217694" y="279362"/>
                </a:lnTo>
                <a:lnTo>
                  <a:pt x="220313" y="276740"/>
                </a:lnTo>
                <a:lnTo>
                  <a:pt x="222933" y="274119"/>
                </a:lnTo>
                <a:lnTo>
                  <a:pt x="225553" y="271523"/>
                </a:lnTo>
                <a:lnTo>
                  <a:pt x="228210" y="268902"/>
                </a:lnTo>
                <a:lnTo>
                  <a:pt x="230867" y="266280"/>
                </a:lnTo>
                <a:lnTo>
                  <a:pt x="233487" y="263659"/>
                </a:lnTo>
                <a:lnTo>
                  <a:pt x="236182" y="261064"/>
                </a:lnTo>
                <a:lnTo>
                  <a:pt x="238839" y="258442"/>
                </a:lnTo>
                <a:lnTo>
                  <a:pt x="241496" y="255821"/>
                </a:lnTo>
                <a:lnTo>
                  <a:pt x="244191" y="253226"/>
                </a:lnTo>
                <a:lnTo>
                  <a:pt x="246886" y="250604"/>
                </a:lnTo>
                <a:lnTo>
                  <a:pt x="249618" y="247983"/>
                </a:lnTo>
                <a:lnTo>
                  <a:pt x="252312" y="245387"/>
                </a:lnTo>
                <a:lnTo>
                  <a:pt x="255044" y="242766"/>
                </a:lnTo>
                <a:lnTo>
                  <a:pt x="257776" y="240171"/>
                </a:lnTo>
                <a:lnTo>
                  <a:pt x="260508" y="237549"/>
                </a:lnTo>
                <a:lnTo>
                  <a:pt x="263278" y="234928"/>
                </a:lnTo>
                <a:lnTo>
                  <a:pt x="266047" y="232333"/>
                </a:lnTo>
                <a:lnTo>
                  <a:pt x="268817" y="229711"/>
                </a:lnTo>
                <a:lnTo>
                  <a:pt x="271624" y="227116"/>
                </a:lnTo>
                <a:lnTo>
                  <a:pt x="274393" y="224494"/>
                </a:lnTo>
                <a:lnTo>
                  <a:pt x="277238" y="221873"/>
                </a:lnTo>
                <a:lnTo>
                  <a:pt x="280045" y="219278"/>
                </a:lnTo>
                <a:lnTo>
                  <a:pt x="282889" y="216656"/>
                </a:lnTo>
                <a:lnTo>
                  <a:pt x="285733" y="214061"/>
                </a:lnTo>
                <a:lnTo>
                  <a:pt x="288578" y="211440"/>
                </a:lnTo>
                <a:lnTo>
                  <a:pt x="291459" y="208844"/>
                </a:lnTo>
                <a:lnTo>
                  <a:pt x="294379" y="206223"/>
                </a:lnTo>
                <a:lnTo>
                  <a:pt x="297260" y="203628"/>
                </a:lnTo>
                <a:lnTo>
                  <a:pt x="300180" y="201006"/>
                </a:lnTo>
                <a:lnTo>
                  <a:pt x="303099" y="198411"/>
                </a:lnTo>
                <a:lnTo>
                  <a:pt x="306055" y="195789"/>
                </a:lnTo>
                <a:lnTo>
                  <a:pt x="309049" y="193194"/>
                </a:lnTo>
                <a:lnTo>
                  <a:pt x="312006" y="190573"/>
                </a:lnTo>
                <a:lnTo>
                  <a:pt x="315000" y="187977"/>
                </a:lnTo>
                <a:lnTo>
                  <a:pt x="318032" y="185356"/>
                </a:lnTo>
                <a:lnTo>
                  <a:pt x="321063" y="182761"/>
                </a:lnTo>
                <a:lnTo>
                  <a:pt x="324094" y="180165"/>
                </a:lnTo>
                <a:lnTo>
                  <a:pt x="327163" y="177544"/>
                </a:lnTo>
                <a:lnTo>
                  <a:pt x="330270" y="174949"/>
                </a:lnTo>
                <a:lnTo>
                  <a:pt x="333376" y="172353"/>
                </a:lnTo>
                <a:lnTo>
                  <a:pt x="336520" y="169732"/>
                </a:lnTo>
                <a:lnTo>
                  <a:pt x="339664" y="167137"/>
                </a:lnTo>
                <a:lnTo>
                  <a:pt x="342807" y="164542"/>
                </a:lnTo>
                <a:lnTo>
                  <a:pt x="346026" y="161920"/>
                </a:lnTo>
                <a:lnTo>
                  <a:pt x="349244" y="159325"/>
                </a:lnTo>
                <a:lnTo>
                  <a:pt x="352463" y="156730"/>
                </a:lnTo>
                <a:lnTo>
                  <a:pt x="355719" y="154134"/>
                </a:lnTo>
                <a:lnTo>
                  <a:pt x="359013" y="151513"/>
                </a:lnTo>
                <a:lnTo>
                  <a:pt x="362343" y="148918"/>
                </a:lnTo>
                <a:lnTo>
                  <a:pt x="365674" y="146322"/>
                </a:lnTo>
                <a:lnTo>
                  <a:pt x="369043" y="143727"/>
                </a:lnTo>
                <a:lnTo>
                  <a:pt x="372448" y="141132"/>
                </a:lnTo>
                <a:lnTo>
                  <a:pt x="375891" y="138537"/>
                </a:lnTo>
                <a:lnTo>
                  <a:pt x="379335" y="135915"/>
                </a:lnTo>
                <a:lnTo>
                  <a:pt x="382815" y="133320"/>
                </a:lnTo>
                <a:lnTo>
                  <a:pt x="386333" y="130725"/>
                </a:lnTo>
                <a:lnTo>
                  <a:pt x="389889" y="128129"/>
                </a:lnTo>
                <a:lnTo>
                  <a:pt x="393481" y="125534"/>
                </a:lnTo>
                <a:lnTo>
                  <a:pt x="397112" y="122939"/>
                </a:lnTo>
                <a:lnTo>
                  <a:pt x="400779" y="120370"/>
                </a:lnTo>
                <a:lnTo>
                  <a:pt x="404522" y="117775"/>
                </a:lnTo>
                <a:lnTo>
                  <a:pt x="408265" y="115179"/>
                </a:lnTo>
                <a:lnTo>
                  <a:pt x="412045" y="112584"/>
                </a:lnTo>
                <a:lnTo>
                  <a:pt x="415899" y="109989"/>
                </a:lnTo>
                <a:lnTo>
                  <a:pt x="419754" y="107394"/>
                </a:lnTo>
                <a:lnTo>
                  <a:pt x="423721" y="104825"/>
                </a:lnTo>
                <a:lnTo>
                  <a:pt x="427688" y="102229"/>
                </a:lnTo>
                <a:lnTo>
                  <a:pt x="431730" y="99634"/>
                </a:lnTo>
                <a:lnTo>
                  <a:pt x="435847" y="97065"/>
                </a:lnTo>
                <a:lnTo>
                  <a:pt x="440001" y="94470"/>
                </a:lnTo>
                <a:lnTo>
                  <a:pt x="444231" y="91901"/>
                </a:lnTo>
                <a:lnTo>
                  <a:pt x="448497" y="89332"/>
                </a:lnTo>
                <a:lnTo>
                  <a:pt x="452876" y="86737"/>
                </a:lnTo>
                <a:lnTo>
                  <a:pt x="457292" y="84167"/>
                </a:lnTo>
                <a:lnTo>
                  <a:pt x="461821" y="81598"/>
                </a:lnTo>
                <a:lnTo>
                  <a:pt x="466424" y="79029"/>
                </a:lnTo>
                <a:lnTo>
                  <a:pt x="471102" y="76460"/>
                </a:lnTo>
                <a:lnTo>
                  <a:pt x="475893" y="73891"/>
                </a:lnTo>
                <a:lnTo>
                  <a:pt x="480758" y="71322"/>
                </a:lnTo>
                <a:lnTo>
                  <a:pt x="485736" y="68753"/>
                </a:lnTo>
                <a:lnTo>
                  <a:pt x="490863" y="66210"/>
                </a:lnTo>
                <a:lnTo>
                  <a:pt x="496102" y="63641"/>
                </a:lnTo>
                <a:lnTo>
                  <a:pt x="501492" y="61099"/>
                </a:lnTo>
                <a:lnTo>
                  <a:pt x="506993" y="58556"/>
                </a:lnTo>
                <a:lnTo>
                  <a:pt x="512682" y="56013"/>
                </a:lnTo>
                <a:lnTo>
                  <a:pt x="518558" y="53470"/>
                </a:lnTo>
                <a:lnTo>
                  <a:pt x="524658" y="50954"/>
                </a:lnTo>
                <a:lnTo>
                  <a:pt x="530946" y="48437"/>
                </a:lnTo>
                <a:lnTo>
                  <a:pt x="537495" y="45920"/>
                </a:lnTo>
                <a:lnTo>
                  <a:pt x="544344" y="43430"/>
                </a:lnTo>
                <a:lnTo>
                  <a:pt x="551530" y="40940"/>
                </a:lnTo>
                <a:lnTo>
                  <a:pt x="559015" y="38475"/>
                </a:lnTo>
                <a:lnTo>
                  <a:pt x="566500" y="36169"/>
                </a:lnTo>
                <a:lnTo>
                  <a:pt x="573985" y="34019"/>
                </a:lnTo>
                <a:lnTo>
                  <a:pt x="581470" y="32027"/>
                </a:lnTo>
                <a:lnTo>
                  <a:pt x="588955" y="30165"/>
                </a:lnTo>
                <a:lnTo>
                  <a:pt x="596440" y="28488"/>
                </a:lnTo>
                <a:lnTo>
                  <a:pt x="603926" y="26941"/>
                </a:lnTo>
                <a:lnTo>
                  <a:pt x="611411" y="25552"/>
                </a:lnTo>
                <a:lnTo>
                  <a:pt x="618896" y="24320"/>
                </a:lnTo>
                <a:lnTo>
                  <a:pt x="626381" y="23245"/>
                </a:lnTo>
                <a:lnTo>
                  <a:pt x="633866" y="22327"/>
                </a:lnTo>
                <a:lnTo>
                  <a:pt x="641351" y="21567"/>
                </a:lnTo>
                <a:lnTo>
                  <a:pt x="648836" y="20938"/>
                </a:lnTo>
                <a:lnTo>
                  <a:pt x="656321" y="20492"/>
                </a:lnTo>
                <a:lnTo>
                  <a:pt x="663806" y="20204"/>
                </a:lnTo>
                <a:lnTo>
                  <a:pt x="671292" y="20047"/>
                </a:lnTo>
                <a:lnTo>
                  <a:pt x="678777" y="20073"/>
                </a:lnTo>
                <a:lnTo>
                  <a:pt x="686262" y="20256"/>
                </a:lnTo>
                <a:lnTo>
                  <a:pt x="693747" y="20571"/>
                </a:lnTo>
                <a:lnTo>
                  <a:pt x="701232" y="21069"/>
                </a:lnTo>
                <a:lnTo>
                  <a:pt x="708717" y="21698"/>
                </a:lnTo>
                <a:lnTo>
                  <a:pt x="716202" y="22511"/>
                </a:lnTo>
                <a:lnTo>
                  <a:pt x="723687" y="23454"/>
                </a:lnTo>
                <a:lnTo>
                  <a:pt x="731172" y="24582"/>
                </a:lnTo>
                <a:lnTo>
                  <a:pt x="738658" y="25840"/>
                </a:lnTo>
                <a:lnTo>
                  <a:pt x="746143" y="27256"/>
                </a:lnTo>
                <a:lnTo>
                  <a:pt x="753628" y="28828"/>
                </a:lnTo>
                <a:lnTo>
                  <a:pt x="761113" y="30559"/>
                </a:lnTo>
                <a:lnTo>
                  <a:pt x="768598" y="32446"/>
                </a:lnTo>
                <a:lnTo>
                  <a:pt x="776083" y="34491"/>
                </a:lnTo>
                <a:lnTo>
                  <a:pt x="783568" y="36667"/>
                </a:lnTo>
                <a:lnTo>
                  <a:pt x="791053" y="39000"/>
                </a:lnTo>
                <a:lnTo>
                  <a:pt x="798538" y="41490"/>
                </a:lnTo>
                <a:lnTo>
                  <a:pt x="806024" y="44112"/>
                </a:lnTo>
                <a:lnTo>
                  <a:pt x="813471" y="46890"/>
                </a:lnTo>
                <a:lnTo>
                  <a:pt x="820507" y="49643"/>
                </a:lnTo>
                <a:lnTo>
                  <a:pt x="827244" y="52369"/>
                </a:lnTo>
                <a:lnTo>
                  <a:pt x="833644" y="55122"/>
                </a:lnTo>
                <a:lnTo>
                  <a:pt x="839819" y="57822"/>
                </a:lnTo>
                <a:lnTo>
                  <a:pt x="845770" y="60548"/>
                </a:lnTo>
                <a:lnTo>
                  <a:pt x="851496" y="63248"/>
                </a:lnTo>
                <a:lnTo>
                  <a:pt x="857035" y="65948"/>
                </a:lnTo>
                <a:lnTo>
                  <a:pt x="862461" y="68648"/>
                </a:lnTo>
                <a:lnTo>
                  <a:pt x="867701" y="71349"/>
                </a:lnTo>
                <a:lnTo>
                  <a:pt x="872791" y="74022"/>
                </a:lnTo>
                <a:lnTo>
                  <a:pt x="877806" y="76696"/>
                </a:lnTo>
                <a:lnTo>
                  <a:pt x="882671" y="79396"/>
                </a:lnTo>
                <a:lnTo>
                  <a:pt x="887424" y="82070"/>
                </a:lnTo>
                <a:lnTo>
                  <a:pt x="892102" y="84744"/>
                </a:lnTo>
                <a:lnTo>
                  <a:pt x="896706" y="87418"/>
                </a:lnTo>
                <a:lnTo>
                  <a:pt x="901197" y="90092"/>
                </a:lnTo>
                <a:lnTo>
                  <a:pt x="905613" y="92740"/>
                </a:lnTo>
                <a:lnTo>
                  <a:pt x="909917" y="95414"/>
                </a:lnTo>
                <a:lnTo>
                  <a:pt x="914183" y="98087"/>
                </a:lnTo>
                <a:lnTo>
                  <a:pt x="918413" y="100735"/>
                </a:lnTo>
                <a:lnTo>
                  <a:pt x="922529" y="103409"/>
                </a:lnTo>
                <a:lnTo>
                  <a:pt x="926609" y="106057"/>
                </a:lnTo>
                <a:lnTo>
                  <a:pt x="930613" y="108704"/>
                </a:lnTo>
                <a:lnTo>
                  <a:pt x="934580" y="111378"/>
                </a:lnTo>
                <a:lnTo>
                  <a:pt x="938473" y="114026"/>
                </a:lnTo>
                <a:lnTo>
                  <a:pt x="942365" y="116674"/>
                </a:lnTo>
                <a:lnTo>
                  <a:pt x="946182" y="119321"/>
                </a:lnTo>
                <a:lnTo>
                  <a:pt x="949925" y="121995"/>
                </a:lnTo>
                <a:lnTo>
                  <a:pt x="953667" y="124643"/>
                </a:lnTo>
                <a:lnTo>
                  <a:pt x="957335" y="127291"/>
                </a:lnTo>
                <a:lnTo>
                  <a:pt x="960965" y="129938"/>
                </a:lnTo>
                <a:lnTo>
                  <a:pt x="964596" y="132586"/>
                </a:lnTo>
                <a:lnTo>
                  <a:pt x="968151" y="135234"/>
                </a:lnTo>
                <a:lnTo>
                  <a:pt x="971669" y="137881"/>
                </a:lnTo>
                <a:lnTo>
                  <a:pt x="975187" y="140529"/>
                </a:lnTo>
                <a:lnTo>
                  <a:pt x="978668" y="143177"/>
                </a:lnTo>
                <a:lnTo>
                  <a:pt x="982073" y="145824"/>
                </a:lnTo>
                <a:lnTo>
                  <a:pt x="985479" y="148446"/>
                </a:lnTo>
                <a:lnTo>
                  <a:pt x="988848" y="151093"/>
                </a:lnTo>
                <a:lnTo>
                  <a:pt x="992216" y="153741"/>
                </a:lnTo>
                <a:lnTo>
                  <a:pt x="995547" y="156389"/>
                </a:lnTo>
                <a:lnTo>
                  <a:pt x="998803" y="159036"/>
                </a:lnTo>
                <a:lnTo>
                  <a:pt x="1002096" y="161684"/>
                </a:lnTo>
                <a:lnTo>
                  <a:pt x="1005315" y="164306"/>
                </a:lnTo>
                <a:lnTo>
                  <a:pt x="1008533" y="166953"/>
                </a:lnTo>
                <a:lnTo>
                  <a:pt x="1011752" y="169601"/>
                </a:lnTo>
                <a:lnTo>
                  <a:pt x="1014933" y="172222"/>
                </a:lnTo>
                <a:lnTo>
                  <a:pt x="1018077" y="174870"/>
                </a:lnTo>
                <a:lnTo>
                  <a:pt x="1021183" y="177518"/>
                </a:lnTo>
                <a:lnTo>
                  <a:pt x="1024290" y="180139"/>
                </a:lnTo>
                <a:lnTo>
                  <a:pt x="1027396" y="182787"/>
                </a:lnTo>
                <a:lnTo>
                  <a:pt x="1030465" y="185435"/>
                </a:lnTo>
                <a:lnTo>
                  <a:pt x="1033496" y="188056"/>
                </a:lnTo>
                <a:lnTo>
                  <a:pt x="1036528" y="190704"/>
                </a:lnTo>
                <a:lnTo>
                  <a:pt x="1039559" y="193325"/>
                </a:lnTo>
                <a:lnTo>
                  <a:pt x="1042553" y="195973"/>
                </a:lnTo>
                <a:lnTo>
                  <a:pt x="1045547" y="198621"/>
                </a:lnTo>
                <a:lnTo>
                  <a:pt x="1048504" y="201242"/>
                </a:lnTo>
                <a:lnTo>
                  <a:pt x="1051460" y="203890"/>
                </a:lnTo>
                <a:lnTo>
                  <a:pt x="1054380" y="206511"/>
                </a:lnTo>
                <a:lnTo>
                  <a:pt x="1057299" y="209159"/>
                </a:lnTo>
                <a:lnTo>
                  <a:pt x="1060181" y="211780"/>
                </a:lnTo>
                <a:lnTo>
                  <a:pt x="1063100" y="214428"/>
                </a:lnTo>
                <a:lnTo>
                  <a:pt x="1065944" y="217049"/>
                </a:lnTo>
                <a:lnTo>
                  <a:pt x="1068826" y="219697"/>
                </a:lnTo>
                <a:lnTo>
                  <a:pt x="1071670" y="222319"/>
                </a:lnTo>
                <a:lnTo>
                  <a:pt x="1074515" y="224940"/>
                </a:lnTo>
                <a:lnTo>
                  <a:pt x="1077322" y="227588"/>
                </a:lnTo>
                <a:lnTo>
                  <a:pt x="1080128" y="230209"/>
                </a:lnTo>
                <a:lnTo>
                  <a:pt x="1082935" y="232857"/>
                </a:lnTo>
                <a:lnTo>
                  <a:pt x="1085705" y="235478"/>
                </a:lnTo>
                <a:lnTo>
                  <a:pt x="1088512" y="238126"/>
                </a:lnTo>
                <a:lnTo>
                  <a:pt x="1091244" y="240747"/>
                </a:lnTo>
                <a:lnTo>
                  <a:pt x="1094013" y="243369"/>
                </a:lnTo>
                <a:lnTo>
                  <a:pt x="1096745" y="246017"/>
                </a:lnTo>
                <a:lnTo>
                  <a:pt x="1099478" y="248638"/>
                </a:lnTo>
                <a:lnTo>
                  <a:pt x="1102210" y="251260"/>
                </a:lnTo>
                <a:lnTo>
                  <a:pt x="1104942" y="253907"/>
                </a:lnTo>
                <a:lnTo>
                  <a:pt x="1107636" y="256529"/>
                </a:lnTo>
                <a:lnTo>
                  <a:pt x="1110331" y="259150"/>
                </a:lnTo>
                <a:lnTo>
                  <a:pt x="1112988" y="261798"/>
                </a:lnTo>
                <a:lnTo>
                  <a:pt x="1115683" y="264419"/>
                </a:lnTo>
                <a:lnTo>
                  <a:pt x="1118340" y="267041"/>
                </a:lnTo>
                <a:lnTo>
                  <a:pt x="1120997" y="269688"/>
                </a:lnTo>
                <a:lnTo>
                  <a:pt x="1123654" y="272310"/>
                </a:lnTo>
                <a:lnTo>
                  <a:pt x="1126312" y="274931"/>
                </a:lnTo>
                <a:lnTo>
                  <a:pt x="1128931" y="277579"/>
                </a:lnTo>
                <a:lnTo>
                  <a:pt x="1131551" y="280200"/>
                </a:lnTo>
                <a:lnTo>
                  <a:pt x="1134171" y="282822"/>
                </a:lnTo>
                <a:lnTo>
                  <a:pt x="1136791" y="285443"/>
                </a:lnTo>
                <a:lnTo>
                  <a:pt x="1139411" y="288091"/>
                </a:lnTo>
                <a:lnTo>
                  <a:pt x="1141993" y="290713"/>
                </a:lnTo>
                <a:lnTo>
                  <a:pt x="1144575" y="293334"/>
                </a:lnTo>
                <a:lnTo>
                  <a:pt x="1147158" y="295955"/>
                </a:lnTo>
                <a:lnTo>
                  <a:pt x="1149740" y="298603"/>
                </a:lnTo>
                <a:lnTo>
                  <a:pt x="1152322" y="301225"/>
                </a:lnTo>
                <a:lnTo>
                  <a:pt x="1154905" y="303846"/>
                </a:lnTo>
                <a:lnTo>
                  <a:pt x="1157450" y="306468"/>
                </a:lnTo>
                <a:lnTo>
                  <a:pt x="1159995" y="309115"/>
                </a:lnTo>
                <a:lnTo>
                  <a:pt x="1162540" y="311737"/>
                </a:lnTo>
                <a:lnTo>
                  <a:pt x="1165085" y="314358"/>
                </a:lnTo>
                <a:lnTo>
                  <a:pt x="1167629" y="316980"/>
                </a:lnTo>
                <a:lnTo>
                  <a:pt x="1170174" y="319601"/>
                </a:lnTo>
                <a:lnTo>
                  <a:pt x="1172682" y="322249"/>
                </a:lnTo>
                <a:lnTo>
                  <a:pt x="1175227" y="324870"/>
                </a:lnTo>
                <a:lnTo>
                  <a:pt x="1177734" y="327492"/>
                </a:lnTo>
                <a:lnTo>
                  <a:pt x="1180242" y="330113"/>
                </a:lnTo>
                <a:lnTo>
                  <a:pt x="1182749" y="332735"/>
                </a:lnTo>
                <a:lnTo>
                  <a:pt x="1185257" y="335382"/>
                </a:lnTo>
                <a:lnTo>
                  <a:pt x="1187764" y="338004"/>
                </a:lnTo>
                <a:lnTo>
                  <a:pt x="1190272" y="340625"/>
                </a:lnTo>
                <a:lnTo>
                  <a:pt x="1192742" y="343247"/>
                </a:lnTo>
                <a:lnTo>
                  <a:pt x="1195250" y="345868"/>
                </a:lnTo>
                <a:lnTo>
                  <a:pt x="1197720" y="348490"/>
                </a:lnTo>
                <a:lnTo>
                  <a:pt x="1200190" y="351111"/>
                </a:lnTo>
                <a:lnTo>
                  <a:pt x="1202660" y="353759"/>
                </a:lnTo>
                <a:lnTo>
                  <a:pt x="1205167" y="356380"/>
                </a:lnTo>
                <a:lnTo>
                  <a:pt x="1207637" y="359002"/>
                </a:lnTo>
                <a:lnTo>
                  <a:pt x="1210107" y="361623"/>
                </a:lnTo>
                <a:lnTo>
                  <a:pt x="1212540" y="364245"/>
                </a:lnTo>
                <a:lnTo>
                  <a:pt x="1215010" y="366866"/>
                </a:lnTo>
                <a:lnTo>
                  <a:pt x="1217480" y="369487"/>
                </a:lnTo>
                <a:lnTo>
                  <a:pt x="1219913" y="372109"/>
                </a:lnTo>
                <a:lnTo>
                  <a:pt x="1222383" y="374757"/>
                </a:lnTo>
                <a:lnTo>
                  <a:pt x="1224816" y="377378"/>
                </a:lnTo>
                <a:lnTo>
                  <a:pt x="1227286" y="380000"/>
                </a:lnTo>
                <a:lnTo>
                  <a:pt x="1229718" y="382621"/>
                </a:lnTo>
                <a:lnTo>
                  <a:pt x="1232151" y="385242"/>
                </a:lnTo>
                <a:lnTo>
                  <a:pt x="1234621" y="387864"/>
                </a:lnTo>
                <a:lnTo>
                  <a:pt x="1237054" y="390485"/>
                </a:lnTo>
                <a:lnTo>
                  <a:pt x="1239487" y="393107"/>
                </a:lnTo>
                <a:lnTo>
                  <a:pt x="1241919" y="395728"/>
                </a:lnTo>
                <a:lnTo>
                  <a:pt x="1244352" y="398350"/>
                </a:lnTo>
                <a:lnTo>
                  <a:pt x="1246784" y="400971"/>
                </a:lnTo>
                <a:lnTo>
                  <a:pt x="1249217" y="403593"/>
                </a:lnTo>
                <a:lnTo>
                  <a:pt x="1251650" y="406214"/>
                </a:lnTo>
                <a:lnTo>
                  <a:pt x="1254083" y="408862"/>
                </a:lnTo>
                <a:lnTo>
                  <a:pt x="1256515" y="411483"/>
                </a:lnTo>
                <a:lnTo>
                  <a:pt x="1258910" y="414105"/>
                </a:lnTo>
                <a:lnTo>
                  <a:pt x="1261343" y="416726"/>
                </a:lnTo>
                <a:lnTo>
                  <a:pt x="1263776" y="419348"/>
                </a:lnTo>
                <a:lnTo>
                  <a:pt x="1266208" y="421969"/>
                </a:lnTo>
                <a:lnTo>
                  <a:pt x="1268641" y="424591"/>
                </a:lnTo>
                <a:lnTo>
                  <a:pt x="1271036" y="427212"/>
                </a:lnTo>
                <a:lnTo>
                  <a:pt x="1273469" y="429834"/>
                </a:lnTo>
                <a:lnTo>
                  <a:pt x="1275902" y="432455"/>
                </a:lnTo>
                <a:lnTo>
                  <a:pt x="1278297" y="435076"/>
                </a:lnTo>
                <a:lnTo>
                  <a:pt x="1280730" y="437698"/>
                </a:lnTo>
                <a:lnTo>
                  <a:pt x="1283162" y="440319"/>
                </a:lnTo>
                <a:lnTo>
                  <a:pt x="1285557" y="442941"/>
                </a:lnTo>
                <a:lnTo>
                  <a:pt x="1287990" y="445562"/>
                </a:lnTo>
                <a:lnTo>
                  <a:pt x="1290423" y="448184"/>
                </a:lnTo>
                <a:lnTo>
                  <a:pt x="1292818" y="450805"/>
                </a:lnTo>
                <a:lnTo>
                  <a:pt x="1295251" y="453427"/>
                </a:lnTo>
                <a:lnTo>
                  <a:pt x="1297683" y="456048"/>
                </a:lnTo>
                <a:lnTo>
                  <a:pt x="1300079" y="458670"/>
                </a:lnTo>
                <a:lnTo>
                  <a:pt x="1302511" y="461291"/>
                </a:lnTo>
                <a:lnTo>
                  <a:pt x="1304944" y="463913"/>
                </a:lnTo>
                <a:lnTo>
                  <a:pt x="1307339" y="466534"/>
                </a:lnTo>
                <a:lnTo>
                  <a:pt x="1309772" y="469156"/>
                </a:lnTo>
                <a:lnTo>
                  <a:pt x="1312204" y="471777"/>
                </a:lnTo>
                <a:lnTo>
                  <a:pt x="1314637" y="474398"/>
                </a:lnTo>
                <a:lnTo>
                  <a:pt x="1317070" y="476994"/>
                </a:lnTo>
                <a:lnTo>
                  <a:pt x="1319502" y="479615"/>
                </a:lnTo>
                <a:lnTo>
                  <a:pt x="1321935" y="482237"/>
                </a:lnTo>
                <a:lnTo>
                  <a:pt x="1324368" y="484858"/>
                </a:lnTo>
                <a:lnTo>
                  <a:pt x="1326800" y="487480"/>
                </a:lnTo>
                <a:lnTo>
                  <a:pt x="1329233" y="490101"/>
                </a:lnTo>
                <a:lnTo>
                  <a:pt x="1331666" y="492722"/>
                </a:lnTo>
                <a:lnTo>
                  <a:pt x="1334098" y="495344"/>
                </a:lnTo>
                <a:lnTo>
                  <a:pt x="1336531" y="497965"/>
                </a:lnTo>
                <a:lnTo>
                  <a:pt x="1338964" y="500587"/>
                </a:lnTo>
                <a:lnTo>
                  <a:pt x="1341434" y="503208"/>
                </a:lnTo>
                <a:lnTo>
                  <a:pt x="1343866" y="505830"/>
                </a:lnTo>
                <a:lnTo>
                  <a:pt x="1346337" y="508451"/>
                </a:lnTo>
                <a:lnTo>
                  <a:pt x="1348769" y="511046"/>
                </a:lnTo>
                <a:lnTo>
                  <a:pt x="1351239" y="513668"/>
                </a:lnTo>
                <a:lnTo>
                  <a:pt x="1353672" y="516289"/>
                </a:lnTo>
                <a:lnTo>
                  <a:pt x="1356142" y="518911"/>
                </a:lnTo>
                <a:lnTo>
                  <a:pt x="1358612" y="521532"/>
                </a:lnTo>
                <a:lnTo>
                  <a:pt x="1361082" y="524154"/>
                </a:lnTo>
                <a:lnTo>
                  <a:pt x="1363552" y="526775"/>
                </a:lnTo>
                <a:lnTo>
                  <a:pt x="1366022" y="529397"/>
                </a:lnTo>
                <a:lnTo>
                  <a:pt x="1368493" y="531992"/>
                </a:lnTo>
                <a:lnTo>
                  <a:pt x="1370963" y="534613"/>
                </a:lnTo>
                <a:lnTo>
                  <a:pt x="1373470" y="537235"/>
                </a:lnTo>
                <a:lnTo>
                  <a:pt x="1375940" y="539856"/>
                </a:lnTo>
                <a:lnTo>
                  <a:pt x="1378410" y="542478"/>
                </a:lnTo>
                <a:lnTo>
                  <a:pt x="1380918" y="545099"/>
                </a:lnTo>
                <a:lnTo>
                  <a:pt x="1383425" y="547695"/>
                </a:lnTo>
                <a:lnTo>
                  <a:pt x="1385933" y="550316"/>
                </a:lnTo>
                <a:lnTo>
                  <a:pt x="1388440" y="552937"/>
                </a:lnTo>
                <a:lnTo>
                  <a:pt x="1390948" y="555559"/>
                </a:lnTo>
                <a:lnTo>
                  <a:pt x="1393455" y="558180"/>
                </a:lnTo>
                <a:lnTo>
                  <a:pt x="1395963" y="560802"/>
                </a:lnTo>
                <a:lnTo>
                  <a:pt x="1398508" y="563397"/>
                </a:lnTo>
                <a:lnTo>
                  <a:pt x="1401015" y="566019"/>
                </a:lnTo>
                <a:lnTo>
                  <a:pt x="1403560" y="568640"/>
                </a:lnTo>
                <a:lnTo>
                  <a:pt x="1406105" y="571261"/>
                </a:lnTo>
                <a:lnTo>
                  <a:pt x="1408650" y="573883"/>
                </a:lnTo>
                <a:lnTo>
                  <a:pt x="1411195" y="576478"/>
                </a:lnTo>
                <a:lnTo>
                  <a:pt x="1413777" y="579100"/>
                </a:lnTo>
                <a:lnTo>
                  <a:pt x="1416322" y="581721"/>
                </a:lnTo>
                <a:lnTo>
                  <a:pt x="1418905" y="584343"/>
                </a:lnTo>
                <a:lnTo>
                  <a:pt x="1421487" y="586938"/>
                </a:lnTo>
                <a:lnTo>
                  <a:pt x="1424069" y="589559"/>
                </a:lnTo>
                <a:lnTo>
                  <a:pt x="1426652" y="592181"/>
                </a:lnTo>
                <a:lnTo>
                  <a:pt x="1429234" y="594802"/>
                </a:lnTo>
                <a:lnTo>
                  <a:pt x="1431854" y="597397"/>
                </a:lnTo>
                <a:lnTo>
                  <a:pt x="1434436" y="600019"/>
                </a:lnTo>
                <a:lnTo>
                  <a:pt x="1437056" y="602640"/>
                </a:lnTo>
                <a:lnTo>
                  <a:pt x="1439676" y="605236"/>
                </a:lnTo>
                <a:lnTo>
                  <a:pt x="1442333" y="607857"/>
                </a:lnTo>
                <a:lnTo>
                  <a:pt x="1444953" y="610479"/>
                </a:lnTo>
                <a:lnTo>
                  <a:pt x="1447610" y="613100"/>
                </a:lnTo>
                <a:lnTo>
                  <a:pt x="1450267" y="615695"/>
                </a:lnTo>
                <a:lnTo>
                  <a:pt x="1452925" y="618317"/>
                </a:lnTo>
                <a:lnTo>
                  <a:pt x="1455582" y="620938"/>
                </a:lnTo>
                <a:lnTo>
                  <a:pt x="1458276" y="623533"/>
                </a:lnTo>
                <a:lnTo>
                  <a:pt x="1460971" y="626155"/>
                </a:lnTo>
                <a:lnTo>
                  <a:pt x="1463666" y="628776"/>
                </a:lnTo>
                <a:lnTo>
                  <a:pt x="1466360" y="631372"/>
                </a:lnTo>
                <a:lnTo>
                  <a:pt x="1469092" y="633993"/>
                </a:lnTo>
                <a:lnTo>
                  <a:pt x="1471787" y="636615"/>
                </a:lnTo>
                <a:lnTo>
                  <a:pt x="1474557" y="639210"/>
                </a:lnTo>
                <a:lnTo>
                  <a:pt x="1477289" y="641831"/>
                </a:lnTo>
                <a:lnTo>
                  <a:pt x="1480058" y="644426"/>
                </a:lnTo>
                <a:lnTo>
                  <a:pt x="1482828" y="647048"/>
                </a:lnTo>
                <a:lnTo>
                  <a:pt x="1485597" y="649669"/>
                </a:lnTo>
                <a:lnTo>
                  <a:pt x="1488367" y="652265"/>
                </a:lnTo>
                <a:lnTo>
                  <a:pt x="1491174" y="654886"/>
                </a:lnTo>
                <a:lnTo>
                  <a:pt x="1493980" y="657481"/>
                </a:lnTo>
                <a:lnTo>
                  <a:pt x="1496825" y="660103"/>
                </a:lnTo>
                <a:lnTo>
                  <a:pt x="1499669" y="662698"/>
                </a:lnTo>
                <a:lnTo>
                  <a:pt x="1502513" y="665320"/>
                </a:lnTo>
                <a:lnTo>
                  <a:pt x="1505395" y="667915"/>
                </a:lnTo>
                <a:lnTo>
                  <a:pt x="1508240" y="670536"/>
                </a:lnTo>
                <a:lnTo>
                  <a:pt x="1511159" y="673158"/>
                </a:lnTo>
                <a:lnTo>
                  <a:pt x="1514040" y="675753"/>
                </a:lnTo>
                <a:lnTo>
                  <a:pt x="1516960" y="678374"/>
                </a:lnTo>
                <a:lnTo>
                  <a:pt x="1519916" y="680970"/>
                </a:lnTo>
                <a:lnTo>
                  <a:pt x="1522873" y="683565"/>
                </a:lnTo>
                <a:lnTo>
                  <a:pt x="1525830" y="686186"/>
                </a:lnTo>
                <a:lnTo>
                  <a:pt x="1528824" y="688782"/>
                </a:lnTo>
                <a:lnTo>
                  <a:pt x="1531818" y="691403"/>
                </a:lnTo>
                <a:lnTo>
                  <a:pt x="1534849" y="693998"/>
                </a:lnTo>
                <a:lnTo>
                  <a:pt x="1537881" y="696620"/>
                </a:lnTo>
                <a:lnTo>
                  <a:pt x="1540912" y="699215"/>
                </a:lnTo>
                <a:lnTo>
                  <a:pt x="1543981" y="701810"/>
                </a:lnTo>
                <a:lnTo>
                  <a:pt x="1547087" y="704432"/>
                </a:lnTo>
                <a:lnTo>
                  <a:pt x="1550194" y="707027"/>
                </a:lnTo>
                <a:lnTo>
                  <a:pt x="1553337" y="709622"/>
                </a:lnTo>
                <a:lnTo>
                  <a:pt x="1556481" y="712244"/>
                </a:lnTo>
                <a:lnTo>
                  <a:pt x="1559662" y="714839"/>
                </a:lnTo>
                <a:lnTo>
                  <a:pt x="1562843" y="717434"/>
                </a:lnTo>
                <a:lnTo>
                  <a:pt x="1566062" y="720056"/>
                </a:lnTo>
                <a:lnTo>
                  <a:pt x="1569318" y="722651"/>
                </a:lnTo>
                <a:lnTo>
                  <a:pt x="1572574" y="725246"/>
                </a:lnTo>
                <a:lnTo>
                  <a:pt x="1575868" y="727841"/>
                </a:lnTo>
                <a:lnTo>
                  <a:pt x="1579198" y="730437"/>
                </a:lnTo>
                <a:lnTo>
                  <a:pt x="1582529" y="733058"/>
                </a:lnTo>
                <a:lnTo>
                  <a:pt x="1585898" y="735653"/>
                </a:lnTo>
                <a:lnTo>
                  <a:pt x="1589303" y="738249"/>
                </a:lnTo>
                <a:lnTo>
                  <a:pt x="1592746" y="740844"/>
                </a:lnTo>
                <a:lnTo>
                  <a:pt x="1596227" y="743439"/>
                </a:lnTo>
                <a:lnTo>
                  <a:pt x="1599708" y="746034"/>
                </a:lnTo>
                <a:lnTo>
                  <a:pt x="1603226" y="748630"/>
                </a:lnTo>
                <a:lnTo>
                  <a:pt x="1606819" y="751225"/>
                </a:lnTo>
                <a:lnTo>
                  <a:pt x="1610411" y="753820"/>
                </a:lnTo>
                <a:lnTo>
                  <a:pt x="1614042" y="756415"/>
                </a:lnTo>
                <a:lnTo>
                  <a:pt x="1617709" y="759011"/>
                </a:lnTo>
                <a:lnTo>
                  <a:pt x="1621414" y="761606"/>
                </a:lnTo>
                <a:lnTo>
                  <a:pt x="1625194" y="764201"/>
                </a:lnTo>
                <a:lnTo>
                  <a:pt x="1628974" y="766796"/>
                </a:lnTo>
                <a:lnTo>
                  <a:pt x="1632829" y="769365"/>
                </a:lnTo>
                <a:lnTo>
                  <a:pt x="1636722" y="771961"/>
                </a:lnTo>
                <a:lnTo>
                  <a:pt x="1640651" y="774556"/>
                </a:lnTo>
                <a:lnTo>
                  <a:pt x="1644656" y="777125"/>
                </a:lnTo>
                <a:lnTo>
                  <a:pt x="1648698" y="779720"/>
                </a:lnTo>
                <a:lnTo>
                  <a:pt x="1652815" y="782315"/>
                </a:lnTo>
                <a:lnTo>
                  <a:pt x="1657006" y="784884"/>
                </a:lnTo>
                <a:lnTo>
                  <a:pt x="1661235" y="787480"/>
                </a:lnTo>
                <a:lnTo>
                  <a:pt x="1665539" y="790049"/>
                </a:lnTo>
                <a:lnTo>
                  <a:pt x="1669881" y="792618"/>
                </a:lnTo>
                <a:lnTo>
                  <a:pt x="1674334" y="795187"/>
                </a:lnTo>
                <a:lnTo>
                  <a:pt x="1678863" y="797782"/>
                </a:lnTo>
                <a:lnTo>
                  <a:pt x="1683466" y="800351"/>
                </a:lnTo>
                <a:lnTo>
                  <a:pt x="1688182" y="802920"/>
                </a:lnTo>
                <a:lnTo>
                  <a:pt x="1692972" y="805489"/>
                </a:lnTo>
                <a:lnTo>
                  <a:pt x="1697875" y="808032"/>
                </a:lnTo>
                <a:lnTo>
                  <a:pt x="1702890" y="810601"/>
                </a:lnTo>
                <a:lnTo>
                  <a:pt x="1708017" y="813170"/>
                </a:lnTo>
                <a:lnTo>
                  <a:pt x="1713257" y="815713"/>
                </a:lnTo>
                <a:lnTo>
                  <a:pt x="1718683" y="818256"/>
                </a:lnTo>
                <a:lnTo>
                  <a:pt x="1724223" y="820798"/>
                </a:lnTo>
                <a:lnTo>
                  <a:pt x="1729949" y="823341"/>
                </a:lnTo>
                <a:lnTo>
                  <a:pt x="1735862" y="825884"/>
                </a:lnTo>
                <a:lnTo>
                  <a:pt x="1741962" y="828401"/>
                </a:lnTo>
                <a:lnTo>
                  <a:pt x="1748287" y="830917"/>
                </a:lnTo>
                <a:lnTo>
                  <a:pt x="1754912" y="833434"/>
                </a:lnTo>
                <a:lnTo>
                  <a:pt x="1761798" y="835924"/>
                </a:lnTo>
                <a:lnTo>
                  <a:pt x="1769021" y="838415"/>
                </a:lnTo>
                <a:lnTo>
                  <a:pt x="1776506" y="840853"/>
                </a:lnTo>
                <a:lnTo>
                  <a:pt x="1783991" y="843133"/>
                </a:lnTo>
                <a:lnTo>
                  <a:pt x="1791476" y="845257"/>
                </a:lnTo>
                <a:lnTo>
                  <a:pt x="1798961" y="847223"/>
                </a:lnTo>
                <a:lnTo>
                  <a:pt x="1806446" y="849058"/>
                </a:lnTo>
                <a:lnTo>
                  <a:pt x="1813932" y="850736"/>
                </a:lnTo>
                <a:lnTo>
                  <a:pt x="1821417" y="852256"/>
                </a:lnTo>
                <a:lnTo>
                  <a:pt x="1828902" y="853619"/>
                </a:lnTo>
                <a:lnTo>
                  <a:pt x="1836387" y="854825"/>
                </a:lnTo>
                <a:lnTo>
                  <a:pt x="1843872" y="855874"/>
                </a:lnTo>
                <a:lnTo>
                  <a:pt x="1851357" y="856765"/>
                </a:lnTo>
                <a:lnTo>
                  <a:pt x="1858842" y="857499"/>
                </a:lnTo>
                <a:lnTo>
                  <a:pt x="1866327" y="858102"/>
                </a:lnTo>
                <a:lnTo>
                  <a:pt x="1873813" y="858521"/>
                </a:lnTo>
                <a:lnTo>
                  <a:pt x="1881298" y="858784"/>
                </a:lnTo>
                <a:lnTo>
                  <a:pt x="1888783" y="858915"/>
                </a:lnTo>
                <a:lnTo>
                  <a:pt x="1896268" y="858862"/>
                </a:lnTo>
                <a:lnTo>
                  <a:pt x="1903753" y="858679"/>
                </a:lnTo>
                <a:lnTo>
                  <a:pt x="1911238" y="858312"/>
                </a:lnTo>
                <a:lnTo>
                  <a:pt x="1918723" y="857814"/>
                </a:lnTo>
                <a:lnTo>
                  <a:pt x="1926208" y="857132"/>
                </a:lnTo>
                <a:lnTo>
                  <a:pt x="1933693" y="856319"/>
                </a:lnTo>
                <a:lnTo>
                  <a:pt x="1941179" y="855323"/>
                </a:lnTo>
                <a:lnTo>
                  <a:pt x="1948664" y="854196"/>
                </a:lnTo>
                <a:lnTo>
                  <a:pt x="1956149" y="852911"/>
                </a:lnTo>
                <a:lnTo>
                  <a:pt x="1963634" y="851470"/>
                </a:lnTo>
                <a:lnTo>
                  <a:pt x="1971119" y="849870"/>
                </a:lnTo>
                <a:lnTo>
                  <a:pt x="1978604" y="848114"/>
                </a:lnTo>
                <a:lnTo>
                  <a:pt x="1986089" y="846200"/>
                </a:lnTo>
                <a:lnTo>
                  <a:pt x="1993574" y="844156"/>
                </a:lnTo>
                <a:lnTo>
                  <a:pt x="2001060" y="841954"/>
                </a:lnTo>
                <a:lnTo>
                  <a:pt x="2008545" y="839594"/>
                </a:lnTo>
                <a:lnTo>
                  <a:pt x="2016030" y="837078"/>
                </a:lnTo>
                <a:lnTo>
                  <a:pt x="2023515" y="834430"/>
                </a:lnTo>
                <a:lnTo>
                  <a:pt x="2030888" y="831651"/>
                </a:lnTo>
                <a:lnTo>
                  <a:pt x="2037886" y="828899"/>
                </a:lnTo>
                <a:lnTo>
                  <a:pt x="2044548" y="826173"/>
                </a:lnTo>
                <a:lnTo>
                  <a:pt x="2050948" y="823446"/>
                </a:lnTo>
                <a:lnTo>
                  <a:pt x="2057048" y="820720"/>
                </a:lnTo>
                <a:lnTo>
                  <a:pt x="2062961" y="817994"/>
                </a:lnTo>
                <a:lnTo>
                  <a:pt x="2068687" y="815293"/>
                </a:lnTo>
                <a:lnTo>
                  <a:pt x="2074227" y="812593"/>
                </a:lnTo>
                <a:lnTo>
                  <a:pt x="2079578" y="809893"/>
                </a:lnTo>
                <a:lnTo>
                  <a:pt x="2084818" y="807219"/>
                </a:lnTo>
                <a:lnTo>
                  <a:pt x="2089908" y="804519"/>
                </a:lnTo>
                <a:lnTo>
                  <a:pt x="2094885" y="801845"/>
                </a:lnTo>
                <a:lnTo>
                  <a:pt x="2099751" y="799171"/>
                </a:lnTo>
                <a:lnTo>
                  <a:pt x="2104504" y="796498"/>
                </a:lnTo>
                <a:lnTo>
                  <a:pt x="2109144" y="793824"/>
                </a:lnTo>
                <a:lnTo>
                  <a:pt x="2113710" y="791150"/>
                </a:lnTo>
                <a:lnTo>
                  <a:pt x="2118202" y="788476"/>
                </a:lnTo>
                <a:lnTo>
                  <a:pt x="2122580" y="785802"/>
                </a:lnTo>
                <a:lnTo>
                  <a:pt x="2126922" y="783154"/>
                </a:lnTo>
                <a:lnTo>
                  <a:pt x="2131188" y="780480"/>
                </a:lnTo>
                <a:lnTo>
                  <a:pt x="2135380" y="777806"/>
                </a:lnTo>
                <a:lnTo>
                  <a:pt x="2139497" y="775159"/>
                </a:lnTo>
                <a:lnTo>
                  <a:pt x="2143539" y="772511"/>
                </a:lnTo>
                <a:lnTo>
                  <a:pt x="2147543" y="769837"/>
                </a:lnTo>
                <a:lnTo>
                  <a:pt x="2151510" y="767190"/>
                </a:lnTo>
                <a:lnTo>
                  <a:pt x="2155403" y="764542"/>
                </a:lnTo>
                <a:lnTo>
                  <a:pt x="2159257" y="761868"/>
                </a:lnTo>
                <a:lnTo>
                  <a:pt x="2163075" y="759220"/>
                </a:lnTo>
                <a:lnTo>
                  <a:pt x="2166817" y="756573"/>
                </a:lnTo>
                <a:lnTo>
                  <a:pt x="2170560" y="753925"/>
                </a:lnTo>
                <a:lnTo>
                  <a:pt x="2174228" y="751277"/>
                </a:lnTo>
                <a:lnTo>
                  <a:pt x="2177858" y="748630"/>
                </a:lnTo>
                <a:lnTo>
                  <a:pt x="2181451" y="745982"/>
                </a:lnTo>
                <a:lnTo>
                  <a:pt x="2185044" y="743334"/>
                </a:lnTo>
                <a:lnTo>
                  <a:pt x="2188562" y="740687"/>
                </a:lnTo>
                <a:lnTo>
                  <a:pt x="2192042" y="738039"/>
                </a:lnTo>
                <a:lnTo>
                  <a:pt x="2195523" y="735391"/>
                </a:lnTo>
                <a:lnTo>
                  <a:pt x="2198929" y="732744"/>
                </a:lnTo>
                <a:lnTo>
                  <a:pt x="2202334" y="730096"/>
                </a:lnTo>
                <a:lnTo>
                  <a:pt x="2205703" y="727448"/>
                </a:lnTo>
                <a:lnTo>
                  <a:pt x="2209033" y="724801"/>
                </a:lnTo>
                <a:lnTo>
                  <a:pt x="2212364" y="722179"/>
                </a:lnTo>
                <a:lnTo>
                  <a:pt x="2215658" y="719531"/>
                </a:lnTo>
                <a:lnTo>
                  <a:pt x="2218914" y="716884"/>
                </a:lnTo>
                <a:lnTo>
                  <a:pt x="2222170" y="714236"/>
                </a:lnTo>
                <a:lnTo>
                  <a:pt x="2225351" y="711615"/>
                </a:lnTo>
                <a:lnTo>
                  <a:pt x="2228570" y="708967"/>
                </a:lnTo>
                <a:lnTo>
                  <a:pt x="2231713" y="706319"/>
                </a:lnTo>
                <a:lnTo>
                  <a:pt x="2234857" y="703698"/>
                </a:lnTo>
                <a:lnTo>
                  <a:pt x="2238001" y="701050"/>
                </a:lnTo>
                <a:lnTo>
                  <a:pt x="2241107" y="698402"/>
                </a:lnTo>
                <a:lnTo>
                  <a:pt x="2244176" y="695781"/>
                </a:lnTo>
                <a:lnTo>
                  <a:pt x="2247245" y="693133"/>
                </a:lnTo>
                <a:lnTo>
                  <a:pt x="2250314" y="690486"/>
                </a:lnTo>
                <a:lnTo>
                  <a:pt x="2253345" y="687864"/>
                </a:lnTo>
                <a:lnTo>
                  <a:pt x="2256339" y="685216"/>
                </a:lnTo>
                <a:lnTo>
                  <a:pt x="2259333" y="682595"/>
                </a:lnTo>
                <a:lnTo>
                  <a:pt x="2262328" y="679947"/>
                </a:lnTo>
                <a:lnTo>
                  <a:pt x="2265284" y="677326"/>
                </a:lnTo>
                <a:lnTo>
                  <a:pt x="2268241" y="674678"/>
                </a:lnTo>
                <a:lnTo>
                  <a:pt x="2271160" y="672057"/>
                </a:lnTo>
                <a:lnTo>
                  <a:pt x="2274079" y="669409"/>
                </a:lnTo>
                <a:lnTo>
                  <a:pt x="2276961" y="666788"/>
                </a:lnTo>
                <a:lnTo>
                  <a:pt x="2279843" y="664140"/>
                </a:lnTo>
                <a:lnTo>
                  <a:pt x="2282724" y="661518"/>
                </a:lnTo>
                <a:lnTo>
                  <a:pt x="2285606" y="658871"/>
                </a:lnTo>
                <a:lnTo>
                  <a:pt x="2288450" y="656249"/>
                </a:lnTo>
                <a:lnTo>
                  <a:pt x="2291257" y="653602"/>
                </a:lnTo>
                <a:lnTo>
                  <a:pt x="2294102" y="650980"/>
                </a:lnTo>
                <a:lnTo>
                  <a:pt x="2296909" y="648333"/>
                </a:lnTo>
                <a:lnTo>
                  <a:pt x="2299678" y="645711"/>
                </a:lnTo>
                <a:lnTo>
                  <a:pt x="2302485" y="643090"/>
                </a:lnTo>
                <a:lnTo>
                  <a:pt x="2305255" y="640442"/>
                </a:lnTo>
                <a:lnTo>
                  <a:pt x="2308024" y="637820"/>
                </a:lnTo>
                <a:lnTo>
                  <a:pt x="2310756" y="635173"/>
                </a:lnTo>
                <a:lnTo>
                  <a:pt x="2313488" y="632551"/>
                </a:lnTo>
                <a:lnTo>
                  <a:pt x="2316220" y="629930"/>
                </a:lnTo>
                <a:lnTo>
                  <a:pt x="2318952" y="627282"/>
                </a:lnTo>
                <a:lnTo>
                  <a:pt x="2321684" y="624661"/>
                </a:lnTo>
                <a:lnTo>
                  <a:pt x="2324379" y="622039"/>
                </a:lnTo>
                <a:lnTo>
                  <a:pt x="2327074" y="619392"/>
                </a:lnTo>
                <a:lnTo>
                  <a:pt x="2329731" y="616770"/>
                </a:lnTo>
                <a:lnTo>
                  <a:pt x="2332426" y="614149"/>
                </a:lnTo>
                <a:lnTo>
                  <a:pt x="2335083" y="611501"/>
                </a:lnTo>
                <a:lnTo>
                  <a:pt x="2337740" y="608879"/>
                </a:lnTo>
                <a:lnTo>
                  <a:pt x="2340397" y="606258"/>
                </a:lnTo>
                <a:lnTo>
                  <a:pt x="2343017" y="603610"/>
                </a:lnTo>
                <a:lnTo>
                  <a:pt x="2345674" y="600989"/>
                </a:lnTo>
                <a:lnTo>
                  <a:pt x="2348294" y="598367"/>
                </a:lnTo>
                <a:lnTo>
                  <a:pt x="2350914" y="595746"/>
                </a:lnTo>
                <a:lnTo>
                  <a:pt x="2353534" y="593098"/>
                </a:lnTo>
                <a:lnTo>
                  <a:pt x="2356116" y="590477"/>
                </a:lnTo>
                <a:lnTo>
                  <a:pt x="2358736" y="587855"/>
                </a:lnTo>
                <a:lnTo>
                  <a:pt x="2361318" y="585208"/>
                </a:lnTo>
                <a:lnTo>
                  <a:pt x="2363900" y="582586"/>
                </a:lnTo>
                <a:lnTo>
                  <a:pt x="2366483" y="579965"/>
                </a:lnTo>
                <a:lnTo>
                  <a:pt x="2369028" y="577343"/>
                </a:lnTo>
                <a:lnTo>
                  <a:pt x="2371610" y="574722"/>
                </a:lnTo>
                <a:lnTo>
                  <a:pt x="2374155" y="572074"/>
                </a:lnTo>
                <a:lnTo>
                  <a:pt x="2376737" y="569453"/>
                </a:lnTo>
                <a:lnTo>
                  <a:pt x="2379282" y="566831"/>
                </a:lnTo>
                <a:lnTo>
                  <a:pt x="2381827" y="564210"/>
                </a:lnTo>
                <a:lnTo>
                  <a:pt x="2384335" y="561562"/>
                </a:lnTo>
                <a:lnTo>
                  <a:pt x="2386880" y="558941"/>
                </a:lnTo>
                <a:lnTo>
                  <a:pt x="2389425" y="556319"/>
                </a:lnTo>
                <a:lnTo>
                  <a:pt x="2391932" y="553698"/>
                </a:lnTo>
                <a:lnTo>
                  <a:pt x="2394440" y="551076"/>
                </a:lnTo>
                <a:lnTo>
                  <a:pt x="2396947" y="548429"/>
                </a:lnTo>
                <a:lnTo>
                  <a:pt x="2399455" y="545807"/>
                </a:lnTo>
                <a:lnTo>
                  <a:pt x="2401962" y="543186"/>
                </a:lnTo>
                <a:lnTo>
                  <a:pt x="2404470" y="540564"/>
                </a:lnTo>
                <a:lnTo>
                  <a:pt x="2406977" y="537943"/>
                </a:lnTo>
                <a:lnTo>
                  <a:pt x="2409447" y="535321"/>
                </a:lnTo>
                <a:lnTo>
                  <a:pt x="2411955" y="532700"/>
                </a:lnTo>
                <a:lnTo>
                  <a:pt x="2414425" y="530052"/>
                </a:lnTo>
                <a:lnTo>
                  <a:pt x="2416895" y="527431"/>
                </a:lnTo>
                <a:lnTo>
                  <a:pt x="2419403" y="524809"/>
                </a:lnTo>
                <a:lnTo>
                  <a:pt x="2421873" y="522188"/>
                </a:lnTo>
                <a:lnTo>
                  <a:pt x="2424343" y="519566"/>
                </a:lnTo>
                <a:lnTo>
                  <a:pt x="2426813" y="516945"/>
                </a:lnTo>
                <a:lnTo>
                  <a:pt x="2429245" y="514323"/>
                </a:lnTo>
                <a:lnTo>
                  <a:pt x="2431715" y="511676"/>
                </a:lnTo>
                <a:lnTo>
                  <a:pt x="2434186" y="509054"/>
                </a:lnTo>
                <a:lnTo>
                  <a:pt x="2436618" y="506433"/>
                </a:lnTo>
                <a:lnTo>
                  <a:pt x="2439088" y="503811"/>
                </a:lnTo>
                <a:lnTo>
                  <a:pt x="2441521" y="501190"/>
                </a:lnTo>
                <a:lnTo>
                  <a:pt x="2443991" y="498568"/>
                </a:lnTo>
                <a:lnTo>
                  <a:pt x="2446424" y="495947"/>
                </a:lnTo>
                <a:lnTo>
                  <a:pt x="2448856" y="493325"/>
                </a:lnTo>
                <a:lnTo>
                  <a:pt x="2451327" y="490704"/>
                </a:lnTo>
                <a:lnTo>
                  <a:pt x="2453759" y="488082"/>
                </a:lnTo>
                <a:lnTo>
                  <a:pt x="2456192" y="485461"/>
                </a:lnTo>
                <a:lnTo>
                  <a:pt x="2458624" y="482813"/>
                </a:lnTo>
                <a:lnTo>
                  <a:pt x="2461057" y="480192"/>
                </a:lnTo>
                <a:lnTo>
                  <a:pt x="2463490" y="477570"/>
                </a:lnTo>
                <a:lnTo>
                  <a:pt x="2465922" y="474949"/>
                </a:lnTo>
                <a:lnTo>
                  <a:pt x="2468355" y="472327"/>
                </a:lnTo>
                <a:lnTo>
                  <a:pt x="2470788" y="469706"/>
                </a:lnTo>
                <a:lnTo>
                  <a:pt x="2473221" y="467085"/>
                </a:lnTo>
                <a:lnTo>
                  <a:pt x="2475616" y="464463"/>
                </a:lnTo>
                <a:lnTo>
                  <a:pt x="2478048" y="461842"/>
                </a:lnTo>
                <a:lnTo>
                  <a:pt x="2480481" y="459220"/>
                </a:lnTo>
                <a:lnTo>
                  <a:pt x="2482914" y="456599"/>
                </a:lnTo>
                <a:lnTo>
                  <a:pt x="2485309" y="453977"/>
                </a:lnTo>
                <a:lnTo>
                  <a:pt x="2487742" y="451356"/>
                </a:lnTo>
                <a:lnTo>
                  <a:pt x="2490174" y="448734"/>
                </a:lnTo>
                <a:lnTo>
                  <a:pt x="2492569" y="446113"/>
                </a:lnTo>
                <a:lnTo>
                  <a:pt x="2495002" y="443491"/>
                </a:lnTo>
                <a:lnTo>
                  <a:pt x="2497435" y="44087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time-point in a signal is an independent dimension, i.e. the signal can change arbitrarily at each time-point in the signal</a:t>
                </a:r>
              </a:p>
              <a:p>
                <a:r>
                  <a:rPr lang="en-US" dirty="0"/>
                  <a:t>Number of independent domains is infinite (e.g. consider a signal defined over rational time-points)</a:t>
                </a:r>
              </a:p>
              <a:p>
                <a:r>
                  <a:rPr lang="en-US" dirty="0"/>
                  <a:t>Typical testing approach is to find a </a:t>
                </a:r>
                <a:r>
                  <a:rPr lang="en-US" i="1" dirty="0"/>
                  <a:t>test-suite: </a:t>
                </a:r>
                <a:r>
                  <a:rPr lang="en-US" dirty="0"/>
                  <a:t>This is a </a:t>
                </a:r>
                <a:r>
                  <a:rPr lang="en-US" b="1" dirty="0"/>
                  <a:t>finite</a:t>
                </a:r>
                <a:r>
                  <a:rPr lang="en-US" dirty="0"/>
                  <a:t> number of test input signals (satisfying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and then obtain output behaviors using these signals as test inputs. </a:t>
                </a:r>
              </a:p>
              <a:p>
                <a:r>
                  <a:rPr lang="en-US" dirty="0"/>
                  <a:t>If each corresponding output signal satisfies the output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then testing concludes, indicating that the model is correct for the given test-suite (i.e. no output in the test-suite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384" r="-26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A45BF7A-58FC-4BB8-A93B-345539D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703E-205E-4E2E-A2DA-7F037D4A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</a:t>
                </a:r>
                <a:r>
                  <a:rPr lang="en-US" i="1" dirty="0"/>
                  <a:t>signal generator </a:t>
                </a:r>
                <a:r>
                  <a:rPr lang="en-US" dirty="0"/>
                  <a:t>for the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Function that uses random-ness to generate an input signal 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(hopefully, an input signal different from previously generated ones!)</a:t>
                </a:r>
              </a:p>
              <a:p>
                <a:r>
                  <a:rPr lang="en-US" dirty="0"/>
                  <a:t>Signal generation usually relies on defining a </a:t>
                </a:r>
                <a:r>
                  <a:rPr lang="en-US" i="1" dirty="0"/>
                  <a:t>finite parameterization </a:t>
                </a:r>
                <a:r>
                  <a:rPr lang="en-US" dirty="0"/>
                  <a:t>for the input signal</a:t>
                </a:r>
              </a:p>
              <a:p>
                <a:pPr lvl="1"/>
                <a:r>
                  <a:rPr lang="en-US" dirty="0"/>
                  <a:t>For the chosen class of signals, find parameters that define the shape</a:t>
                </a:r>
              </a:p>
              <a:p>
                <a:pPr lvl="1"/>
                <a:r>
                  <a:rPr lang="en-US" dirty="0"/>
                  <a:t>Define acceptable ranges for the parameters</a:t>
                </a:r>
              </a:p>
              <a:p>
                <a:pPr lvl="1"/>
                <a:r>
                  <a:rPr lang="en-US" dirty="0"/>
                  <a:t>Define a generation function that takes the </a:t>
                </a:r>
                <a:r>
                  <a:rPr lang="en-US" i="1" dirty="0"/>
                  <a:t>parameter values</a:t>
                </a:r>
                <a:r>
                  <a:rPr lang="en-US" dirty="0"/>
                  <a:t> as inputs and generates an input signal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AD5505-B532-4C18-B917-B992F4B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1F66-B061-42FA-9886-996D7AF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parameterization using control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blipFill>
                <a:blip r:embed="rId2"/>
                <a:stretch>
                  <a:fillRect l="-1349" t="-1923" r="-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DBE058B-E735-4CDF-A63D-8B24D0A476B6}"/>
              </a:ext>
            </a:extLst>
          </p:cNvPr>
          <p:cNvGrpSpPr/>
          <p:nvPr/>
        </p:nvGrpSpPr>
        <p:grpSpPr>
          <a:xfrm>
            <a:off x="3890118" y="1202641"/>
            <a:ext cx="8212486" cy="4595979"/>
            <a:chOff x="565027" y="1182637"/>
            <a:chExt cx="8212486" cy="459597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D10E2-D68E-4D53-A00B-93F06E7163D8}"/>
                </a:ext>
              </a:extLst>
            </p:cNvPr>
            <p:cNvCxnSpPr/>
            <p:nvPr/>
          </p:nvCxnSpPr>
          <p:spPr>
            <a:xfrm>
              <a:off x="4730148" y="1632065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58A1F6-991D-4F09-9DD4-F8E0225E0666}"/>
                </a:ext>
              </a:extLst>
            </p:cNvPr>
            <p:cNvCxnSpPr/>
            <p:nvPr/>
          </p:nvCxnSpPr>
          <p:spPr>
            <a:xfrm>
              <a:off x="35109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806815-BB0B-4D47-A2D0-130B179C85B3}"/>
                </a:ext>
              </a:extLst>
            </p:cNvPr>
            <p:cNvCxnSpPr/>
            <p:nvPr/>
          </p:nvCxnSpPr>
          <p:spPr>
            <a:xfrm>
              <a:off x="22917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BDCBE-FFA4-4AA3-ABC4-3223B4D7D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48" y="1182637"/>
              <a:ext cx="0" cy="45959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578785-1178-4D50-BEC2-26C0019D9419}"/>
                </a:ext>
              </a:extLst>
            </p:cNvPr>
            <p:cNvCxnSpPr/>
            <p:nvPr/>
          </p:nvCxnSpPr>
          <p:spPr>
            <a:xfrm>
              <a:off x="565027" y="3918065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5167F7-99E6-4CCE-AB99-A9DBE5087182}"/>
                </a:ext>
              </a:extLst>
            </p:cNvPr>
            <p:cNvCxnSpPr/>
            <p:nvPr/>
          </p:nvCxnSpPr>
          <p:spPr>
            <a:xfrm>
              <a:off x="1072548" y="25464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062B0-6440-40B9-8727-F4D1C447F8B4}"/>
                </a:ext>
              </a:extLst>
            </p:cNvPr>
            <p:cNvCxnSpPr/>
            <p:nvPr/>
          </p:nvCxnSpPr>
          <p:spPr>
            <a:xfrm>
              <a:off x="2291748" y="33846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AD98D-542E-4FEC-96B3-9B9A9C72E053}"/>
                </a:ext>
              </a:extLst>
            </p:cNvPr>
            <p:cNvCxnSpPr/>
            <p:nvPr/>
          </p:nvCxnSpPr>
          <p:spPr>
            <a:xfrm>
              <a:off x="2291748" y="2546465"/>
              <a:ext cx="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BFF8A2-54E4-469A-8905-AC9ABE3F074B}"/>
                </a:ext>
              </a:extLst>
            </p:cNvPr>
            <p:cNvCxnSpPr/>
            <p:nvPr/>
          </p:nvCxnSpPr>
          <p:spPr>
            <a:xfrm flipV="1">
              <a:off x="3510948" y="3384665"/>
              <a:ext cx="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572C77-53AA-4675-81CB-F900BF03A55C}"/>
                </a:ext>
              </a:extLst>
            </p:cNvPr>
            <p:cNvCxnSpPr/>
            <p:nvPr/>
          </p:nvCxnSpPr>
          <p:spPr>
            <a:xfrm>
              <a:off x="3510948" y="47562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77FD7-CE94-4434-B353-F036DD9BAD50}"/>
                </a:ext>
              </a:extLst>
            </p:cNvPr>
            <p:cNvSpPr/>
            <p:nvPr/>
          </p:nvSpPr>
          <p:spPr>
            <a:xfrm>
              <a:off x="996350" y="2470265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B8BD6-D902-422C-B893-08111F0A3CE4}"/>
                </a:ext>
              </a:extLst>
            </p:cNvPr>
            <p:cNvSpPr/>
            <p:nvPr/>
          </p:nvSpPr>
          <p:spPr>
            <a:xfrm>
              <a:off x="2215548" y="24983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F30578-E977-4CC9-924C-0D09DC450584}"/>
                </a:ext>
              </a:extLst>
            </p:cNvPr>
            <p:cNvSpPr/>
            <p:nvPr/>
          </p:nvSpPr>
          <p:spPr>
            <a:xfrm>
              <a:off x="2218423" y="3277554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6F3BF-D487-4F70-AB75-74926F303799}"/>
                </a:ext>
              </a:extLst>
            </p:cNvPr>
            <p:cNvSpPr/>
            <p:nvPr/>
          </p:nvSpPr>
          <p:spPr>
            <a:xfrm>
              <a:off x="3420372" y="3308464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4FCBE-51A7-448F-AE04-BB74B7037A03}"/>
                </a:ext>
              </a:extLst>
            </p:cNvPr>
            <p:cNvSpPr/>
            <p:nvPr/>
          </p:nvSpPr>
          <p:spPr>
            <a:xfrm>
              <a:off x="3434747" y="466640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D6AFE6-B759-48C8-B59B-CF8252F4D1F5}"/>
                </a:ext>
              </a:extLst>
            </p:cNvPr>
            <p:cNvSpPr/>
            <p:nvPr/>
          </p:nvSpPr>
          <p:spPr>
            <a:xfrm>
              <a:off x="4648200" y="4666409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EEBBC0-16DB-436F-9441-710A26C0FF00}"/>
                </a:ext>
              </a:extLst>
            </p:cNvPr>
            <p:cNvCxnSpPr/>
            <p:nvPr/>
          </p:nvCxnSpPr>
          <p:spPr>
            <a:xfrm flipH="1">
              <a:off x="1072548" y="163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929E7-1215-443D-AE7D-93166D188DB7}"/>
                </a:ext>
              </a:extLst>
            </p:cNvPr>
            <p:cNvCxnSpPr/>
            <p:nvPr/>
          </p:nvCxnSpPr>
          <p:spPr>
            <a:xfrm flipH="1">
              <a:off x="1072548" y="544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24EA6-2917-45E6-AC7D-93088D8337E9}"/>
                </a:ext>
              </a:extLst>
            </p:cNvPr>
            <p:cNvCxnSpPr/>
            <p:nvPr/>
          </p:nvCxnSpPr>
          <p:spPr>
            <a:xfrm flipH="1">
              <a:off x="1145875" y="2786577"/>
              <a:ext cx="2746073" cy="106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75DBDF-DD3F-483D-B507-844A82DE2F19}"/>
                </a:ext>
              </a:extLst>
            </p:cNvPr>
            <p:cNvCxnSpPr/>
            <p:nvPr/>
          </p:nvCxnSpPr>
          <p:spPr>
            <a:xfrm flipH="1">
              <a:off x="3558127" y="2965566"/>
              <a:ext cx="478494" cy="85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13F313-581C-4CC6-9F79-34FD81A6D76A}"/>
                </a:ext>
              </a:extLst>
            </p:cNvPr>
            <p:cNvCxnSpPr/>
            <p:nvPr/>
          </p:nvCxnSpPr>
          <p:spPr>
            <a:xfrm flipH="1">
              <a:off x="2276833" y="2873730"/>
              <a:ext cx="1688441" cy="1044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06B1F-0D66-4091-A492-3EBA7E82BBF6}"/>
                </a:ext>
              </a:extLst>
            </p:cNvPr>
            <p:cNvCxnSpPr/>
            <p:nvPr/>
          </p:nvCxnSpPr>
          <p:spPr>
            <a:xfrm flipV="1">
              <a:off x="996350" y="3841865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D27BD7-F759-45B3-ABCB-069C44A9AE25}"/>
                </a:ext>
              </a:extLst>
            </p:cNvPr>
            <p:cNvCxnSpPr/>
            <p:nvPr/>
          </p:nvCxnSpPr>
          <p:spPr>
            <a:xfrm flipV="1">
              <a:off x="2291748" y="381138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831A05-CBE6-4133-9201-8FAF515C1891}"/>
                </a:ext>
              </a:extLst>
            </p:cNvPr>
            <p:cNvCxnSpPr/>
            <p:nvPr/>
          </p:nvCxnSpPr>
          <p:spPr>
            <a:xfrm flipV="1">
              <a:off x="3434747" y="3851069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CE693C-99A8-423E-803B-6484CA904A59}"/>
                </a:ext>
              </a:extLst>
            </p:cNvPr>
            <p:cNvCxnSpPr/>
            <p:nvPr/>
          </p:nvCxnSpPr>
          <p:spPr>
            <a:xfrm flipV="1">
              <a:off x="4730148" y="384186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2231D5-0396-4F4D-92DE-E4EC1B542381}"/>
                </a:ext>
              </a:extLst>
            </p:cNvPr>
            <p:cNvCxnSpPr/>
            <p:nvPr/>
          </p:nvCxnSpPr>
          <p:spPr>
            <a:xfrm>
              <a:off x="4204475" y="3034146"/>
              <a:ext cx="478232" cy="83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9A33FE-3720-4D01-ABB0-3D6C1BB608A9}"/>
                </a:ext>
              </a:extLst>
            </p:cNvPr>
            <p:cNvSpPr txBox="1"/>
            <p:nvPr/>
          </p:nvSpPr>
          <p:spPr>
            <a:xfrm>
              <a:off x="3965274" y="2586827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AD98901-607D-456A-A036-41C03642D731}"/>
                </a:ext>
              </a:extLst>
            </p:cNvPr>
            <p:cNvCxnSpPr/>
            <p:nvPr/>
          </p:nvCxnSpPr>
          <p:spPr>
            <a:xfrm flipH="1" flipV="1">
              <a:off x="4773999" y="1701121"/>
              <a:ext cx="1137967" cy="54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A7C06B-3816-4E33-B1BD-82C0BEB4F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2" y="2314732"/>
              <a:ext cx="1146986" cy="310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E3D1E-92F3-4475-9059-65415E32EEA5}"/>
                </a:ext>
              </a:extLst>
            </p:cNvPr>
            <p:cNvSpPr txBox="1"/>
            <p:nvPr/>
          </p:nvSpPr>
          <p:spPr>
            <a:xfrm>
              <a:off x="5873149" y="1668401"/>
              <a:ext cx="2837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/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/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/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/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6049FE-6923-41D0-8542-79A70E1857FC}"/>
                </a:ext>
              </a:extLst>
            </p:cNvPr>
            <p:cNvGrpSpPr/>
            <p:nvPr/>
          </p:nvGrpSpPr>
          <p:grpSpPr>
            <a:xfrm>
              <a:off x="5785453" y="2715079"/>
              <a:ext cx="2992060" cy="2959580"/>
              <a:chOff x="5779705" y="3292814"/>
              <a:chExt cx="2992060" cy="295958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FFFC7F-FE08-487E-90BC-D2A096CE0293}"/>
                  </a:ext>
                </a:extLst>
              </p:cNvPr>
              <p:cNvGrpSpPr/>
              <p:nvPr/>
            </p:nvGrpSpPr>
            <p:grpSpPr>
              <a:xfrm>
                <a:off x="5779705" y="3543300"/>
                <a:ext cx="2992060" cy="2709094"/>
                <a:chOff x="5779705" y="3543300"/>
                <a:chExt cx="2992060" cy="270909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BB63168-66ED-4FBB-B280-98582190BFC7}"/>
                    </a:ext>
                  </a:extLst>
                </p:cNvPr>
                <p:cNvCxnSpPr/>
                <p:nvPr/>
              </p:nvCxnSpPr>
              <p:spPr>
                <a:xfrm>
                  <a:off x="6852254" y="3543300"/>
                  <a:ext cx="5746" cy="163830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27BD963-2602-4D31-A71D-DFD25AC77C17}"/>
                    </a:ext>
                  </a:extLst>
                </p:cNvPr>
                <p:cNvCxnSpPr/>
                <p:nvPr/>
              </p:nvCxnSpPr>
              <p:spPr>
                <a:xfrm flipV="1">
                  <a:off x="5779705" y="5181600"/>
                  <a:ext cx="1072549" cy="102235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50E7CB-4DE9-4C60-8693-E95B352C6CA9}"/>
                    </a:ext>
                  </a:extLst>
                </p:cNvPr>
                <p:cNvCxnSpPr/>
                <p:nvPr/>
              </p:nvCxnSpPr>
              <p:spPr>
                <a:xfrm flipV="1">
                  <a:off x="6858000" y="5177054"/>
                  <a:ext cx="1905000" cy="4546"/>
                </a:xfrm>
                <a:prstGeom prst="line">
                  <a:avLst/>
                </a:prstGeom>
                <a:ln>
                  <a:headEnd type="non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CE55E2-9F89-487D-B319-CEF658289E2D}"/>
                    </a:ext>
                  </a:extLst>
                </p:cNvPr>
                <p:cNvCxnSpPr/>
                <p:nvPr/>
              </p:nvCxnSpPr>
              <p:spPr>
                <a:xfrm>
                  <a:off x="6189461" y="5791200"/>
                  <a:ext cx="14305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00434C-9B66-4627-86BE-C362869DD91C}"/>
                    </a:ext>
                  </a:extLst>
                </p:cNvPr>
                <p:cNvCxnSpPr/>
                <p:nvPr/>
              </p:nvCxnSpPr>
              <p:spPr>
                <a:xfrm>
                  <a:off x="6248400" y="45720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E6DE15-FCF8-4D0D-8E9F-FDBF0BDB5501}"/>
                    </a:ext>
                  </a:extLst>
                </p:cNvPr>
                <p:cNvCxnSpPr/>
                <p:nvPr/>
              </p:nvCxnSpPr>
              <p:spPr>
                <a:xfrm>
                  <a:off x="6248400" y="45810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519010-DDE8-466C-B627-54E648D5C9CE}"/>
                    </a:ext>
                  </a:extLst>
                </p:cNvPr>
                <p:cNvCxnSpPr/>
                <p:nvPr/>
              </p:nvCxnSpPr>
              <p:spPr>
                <a:xfrm>
                  <a:off x="7620000" y="4572000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A6C62D-F1E5-4407-9BC5-8075868E39FD}"/>
                    </a:ext>
                  </a:extLst>
                </p:cNvPr>
                <p:cNvCxnSpPr/>
                <p:nvPr/>
              </p:nvCxnSpPr>
              <p:spPr>
                <a:xfrm>
                  <a:off x="8288539" y="39714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E5149FA-F70B-4884-8922-12D9C192A30D}"/>
                    </a:ext>
                  </a:extLst>
                </p:cNvPr>
                <p:cNvCxnSpPr/>
                <p:nvPr/>
              </p:nvCxnSpPr>
              <p:spPr>
                <a:xfrm flipV="1">
                  <a:off x="7633130" y="5186145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D07F0A7-0225-4FC5-95BB-1F4E6DB639E5}"/>
                    </a:ext>
                  </a:extLst>
                </p:cNvPr>
                <p:cNvCxnSpPr/>
                <p:nvPr/>
              </p:nvCxnSpPr>
              <p:spPr>
                <a:xfrm flipV="1">
                  <a:off x="7620000" y="3962400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96D6D9-B0FA-4B8A-9E1E-021557D878C3}"/>
                    </a:ext>
                  </a:extLst>
                </p:cNvPr>
                <p:cNvCxnSpPr/>
                <p:nvPr/>
              </p:nvCxnSpPr>
              <p:spPr>
                <a:xfrm flipV="1">
                  <a:off x="6248400" y="3973632"/>
                  <a:ext cx="603854" cy="5983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0EC606E-8F34-4F1A-B837-E38D8B34E655}"/>
                    </a:ext>
                  </a:extLst>
                </p:cNvPr>
                <p:cNvCxnSpPr/>
                <p:nvPr/>
              </p:nvCxnSpPr>
              <p:spPr>
                <a:xfrm>
                  <a:off x="6858000" y="39624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10A7AF8-08BA-460A-8B33-00B997FCBE09}"/>
                    </a:ext>
                  </a:extLst>
                </p:cNvPr>
                <p:cNvSpPr/>
                <p:nvPr/>
              </p:nvSpPr>
              <p:spPr>
                <a:xfrm>
                  <a:off x="6918960" y="41148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79B9B7F-C228-48B7-99EA-4AD7E3307973}"/>
                    </a:ext>
                  </a:extLst>
                </p:cNvPr>
                <p:cNvSpPr/>
                <p:nvPr/>
              </p:nvSpPr>
              <p:spPr>
                <a:xfrm>
                  <a:off x="7452360" y="43281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4674791-AAC7-41CA-AD32-5237C7778A56}"/>
                    </a:ext>
                  </a:extLst>
                </p:cNvPr>
                <p:cNvSpPr/>
                <p:nvPr/>
              </p:nvSpPr>
              <p:spPr>
                <a:xfrm>
                  <a:off x="6324600" y="5242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9041F37-1822-4EBE-B182-70257CBC5AFA}"/>
                    </a:ext>
                  </a:extLst>
                </p:cNvPr>
                <p:cNvSpPr/>
                <p:nvPr/>
              </p:nvSpPr>
              <p:spPr>
                <a:xfrm>
                  <a:off x="7376160" y="5547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A716060-A3D8-4D7E-A3F1-2B28D92D2CB3}"/>
                    </a:ext>
                  </a:extLst>
                </p:cNvPr>
                <p:cNvSpPr/>
                <p:nvPr/>
              </p:nvSpPr>
              <p:spPr>
                <a:xfrm>
                  <a:off x="8061960" y="4404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2455DB-8E6A-4F3F-BF54-ED702E66427B}"/>
                    </a:ext>
                  </a:extLst>
                </p:cNvPr>
                <p:cNvSpPr/>
                <p:nvPr/>
              </p:nvSpPr>
              <p:spPr>
                <a:xfrm>
                  <a:off x="7010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C26691-8A77-4F12-9E64-E2BBC57D43F1}"/>
                    </a:ext>
                  </a:extLst>
                </p:cNvPr>
                <p:cNvSpPr/>
                <p:nvPr/>
              </p:nvSpPr>
              <p:spPr>
                <a:xfrm>
                  <a:off x="6309360" y="47244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BB02B31-D753-45D0-ADD1-6E1D6BD7EEC0}"/>
                    </a:ext>
                  </a:extLst>
                </p:cNvPr>
                <p:cNvSpPr/>
                <p:nvPr/>
              </p:nvSpPr>
              <p:spPr>
                <a:xfrm>
                  <a:off x="8153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D51E351-4199-4F46-BD4A-A2C1E54E6377}"/>
                    </a:ext>
                  </a:extLst>
                </p:cNvPr>
                <p:cNvSpPr/>
                <p:nvPr/>
              </p:nvSpPr>
              <p:spPr>
                <a:xfrm>
                  <a:off x="6537960" y="5623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F415D11-2038-4E95-848C-5786005C3241}"/>
                    </a:ext>
                  </a:extLst>
                </p:cNvPr>
                <p:cNvSpPr/>
                <p:nvPr/>
              </p:nvSpPr>
              <p:spPr>
                <a:xfrm>
                  <a:off x="7985760" y="4023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5AFCD7C-B41F-4DDA-8DF0-01564B16A942}"/>
                    </a:ext>
                  </a:extLst>
                </p:cNvPr>
                <p:cNvSpPr/>
                <p:nvPr/>
              </p:nvSpPr>
              <p:spPr>
                <a:xfrm>
                  <a:off x="7757160" y="50292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/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/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/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/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blipFill>
                <a:blip r:embed="rId15"/>
                <a:stretch>
                  <a:fillRect l="-1521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46B5EF-4076-425F-831D-D839C2E41F8B}"/>
              </a:ext>
            </a:extLst>
          </p:cNvPr>
          <p:cNvCxnSpPr>
            <a:cxnSpLocks/>
          </p:cNvCxnSpPr>
          <p:nvPr/>
        </p:nvCxnSpPr>
        <p:spPr>
          <a:xfrm flipH="1">
            <a:off x="10153624" y="3378923"/>
            <a:ext cx="66882" cy="5644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F2D753-5134-4822-84CE-5B432F1F5FEE}"/>
              </a:ext>
            </a:extLst>
          </p:cNvPr>
          <p:cNvCxnSpPr>
            <a:cxnSpLocks/>
          </p:cNvCxnSpPr>
          <p:nvPr/>
        </p:nvCxnSpPr>
        <p:spPr>
          <a:xfrm>
            <a:off x="11592099" y="4589656"/>
            <a:ext cx="40408" cy="4722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/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blipFill>
                <a:blip r:embed="rId18"/>
                <a:stretch>
                  <a:fillRect r="-517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0679E8-09C1-4C79-8FD1-163E2EF70715}"/>
              </a:ext>
            </a:extLst>
          </p:cNvPr>
          <p:cNvCxnSpPr/>
          <p:nvPr/>
        </p:nvCxnSpPr>
        <p:spPr>
          <a:xfrm>
            <a:off x="9514555" y="5169595"/>
            <a:ext cx="94154" cy="10280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/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46E96FBB-EEDC-4AD7-9962-323485615438}"/>
              </a:ext>
            </a:extLst>
          </p:cNvPr>
          <p:cNvSpPr/>
          <p:nvPr/>
        </p:nvSpPr>
        <p:spPr>
          <a:xfrm>
            <a:off x="10154917" y="4589778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/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blipFill>
                <a:blip r:embed="rId20"/>
                <a:stretch>
                  <a:fillRect r="-4310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/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blipFill>
                <a:blip r:embed="rId21"/>
                <a:stretch>
                  <a:fillRect r="-5217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/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blipFill>
                <a:blip r:embed="rId22"/>
                <a:stretch>
                  <a:fillRect r="-77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D3595983-D1EF-47A1-B4E3-6736A2A33679}"/>
              </a:ext>
            </a:extLst>
          </p:cNvPr>
          <p:cNvSpPr/>
          <p:nvPr/>
        </p:nvSpPr>
        <p:spPr>
          <a:xfrm>
            <a:off x="10921160" y="3993685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B98EA-1456-409E-99C6-11555C2A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using linear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6978-7735-42CC-8716-823BFF16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/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blipFill>
                <a:blip r:embed="rId2"/>
                <a:stretch>
                  <a:fillRect l="-917" t="-11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/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linear interpolation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blipFill>
                <a:blip r:embed="rId3"/>
                <a:stretch>
                  <a:fillRect l="-1045" t="-2513" r="-194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/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×[ℓ,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blipFill>
                <a:blip r:embed="rId4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92B33D-168D-4B1B-BC85-345407AE9768}"/>
              </a:ext>
            </a:extLst>
          </p:cNvPr>
          <p:cNvGrpSpPr/>
          <p:nvPr/>
        </p:nvGrpSpPr>
        <p:grpSpPr>
          <a:xfrm>
            <a:off x="4965384" y="1047350"/>
            <a:ext cx="5939682" cy="4600764"/>
            <a:chOff x="4309218" y="1068516"/>
            <a:chExt cx="5939682" cy="46007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E42877-B078-4DFD-BC4E-4BEE7476C532}"/>
                </a:ext>
              </a:extLst>
            </p:cNvPr>
            <p:cNvCxnSpPr/>
            <p:nvPr/>
          </p:nvCxnSpPr>
          <p:spPr>
            <a:xfrm>
              <a:off x="8474339" y="1652069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76F72F-2A13-4706-9A87-446CF962B270}"/>
                </a:ext>
              </a:extLst>
            </p:cNvPr>
            <p:cNvCxnSpPr/>
            <p:nvPr/>
          </p:nvCxnSpPr>
          <p:spPr>
            <a:xfrm>
              <a:off x="72551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26202-A9D5-435A-9ED9-ABB2358AC965}"/>
                </a:ext>
              </a:extLst>
            </p:cNvPr>
            <p:cNvCxnSpPr/>
            <p:nvPr/>
          </p:nvCxnSpPr>
          <p:spPr>
            <a:xfrm>
              <a:off x="60359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69291C-98A3-49C8-BC37-7736CBC3B951}"/>
                </a:ext>
              </a:extLst>
            </p:cNvPr>
            <p:cNvCxnSpPr/>
            <p:nvPr/>
          </p:nvCxnSpPr>
          <p:spPr>
            <a:xfrm flipV="1">
              <a:off x="4816739" y="1280160"/>
              <a:ext cx="0" cy="438912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88FE9-766E-43D1-858E-CB31E218CBE2}"/>
                </a:ext>
              </a:extLst>
            </p:cNvPr>
            <p:cNvCxnSpPr/>
            <p:nvPr/>
          </p:nvCxnSpPr>
          <p:spPr>
            <a:xfrm>
              <a:off x="4309218" y="3938069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EFA2-B9D9-4E4F-90F3-90F4C17E5AF7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06" y="2605931"/>
              <a:ext cx="1212582" cy="80355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FB6C8-FA80-4706-802A-BC8ECCD80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5939" y="3404669"/>
              <a:ext cx="1216927" cy="137160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87069-C60F-4EF8-9BB8-0B90D54F0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39" y="4298950"/>
              <a:ext cx="1211135" cy="47731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E6380-4C45-4613-B29C-F3576D988350}"/>
                </a:ext>
              </a:extLst>
            </p:cNvPr>
            <p:cNvSpPr/>
            <p:nvPr/>
          </p:nvSpPr>
          <p:spPr>
            <a:xfrm>
              <a:off x="4740539" y="2534872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B4327D-493C-41CA-8A14-5361989D19F3}"/>
                </a:ext>
              </a:extLst>
            </p:cNvPr>
            <p:cNvSpPr/>
            <p:nvPr/>
          </p:nvSpPr>
          <p:spPr>
            <a:xfrm>
              <a:off x="5956865" y="330481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15A23-0D5A-452B-9C4B-4C256E9B74B1}"/>
                </a:ext>
              </a:extLst>
            </p:cNvPr>
            <p:cNvSpPr/>
            <p:nvPr/>
          </p:nvSpPr>
          <p:spPr>
            <a:xfrm>
              <a:off x="7169913" y="471594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E65DF-C281-4C40-B7DB-41F003DA0ABD}"/>
                </a:ext>
              </a:extLst>
            </p:cNvPr>
            <p:cNvCxnSpPr/>
            <p:nvPr/>
          </p:nvCxnSpPr>
          <p:spPr>
            <a:xfrm flipH="1">
              <a:off x="4816739" y="165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D0969A-8440-455F-93C8-3E4126DDAD78}"/>
                </a:ext>
              </a:extLst>
            </p:cNvPr>
            <p:cNvCxnSpPr/>
            <p:nvPr/>
          </p:nvCxnSpPr>
          <p:spPr>
            <a:xfrm flipH="1">
              <a:off x="4816739" y="546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495182-B828-4527-98F3-63C6F8A995A7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4890068" y="2608619"/>
              <a:ext cx="1573056" cy="1262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6DA933-1EED-4AF9-94FE-FBE80A14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2318" y="2808153"/>
              <a:ext cx="99050" cy="10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BF37B5-DB15-47CB-BF12-A11FF789D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25" y="2787665"/>
              <a:ext cx="672178" cy="115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214F0D-286A-4413-A1A2-01D1518CE1DB}"/>
                </a:ext>
              </a:extLst>
            </p:cNvPr>
            <p:cNvCxnSpPr/>
            <p:nvPr/>
          </p:nvCxnSpPr>
          <p:spPr>
            <a:xfrm flipV="1">
              <a:off x="4740541" y="3861869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7CC72-E6A8-4F2C-AE02-723B2FB6633B}"/>
                </a:ext>
              </a:extLst>
            </p:cNvPr>
            <p:cNvCxnSpPr/>
            <p:nvPr/>
          </p:nvCxnSpPr>
          <p:spPr>
            <a:xfrm flipV="1">
              <a:off x="6035939" y="383138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340E6C-2866-42B6-9460-9C4F8BFFED97}"/>
                </a:ext>
              </a:extLst>
            </p:cNvPr>
            <p:cNvCxnSpPr/>
            <p:nvPr/>
          </p:nvCxnSpPr>
          <p:spPr>
            <a:xfrm flipV="1">
              <a:off x="7178938" y="3871073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FA160D-6DCD-4059-B2DA-326551222FF7}"/>
                </a:ext>
              </a:extLst>
            </p:cNvPr>
            <p:cNvCxnSpPr/>
            <p:nvPr/>
          </p:nvCxnSpPr>
          <p:spPr>
            <a:xfrm flipV="1">
              <a:off x="8474339" y="386186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E07604-5993-472F-9A9D-BB672DB7E57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123" y="2793285"/>
              <a:ext cx="820775" cy="1093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0252E5-E06A-4B7F-AC8D-3C428E1C9B5F}"/>
                </a:ext>
              </a:extLst>
            </p:cNvPr>
            <p:cNvSpPr txBox="1"/>
            <p:nvPr/>
          </p:nvSpPr>
          <p:spPr>
            <a:xfrm>
              <a:off x="6463124" y="2423953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96F402-938B-4A17-B925-690506BF9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1175" y="1652069"/>
              <a:ext cx="1015387" cy="108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49D6B4-BA83-4DE3-9E78-426AD250A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2852" y="3695700"/>
              <a:ext cx="534652" cy="1733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C3798-D1DB-4316-96B3-281630141F0E}"/>
                </a:ext>
              </a:extLst>
            </p:cNvPr>
            <p:cNvSpPr txBox="1"/>
            <p:nvPr/>
          </p:nvSpPr>
          <p:spPr>
            <a:xfrm>
              <a:off x="8275820" y="2735706"/>
              <a:ext cx="19730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/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/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/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/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/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/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/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/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/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/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52FBC-28CE-4EDB-B53E-B7B3D6906C80}"/>
                </a:ext>
              </a:extLst>
            </p:cNvPr>
            <p:cNvSpPr/>
            <p:nvPr/>
          </p:nvSpPr>
          <p:spPr>
            <a:xfrm>
              <a:off x="8405546" y="422567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7C03851-173B-4A5F-87D3-75EDB5C4F021}"/>
                </a:ext>
              </a:extLst>
            </p:cNvPr>
            <p:cNvGrpSpPr/>
            <p:nvPr/>
          </p:nvGrpSpPr>
          <p:grpSpPr>
            <a:xfrm>
              <a:off x="4516489" y="1480403"/>
              <a:ext cx="376450" cy="369332"/>
              <a:chOff x="4097389" y="1480403"/>
              <a:chExt cx="376450" cy="36933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B4DB68-10E8-4EDD-972E-22174FCB3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6245" y="1609786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D03DED-B5B7-4C9A-9228-0D4121B94DD7}"/>
                </a:ext>
              </a:extLst>
            </p:cNvPr>
            <p:cNvGrpSpPr/>
            <p:nvPr/>
          </p:nvGrpSpPr>
          <p:grpSpPr>
            <a:xfrm>
              <a:off x="4510179" y="5272396"/>
              <a:ext cx="357790" cy="369332"/>
              <a:chOff x="4091079" y="5272396"/>
              <a:chExt cx="357790" cy="36933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/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9D750E8-913F-4EF5-BC56-3A64C8E51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179" y="5423964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65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variable control point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blipFill>
                <a:blip r:embed="rId2"/>
                <a:stretch>
                  <a:fillRect l="-996" t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D10E2-D68E-4D53-A00B-93F06E7163D8}"/>
              </a:ext>
            </a:extLst>
          </p:cNvPr>
          <p:cNvCxnSpPr/>
          <p:nvPr/>
        </p:nvCxnSpPr>
        <p:spPr>
          <a:xfrm>
            <a:off x="8055239" y="1652069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A1F6-991D-4F09-9DD4-F8E0225E0666}"/>
              </a:ext>
            </a:extLst>
          </p:cNvPr>
          <p:cNvCxnSpPr/>
          <p:nvPr/>
        </p:nvCxnSpPr>
        <p:spPr>
          <a:xfrm>
            <a:off x="68360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06815-BB0B-4D47-A2D0-130B179C85B3}"/>
              </a:ext>
            </a:extLst>
          </p:cNvPr>
          <p:cNvCxnSpPr/>
          <p:nvPr/>
        </p:nvCxnSpPr>
        <p:spPr>
          <a:xfrm>
            <a:off x="56168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BDCBE-FFA4-4AA3-ABC4-3223B4D7DCFA}"/>
              </a:ext>
            </a:extLst>
          </p:cNvPr>
          <p:cNvCxnSpPr>
            <a:cxnSpLocks/>
          </p:cNvCxnSpPr>
          <p:nvPr/>
        </p:nvCxnSpPr>
        <p:spPr>
          <a:xfrm flipV="1">
            <a:off x="4397639" y="1202641"/>
            <a:ext cx="0" cy="45959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578785-1178-4D50-BEC2-26C0019D9419}"/>
              </a:ext>
            </a:extLst>
          </p:cNvPr>
          <p:cNvCxnSpPr/>
          <p:nvPr/>
        </p:nvCxnSpPr>
        <p:spPr>
          <a:xfrm>
            <a:off x="3875084" y="3938069"/>
            <a:ext cx="487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167F7-99E6-4CCE-AB99-A9DBE5087182}"/>
              </a:ext>
            </a:extLst>
          </p:cNvPr>
          <p:cNvCxnSpPr/>
          <p:nvPr/>
        </p:nvCxnSpPr>
        <p:spPr>
          <a:xfrm>
            <a:off x="4397639" y="25664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062B0-6440-40B9-8727-F4D1C447F8B4}"/>
              </a:ext>
            </a:extLst>
          </p:cNvPr>
          <p:cNvCxnSpPr/>
          <p:nvPr/>
        </p:nvCxnSpPr>
        <p:spPr>
          <a:xfrm>
            <a:off x="5616839" y="34046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AD98D-542E-4FEC-96B3-9B9A9C72E053}"/>
              </a:ext>
            </a:extLst>
          </p:cNvPr>
          <p:cNvCxnSpPr/>
          <p:nvPr/>
        </p:nvCxnSpPr>
        <p:spPr>
          <a:xfrm>
            <a:off x="5616839" y="2566469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FF8A2-54E4-469A-8905-AC9ABE3F074B}"/>
              </a:ext>
            </a:extLst>
          </p:cNvPr>
          <p:cNvCxnSpPr/>
          <p:nvPr/>
        </p:nvCxnSpPr>
        <p:spPr>
          <a:xfrm flipV="1">
            <a:off x="6836039" y="3404669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572C77-53AA-4675-81CB-F900BF03A55C}"/>
              </a:ext>
            </a:extLst>
          </p:cNvPr>
          <p:cNvCxnSpPr/>
          <p:nvPr/>
        </p:nvCxnSpPr>
        <p:spPr>
          <a:xfrm>
            <a:off x="6836039" y="47762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77FD7-CE94-4434-B353-F036DD9BAD50}"/>
              </a:ext>
            </a:extLst>
          </p:cNvPr>
          <p:cNvSpPr/>
          <p:nvPr/>
        </p:nvSpPr>
        <p:spPr>
          <a:xfrm>
            <a:off x="4321441" y="2490269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B8BD6-D902-422C-B893-08111F0A3CE4}"/>
              </a:ext>
            </a:extLst>
          </p:cNvPr>
          <p:cNvSpPr/>
          <p:nvPr/>
        </p:nvSpPr>
        <p:spPr>
          <a:xfrm>
            <a:off x="5540639" y="2518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30578-E977-4CC9-924C-0D09DC450584}"/>
              </a:ext>
            </a:extLst>
          </p:cNvPr>
          <p:cNvSpPr/>
          <p:nvPr/>
        </p:nvSpPr>
        <p:spPr>
          <a:xfrm>
            <a:off x="5543514" y="3297558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F3BF-D487-4F70-AB75-74926F303799}"/>
              </a:ext>
            </a:extLst>
          </p:cNvPr>
          <p:cNvSpPr/>
          <p:nvPr/>
        </p:nvSpPr>
        <p:spPr>
          <a:xfrm>
            <a:off x="6745463" y="33284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4FCBE-51A7-448F-AE04-BB74B7037A03}"/>
              </a:ext>
            </a:extLst>
          </p:cNvPr>
          <p:cNvSpPr/>
          <p:nvPr/>
        </p:nvSpPr>
        <p:spPr>
          <a:xfrm>
            <a:off x="6759838" y="4686413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6AFE6-B759-48C8-B59B-CF8252F4D1F5}"/>
              </a:ext>
            </a:extLst>
          </p:cNvPr>
          <p:cNvSpPr/>
          <p:nvPr/>
        </p:nvSpPr>
        <p:spPr>
          <a:xfrm>
            <a:off x="7973291" y="46864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EEBBC0-16DB-436F-9441-710A26C0FF00}"/>
              </a:ext>
            </a:extLst>
          </p:cNvPr>
          <p:cNvCxnSpPr/>
          <p:nvPr/>
        </p:nvCxnSpPr>
        <p:spPr>
          <a:xfrm flipH="1">
            <a:off x="4397639" y="165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929E7-1215-443D-AE7D-93166D188DB7}"/>
              </a:ext>
            </a:extLst>
          </p:cNvPr>
          <p:cNvCxnSpPr/>
          <p:nvPr/>
        </p:nvCxnSpPr>
        <p:spPr>
          <a:xfrm flipH="1">
            <a:off x="4397639" y="546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524EA6-2917-45E6-AC7D-93088D8337E9}"/>
              </a:ext>
            </a:extLst>
          </p:cNvPr>
          <p:cNvCxnSpPr/>
          <p:nvPr/>
        </p:nvCxnSpPr>
        <p:spPr>
          <a:xfrm flipH="1">
            <a:off x="4470966" y="2806581"/>
            <a:ext cx="2746073" cy="10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75DBDF-DD3F-483D-B507-844A82DE2F19}"/>
              </a:ext>
            </a:extLst>
          </p:cNvPr>
          <p:cNvCxnSpPr/>
          <p:nvPr/>
        </p:nvCxnSpPr>
        <p:spPr>
          <a:xfrm flipH="1">
            <a:off x="6883218" y="2985570"/>
            <a:ext cx="478494" cy="8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13F313-581C-4CC6-9F79-34FD81A6D76A}"/>
              </a:ext>
            </a:extLst>
          </p:cNvPr>
          <p:cNvCxnSpPr>
            <a:cxnSpLocks/>
          </p:cNvCxnSpPr>
          <p:nvPr/>
        </p:nvCxnSpPr>
        <p:spPr>
          <a:xfrm flipH="1">
            <a:off x="5664163" y="2893734"/>
            <a:ext cx="1626203" cy="101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6B1F-0D66-4091-A492-3EBA7E82BBF6}"/>
              </a:ext>
            </a:extLst>
          </p:cNvPr>
          <p:cNvCxnSpPr/>
          <p:nvPr/>
        </p:nvCxnSpPr>
        <p:spPr>
          <a:xfrm flipV="1">
            <a:off x="4321441" y="3861869"/>
            <a:ext cx="166775" cy="1524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27BD7-F759-45B3-ABCB-069C44A9AE25}"/>
              </a:ext>
            </a:extLst>
          </p:cNvPr>
          <p:cNvCxnSpPr/>
          <p:nvPr/>
        </p:nvCxnSpPr>
        <p:spPr>
          <a:xfrm flipV="1">
            <a:off x="5616839" y="3838694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831A05-CBE6-4133-9201-8FAF515C1891}"/>
              </a:ext>
            </a:extLst>
          </p:cNvPr>
          <p:cNvCxnSpPr/>
          <p:nvPr/>
        </p:nvCxnSpPr>
        <p:spPr>
          <a:xfrm flipV="1">
            <a:off x="6759838" y="3871073"/>
            <a:ext cx="107835" cy="1431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E693C-99A8-423E-803B-6484CA904A59}"/>
              </a:ext>
            </a:extLst>
          </p:cNvPr>
          <p:cNvCxnSpPr/>
          <p:nvPr/>
        </p:nvCxnSpPr>
        <p:spPr>
          <a:xfrm flipV="1">
            <a:off x="8055239" y="3861869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9A33FE-3720-4D01-ABB0-3D6C1BB608A9}"/>
              </a:ext>
            </a:extLst>
          </p:cNvPr>
          <p:cNvSpPr txBox="1"/>
          <p:nvPr/>
        </p:nvSpPr>
        <p:spPr>
          <a:xfrm>
            <a:off x="7290365" y="2606831"/>
            <a:ext cx="15136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Control points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D98901-607D-456A-A036-41C03642D731}"/>
              </a:ext>
            </a:extLst>
          </p:cNvPr>
          <p:cNvCxnSpPr/>
          <p:nvPr/>
        </p:nvCxnSpPr>
        <p:spPr>
          <a:xfrm flipH="1" flipV="1">
            <a:off x="8092983" y="1713303"/>
            <a:ext cx="1137967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A7C06B-3816-4E33-B1BD-82C0BEB4F829}"/>
              </a:ext>
            </a:extLst>
          </p:cNvPr>
          <p:cNvCxnSpPr>
            <a:cxnSpLocks/>
          </p:cNvCxnSpPr>
          <p:nvPr/>
        </p:nvCxnSpPr>
        <p:spPr>
          <a:xfrm flipH="1">
            <a:off x="8125693" y="2334736"/>
            <a:ext cx="1146986" cy="310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1E3D1E-92F3-4475-9059-65415E32EEA5}"/>
              </a:ext>
            </a:extLst>
          </p:cNvPr>
          <p:cNvSpPr txBox="1"/>
          <p:nvPr/>
        </p:nvSpPr>
        <p:spPr>
          <a:xfrm>
            <a:off x="9198241" y="1688405"/>
            <a:ext cx="12633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Acceptable ranges on parameter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/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/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/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/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/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/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/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/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and time increments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both picked,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blipFill>
                <a:blip r:embed="rId12"/>
                <a:stretch>
                  <a:fillRect l="-1521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3AE778-A765-4F41-9E7C-C2ED796AD142}"/>
              </a:ext>
            </a:extLst>
          </p:cNvPr>
          <p:cNvCxnSpPr>
            <a:cxnSpLocks/>
          </p:cNvCxnSpPr>
          <p:nvPr/>
        </p:nvCxnSpPr>
        <p:spPr>
          <a:xfrm flipV="1">
            <a:off x="4418690" y="419772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27A120-6D5E-46BB-8F52-9E12729578CB}"/>
              </a:ext>
            </a:extLst>
          </p:cNvPr>
          <p:cNvGrpSpPr/>
          <p:nvPr/>
        </p:nvGrpSpPr>
        <p:grpSpPr>
          <a:xfrm>
            <a:off x="5324508" y="3836842"/>
            <a:ext cx="626520" cy="230452"/>
            <a:chOff x="5324508" y="3836842"/>
            <a:chExt cx="626520" cy="2304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687665-F6CD-4696-83AF-1E6DED1DC29E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CF6C08-33E7-4A26-88FB-AB8F4769A4F6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EFAB16-2F3F-40EE-A4E6-170DCB43E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A242B8-E9DA-4F11-B45C-00134C10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1ADEA2-DF19-43F3-8E07-61BDADC4C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6FC22F-4AA3-4668-B9D4-38BBD757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/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8AC2B-24C0-4841-B9B8-DBCD958301FD}"/>
              </a:ext>
            </a:extLst>
          </p:cNvPr>
          <p:cNvGrpSpPr/>
          <p:nvPr/>
        </p:nvGrpSpPr>
        <p:grpSpPr>
          <a:xfrm>
            <a:off x="6520520" y="3822223"/>
            <a:ext cx="626520" cy="230452"/>
            <a:chOff x="5324508" y="3836842"/>
            <a:chExt cx="626520" cy="23045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082FA39-6655-43D3-9333-1153F2ADE7A9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580B8D8-4681-4393-93C4-46348E1EB945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9EC0755-75F4-4823-BBAA-C689266D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381AF1-3ECF-422D-9CED-98E81EA44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60B9EA-C266-4BD6-9EBD-DCDE5F33D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5C22EC-A716-4CD9-AC75-5C73392F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DDE1D0-5D34-4813-B5B9-9EDC97646838}"/>
              </a:ext>
            </a:extLst>
          </p:cNvPr>
          <p:cNvCxnSpPr>
            <a:cxnSpLocks/>
          </p:cNvCxnSpPr>
          <p:nvPr/>
        </p:nvCxnSpPr>
        <p:spPr>
          <a:xfrm flipV="1">
            <a:off x="5630945" y="420880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/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/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blipFill>
                <a:blip r:embed="rId17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F253BC-66D2-48AB-A6E8-66D5B46F22EF}"/>
              </a:ext>
            </a:extLst>
          </p:cNvPr>
          <p:cNvCxnSpPr>
            <a:cxnSpLocks/>
          </p:cNvCxnSpPr>
          <p:nvPr/>
        </p:nvCxnSpPr>
        <p:spPr>
          <a:xfrm flipV="1">
            <a:off x="5183547" y="3973661"/>
            <a:ext cx="776023" cy="9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8ED320-C931-4771-9FF5-83AE4CF32C97}"/>
              </a:ext>
            </a:extLst>
          </p:cNvPr>
          <p:cNvCxnSpPr>
            <a:cxnSpLocks/>
          </p:cNvCxnSpPr>
          <p:nvPr/>
        </p:nvCxnSpPr>
        <p:spPr>
          <a:xfrm flipV="1">
            <a:off x="5170100" y="3947331"/>
            <a:ext cx="151713" cy="9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397DE97-B8FA-4C92-A06A-82887A174105}"/>
              </a:ext>
            </a:extLst>
          </p:cNvPr>
          <p:cNvSpPr txBox="1"/>
          <p:nvPr/>
        </p:nvSpPr>
        <p:spPr>
          <a:xfrm>
            <a:off x="4956813" y="4833054"/>
            <a:ext cx="15016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Acceptable ranges on time increments</a:t>
            </a:r>
          </a:p>
        </p:txBody>
      </p:sp>
    </p:spTree>
    <p:extLst>
      <p:ext uri="{BB962C8B-B14F-4D97-AF65-F5344CB8AC3E}">
        <p14:creationId xmlns:p14="http://schemas.microsoft.com/office/powerpoint/2010/main" val="43669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4A4EA9-B31D-4E79-976D-F494A577E25C}"/>
              </a:ext>
            </a:extLst>
          </p:cNvPr>
          <p:cNvSpPr/>
          <p:nvPr/>
        </p:nvSpPr>
        <p:spPr>
          <a:xfrm>
            <a:off x="4152206" y="1579418"/>
            <a:ext cx="3866669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75080-9B3E-43CD-A115-F7DB9300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778135"/>
            <a:ext cx="11699087" cy="19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Generation controlled by the testing algorithm</a:t>
            </a:r>
          </a:p>
          <a:p>
            <a:pPr lvl="1"/>
            <a:r>
              <a:rPr lang="en-US" sz="2000" dirty="0"/>
              <a:t>Parameter space could be sampled all at once</a:t>
            </a:r>
          </a:p>
          <a:p>
            <a:pPr lvl="1"/>
            <a:r>
              <a:rPr lang="en-US" sz="2000" dirty="0"/>
              <a:t>Parameter space could be sampled in a sequential fashion, e.g. using a method such as Markov Chain Monte Carlo</a:t>
            </a:r>
          </a:p>
          <a:p>
            <a:pPr lvl="1"/>
            <a:r>
              <a:rPr lang="en-US" sz="2000" dirty="0"/>
              <a:t>Sampling scheme could be application-specific: uniform random, quasi-random (more evenly spread out), truncated normal, grid-based sampling (points from a fixed grid),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F035-9CB6-4F2D-8241-A88ACA3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8E09-5568-4135-B1AE-227CB1F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AE471-752C-4065-A788-BD3C0CE34B63}"/>
              </a:ext>
            </a:extLst>
          </p:cNvPr>
          <p:cNvSpPr/>
          <p:nvPr/>
        </p:nvSpPr>
        <p:spPr>
          <a:xfrm>
            <a:off x="6375862" y="2186248"/>
            <a:ext cx="1149927" cy="61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Signal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216EA0-6947-419E-B358-C46F1E2B0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96000" y="2493669"/>
            <a:ext cx="279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439969-7183-4E2A-9BFA-586E15AD2F2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25789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DF553-1476-4EDE-B235-E2C1A7B57ED0}"/>
              </a:ext>
            </a:extLst>
          </p:cNvPr>
          <p:cNvSpPr/>
          <p:nvPr/>
        </p:nvSpPr>
        <p:spPr>
          <a:xfrm>
            <a:off x="4707774" y="2136915"/>
            <a:ext cx="1388226" cy="785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Parameter 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B762E-7654-46A2-A857-F9B7C6AB197F}"/>
              </a:ext>
            </a:extLst>
          </p:cNvPr>
          <p:cNvCxnSpPr>
            <a:cxnSpLocks/>
          </p:cNvCxnSpPr>
          <p:nvPr/>
        </p:nvCxnSpPr>
        <p:spPr>
          <a:xfrm>
            <a:off x="3839094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/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2C5B5-99D0-45BD-BA8D-5D63143AEBD4}"/>
              </a:ext>
            </a:extLst>
          </p:cNvPr>
          <p:cNvCxnSpPr>
            <a:cxnSpLocks/>
          </p:cNvCxnSpPr>
          <p:nvPr/>
        </p:nvCxnSpPr>
        <p:spPr>
          <a:xfrm flipV="1">
            <a:off x="9031778" y="1974273"/>
            <a:ext cx="0" cy="9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A8FEA-F6E1-434E-B0F0-E17CDBDE0DDA}"/>
              </a:ext>
            </a:extLst>
          </p:cNvPr>
          <p:cNvCxnSpPr>
            <a:cxnSpLocks/>
          </p:cNvCxnSpPr>
          <p:nvPr/>
        </p:nvCxnSpPr>
        <p:spPr>
          <a:xfrm>
            <a:off x="8772698" y="2696096"/>
            <a:ext cx="138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21BE66-9B1A-4B11-8D58-FE5337346A0E}"/>
              </a:ext>
            </a:extLst>
          </p:cNvPr>
          <p:cNvCxnSpPr/>
          <p:nvPr/>
        </p:nvCxnSpPr>
        <p:spPr>
          <a:xfrm flipV="1">
            <a:off x="9031778" y="2290156"/>
            <a:ext cx="274320" cy="23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8B7948-A7C3-4E01-ADAB-5ECC6B3D1860}"/>
              </a:ext>
            </a:extLst>
          </p:cNvPr>
          <p:cNvCxnSpPr>
            <a:cxnSpLocks/>
          </p:cNvCxnSpPr>
          <p:nvPr/>
        </p:nvCxnSpPr>
        <p:spPr>
          <a:xfrm>
            <a:off x="9306098" y="2290156"/>
            <a:ext cx="362990" cy="40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F50345-00D0-4F1B-B491-965B8260CD16}"/>
              </a:ext>
            </a:extLst>
          </p:cNvPr>
          <p:cNvCxnSpPr>
            <a:cxnSpLocks/>
          </p:cNvCxnSpPr>
          <p:nvPr/>
        </p:nvCxnSpPr>
        <p:spPr>
          <a:xfrm flipV="1">
            <a:off x="9669088" y="2373284"/>
            <a:ext cx="356686" cy="3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5892C-26DA-452C-94F8-40AEE3E1462D}"/>
              </a:ext>
            </a:extLst>
          </p:cNvPr>
          <p:cNvSpPr/>
          <p:nvPr/>
        </p:nvSpPr>
        <p:spPr>
          <a:xfrm>
            <a:off x="9281161" y="2258811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C7A61-BE0C-40AA-8D7A-01AD41A91D0C}"/>
              </a:ext>
            </a:extLst>
          </p:cNvPr>
          <p:cNvSpPr/>
          <p:nvPr/>
        </p:nvSpPr>
        <p:spPr>
          <a:xfrm>
            <a:off x="9644843" y="2653490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EC82FF-F09B-435F-8895-E8874B90EE17}"/>
              </a:ext>
            </a:extLst>
          </p:cNvPr>
          <p:cNvSpPr/>
          <p:nvPr/>
        </p:nvSpPr>
        <p:spPr>
          <a:xfrm>
            <a:off x="9980055" y="2373283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2FF4BC-8E29-4794-B19D-3641BB142E97}"/>
              </a:ext>
            </a:extLst>
          </p:cNvPr>
          <p:cNvSpPr/>
          <p:nvPr/>
        </p:nvSpPr>
        <p:spPr>
          <a:xfrm>
            <a:off x="9010304" y="2501264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/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/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1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7DE29-69C0-4B1D-B23E-FEEE6ECC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properties could be simple static bounds check, dynamic bounds check, or any other function returning yes/no answers (e.g. any </a:t>
            </a:r>
            <a:r>
              <a:rPr lang="en-US" dirty="0" err="1"/>
              <a:t>Matlab</a:t>
            </a:r>
            <a:r>
              <a:rPr lang="en-US" dirty="0"/>
              <a:t> function that maps a signal to a yes/no answer)</a:t>
            </a:r>
          </a:p>
          <a:p>
            <a:r>
              <a:rPr lang="en-US" dirty="0"/>
              <a:t>More systematic approach is to use properties specified in STL</a:t>
            </a:r>
          </a:p>
          <a:p>
            <a:pPr lvl="1"/>
            <a:r>
              <a:rPr lang="en-US" dirty="0"/>
              <a:t>Properties could be over just output signals or specify some relation between input and output signals</a:t>
            </a:r>
          </a:p>
          <a:p>
            <a:pPr lvl="1"/>
            <a:r>
              <a:rPr lang="en-US" dirty="0"/>
              <a:t>Tool Breach provides both Boolean/Quantitative monitoring approaches to check if a given set of signals satisfies an STL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5656F-C26B-4E7E-8D18-585AEBF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output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9C56-19C1-40C9-B18D-D393896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293D0-74B0-4BB4-B51A-EB26DC7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industrial settings, test generation is still quite manual</a:t>
            </a:r>
          </a:p>
          <a:p>
            <a:pPr lvl="1"/>
            <a:r>
              <a:rPr lang="en-US" dirty="0"/>
              <a:t>Engineer knows the input patterns of interest from technical insights</a:t>
            </a:r>
          </a:p>
          <a:p>
            <a:pPr lvl="1"/>
            <a:r>
              <a:rPr lang="en-US" dirty="0"/>
              <a:t>Regulatory or other external agencies may provide test input signals</a:t>
            </a:r>
          </a:p>
          <a:p>
            <a:pPr lvl="1"/>
            <a:r>
              <a:rPr lang="en-US" dirty="0"/>
              <a:t>Companies may build a library of interesting test input signals</a:t>
            </a:r>
          </a:p>
          <a:p>
            <a:r>
              <a:rPr lang="en-US" dirty="0"/>
              <a:t>Random sampling to generate a test-suite of input signals is one method for automatic input test-generation</a:t>
            </a:r>
          </a:p>
          <a:p>
            <a:r>
              <a:rPr lang="en-US" dirty="0"/>
              <a:t>Falsification takes automatic test generation to the next level by directing test generation to focus on input signals that are likelier to cause violations of correctness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CC6-D6A0-451F-BBFF-F7CA141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or Automated Test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7B4A-8C1B-4255-A1E5-DA8088D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348535-3F38-4B9F-83D0-71A3CBE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Quick Introduction to Black-box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3B2E-5A27-405F-9BC0-2378730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86B0B4-8619-49A4-9DFC-C79C7C235145}"/>
              </a:ext>
            </a:extLst>
          </p:cNvPr>
          <p:cNvGrpSpPr/>
          <p:nvPr/>
        </p:nvGrpSpPr>
        <p:grpSpPr>
          <a:xfrm>
            <a:off x="527166" y="1970116"/>
            <a:ext cx="6218612" cy="2244436"/>
            <a:chOff x="1524693" y="1363937"/>
            <a:chExt cx="8729056" cy="3361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E567BF-20BB-4EDC-95A9-5196EB2984C5}"/>
                </a:ext>
              </a:extLst>
            </p:cNvPr>
            <p:cNvGrpSpPr/>
            <p:nvPr/>
          </p:nvGrpSpPr>
          <p:grpSpPr>
            <a:xfrm>
              <a:off x="1524693" y="1363937"/>
              <a:ext cx="8729056" cy="3361848"/>
              <a:chOff x="2310245" y="2020642"/>
              <a:chExt cx="8729056" cy="336184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/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F9DCCE6-A9FB-450F-9707-FB9D75123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245" y="3050683"/>
                <a:ext cx="604751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A7C79F9-7B48-446A-B149-032085CA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6978" y="3050683"/>
                <a:ext cx="60198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/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Cost function </a:t>
                    </a: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5846A62-FF55-4CF5-A2A6-4D6708EA0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952" y="4708424"/>
                <a:ext cx="79940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B29191-F60A-41D4-80C3-DD6E5E81C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8958" y="3068045"/>
                <a:ext cx="0" cy="122621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D00483-4DAE-419E-B3A4-087423F56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958" y="4296940"/>
                <a:ext cx="79040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69310D-FAC8-4E66-8A21-9388D951EA10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096597" y="435695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8C2EBE-AA60-48B5-BB78-E4B7B160D327}"/>
                  </a:ext>
                </a:extLst>
              </p:cNvPr>
              <p:cNvSpPr/>
              <p:nvPr/>
            </p:nvSpPr>
            <p:spPr>
              <a:xfrm>
                <a:off x="8674331" y="2020642"/>
                <a:ext cx="1787236" cy="27851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Black-box Optimizer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E2D8F5-B801-4443-B325-50840051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0245" y="3050683"/>
                <a:ext cx="0" cy="2331807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F63F4-7B59-400B-959D-E4962E633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094" y="5382490"/>
                <a:ext cx="870204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4E0DF7-9337-44D9-B879-4823B4615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7134" y="3050683"/>
                <a:ext cx="0" cy="2314445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B438783-EC8D-49D6-9C21-7D73662FE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567" y="305068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B01119-2A80-4E10-88AD-8CF8774CD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406" y="4051719"/>
              <a:ext cx="0" cy="674066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Given:</a:t>
                </a:r>
              </a:p>
              <a:p>
                <a:pPr lvl="1"/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unknown symbolic representation</a:t>
                </a:r>
              </a:p>
              <a:p>
                <a:pPr lvl="1"/>
                <a:r>
                  <a:rPr lang="en-US" sz="2000" dirty="0"/>
                  <a:t>Ability to query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any given 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; query will return some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Cost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Objective of black-box optimizer</a:t>
                </a:r>
              </a:p>
              <a:p>
                <a:pPr lvl="1"/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be the best answer found by optimizer in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</a:t>
                </a:r>
              </a:p>
              <a:p>
                <a:r>
                  <a:rPr lang="en-US" sz="2000" dirty="0"/>
                  <a:t>Ideally,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  <a:blipFill>
                <a:blip r:embed="rId4"/>
                <a:stretch>
                  <a:fillRect l="-476" t="-2104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lecture</a:t>
            </a:r>
          </a:p>
          <a:p>
            <a:pPr lvl="1"/>
            <a:r>
              <a:rPr lang="en-US" dirty="0"/>
              <a:t>STL Syntax and Boolean Semantics</a:t>
            </a:r>
          </a:p>
          <a:p>
            <a:pPr lvl="1"/>
            <a:r>
              <a:rPr lang="en-US" dirty="0"/>
              <a:t>Quantitative Semantics of STL</a:t>
            </a:r>
          </a:p>
          <a:p>
            <a:endParaRPr lang="en-US" dirty="0"/>
          </a:p>
          <a:p>
            <a:r>
              <a:rPr lang="en-US" dirty="0"/>
              <a:t>This lecture</a:t>
            </a:r>
          </a:p>
          <a:p>
            <a:pPr lvl="1"/>
            <a:r>
              <a:rPr lang="en-US" dirty="0"/>
              <a:t>Requirement-based Testing of CPS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BE4CE-0421-433E-A11A-C59FA91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using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8EFE-B0C9-4EBC-8C60-9E56953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B83466-3B83-4E4C-A824-F64BE54897BA}"/>
              </a:ext>
            </a:extLst>
          </p:cNvPr>
          <p:cNvGrpSpPr/>
          <p:nvPr/>
        </p:nvGrpSpPr>
        <p:grpSpPr>
          <a:xfrm>
            <a:off x="1431749" y="2003958"/>
            <a:ext cx="8390279" cy="2761137"/>
            <a:chOff x="399494" y="960711"/>
            <a:chExt cx="8390279" cy="27611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D0AA06-EABB-4621-8240-0CD6E27AD463}"/>
                </a:ext>
              </a:extLst>
            </p:cNvPr>
            <p:cNvCxnSpPr/>
            <p:nvPr/>
          </p:nvCxnSpPr>
          <p:spPr>
            <a:xfrm flipH="1" flipV="1">
              <a:off x="2133920" y="1322221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A3AD13-E165-4881-A96C-512E29DEB35A}"/>
                </a:ext>
              </a:extLst>
            </p:cNvPr>
            <p:cNvCxnSpPr>
              <a:endCxn id="65" idx="1"/>
            </p:cNvCxnSpPr>
            <p:nvPr/>
          </p:nvCxnSpPr>
          <p:spPr>
            <a:xfrm flipV="1">
              <a:off x="1380909" y="1318987"/>
              <a:ext cx="0" cy="153184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22F61A-DA59-4FCA-8B5A-3ECE1E00683B}"/>
                </a:ext>
              </a:extLst>
            </p:cNvPr>
            <p:cNvCxnSpPr/>
            <p:nvPr/>
          </p:nvCxnSpPr>
          <p:spPr>
            <a:xfrm>
              <a:off x="2116542" y="1333171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D4D13-7528-49A5-91A3-A283134E7D76}"/>
                </a:ext>
              </a:extLst>
            </p:cNvPr>
            <p:cNvCxnSpPr/>
            <p:nvPr/>
          </p:nvCxnSpPr>
          <p:spPr>
            <a:xfrm flipV="1">
              <a:off x="1712767" y="1564959"/>
              <a:ext cx="421153" cy="3876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E2143-C805-49C8-8856-B30C7FC7470C}"/>
                </a:ext>
              </a:extLst>
            </p:cNvPr>
            <p:cNvCxnSpPr/>
            <p:nvPr/>
          </p:nvCxnSpPr>
          <p:spPr>
            <a:xfrm>
              <a:off x="1414777" y="1321323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C8A56A1-9E4D-4DA9-A92B-2DFDFF1E00D0}"/>
                </a:ext>
              </a:extLst>
            </p:cNvPr>
            <p:cNvSpPr/>
            <p:nvPr/>
          </p:nvSpPr>
          <p:spPr>
            <a:xfrm>
              <a:off x="1038465" y="2086190"/>
              <a:ext cx="1610194" cy="1084626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691" h="2692574">
                  <a:moveTo>
                    <a:pt x="1236518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1267691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AC988C-8A59-44D9-B974-2015E985DD36}"/>
                </a:ext>
              </a:extLst>
            </p:cNvPr>
            <p:cNvGrpSpPr/>
            <p:nvPr/>
          </p:nvGrpSpPr>
          <p:grpSpPr>
            <a:xfrm>
              <a:off x="2689421" y="1242215"/>
              <a:ext cx="2886811" cy="1172259"/>
              <a:chOff x="734805" y="902884"/>
              <a:chExt cx="2343987" cy="1376494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7A8F42A9-C4EB-4D26-9152-9E859D0FD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" t="17521"/>
              <a:stretch/>
            </p:blipFill>
            <p:spPr bwMode="auto">
              <a:xfrm>
                <a:off x="734805" y="902884"/>
                <a:ext cx="2343987" cy="132197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B9F0505-0CE6-486A-96A4-C6D84444BF22}"/>
                  </a:ext>
                </a:extLst>
              </p:cNvPr>
              <p:cNvSpPr/>
              <p:nvPr/>
            </p:nvSpPr>
            <p:spPr>
              <a:xfrm rot="5400000">
                <a:off x="1630815" y="1784078"/>
                <a:ext cx="457200" cy="533400"/>
              </a:xfrm>
              <a:prstGeom prst="triangle">
                <a:avLst/>
              </a:prstGeom>
              <a:solidFill>
                <a:srgbClr val="00B05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/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>
                            <a:latin typeface="Cambria Math"/>
                          </a:rPr>
                          <m:t>𝑢</m:t>
                        </m:r>
                        <m:r>
                          <a:rPr lang="en-US" sz="1400" b="0" i="1" dirty="0">
                            <a:latin typeface="Cambria Math"/>
                          </a:rPr>
                          <m:t>(</m:t>
                        </m:r>
                        <m:r>
                          <a:rPr lang="en-US" sz="1400" b="0" i="1" dirty="0">
                            <a:latin typeface="Cambria Math"/>
                          </a:rPr>
                          <m:t>𝑡</m:t>
                        </m:r>
                        <m:r>
                          <a:rPr lang="en-US" sz="1400" b="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/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800F85-5D41-45C9-8334-CD430EA76DF5}"/>
                </a:ext>
              </a:extLst>
            </p:cNvPr>
            <p:cNvSpPr/>
            <p:nvPr/>
          </p:nvSpPr>
          <p:spPr>
            <a:xfrm>
              <a:off x="1972338" y="2742758"/>
              <a:ext cx="2895996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118872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Minimize robustness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974066-650F-41A0-B74A-4C08865E085F}"/>
                </a:ext>
              </a:extLst>
            </p:cNvPr>
            <p:cNvCxnSpPr/>
            <p:nvPr/>
          </p:nvCxnSpPr>
          <p:spPr>
            <a:xfrm>
              <a:off x="931462" y="3515213"/>
              <a:ext cx="1166401" cy="0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EFE4C7-7F8F-4010-9CF8-944FFDC22DA8}"/>
                </a:ext>
              </a:extLst>
            </p:cNvPr>
            <p:cNvSpPr txBox="1"/>
            <p:nvPr/>
          </p:nvSpPr>
          <p:spPr>
            <a:xfrm>
              <a:off x="399494" y="3147867"/>
              <a:ext cx="127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ym typeface="Symbol"/>
                </a:rPr>
                <a:t></a:t>
              </a:r>
              <a:endParaRPr lang="en-US" sz="2800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C72B9D40-21CB-4C90-BAEE-AF8FFD7A712C}"/>
                </a:ext>
              </a:extLst>
            </p:cNvPr>
            <p:cNvSpPr/>
            <p:nvPr/>
          </p:nvSpPr>
          <p:spPr>
            <a:xfrm rot="10800000">
              <a:off x="5576232" y="2025110"/>
              <a:ext cx="3213541" cy="1315024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1267691 w 1272887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546655 w 1272887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887" h="2692574">
                  <a:moveTo>
                    <a:pt x="1272887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546655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713839-F9BE-4A35-BF5D-5E6E189046E9}"/>
                </a:ext>
              </a:extLst>
            </p:cNvPr>
            <p:cNvGrpSpPr/>
            <p:nvPr/>
          </p:nvGrpSpPr>
          <p:grpSpPr>
            <a:xfrm>
              <a:off x="5796797" y="1200588"/>
              <a:ext cx="1332538" cy="685692"/>
              <a:chOff x="5181600" y="2295174"/>
              <a:chExt cx="3047999" cy="1577578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903EF99-EBEF-4818-B34C-35ECD5722744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344A11F-F534-462E-9028-83D112B7F295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7B571AB-F8A6-4350-8FBA-DC8E520AD807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949D6EF-C3F8-49FD-815B-203021A04AF3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triangl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4C55A61-A88D-40B7-A6F2-EFC91FC82096}"/>
                </a:ext>
              </a:extLst>
            </p:cNvPr>
            <p:cNvGrpSpPr/>
            <p:nvPr/>
          </p:nvGrpSpPr>
          <p:grpSpPr>
            <a:xfrm>
              <a:off x="1038466" y="995278"/>
              <a:ext cx="1503232" cy="926572"/>
              <a:chOff x="4038600" y="2971800"/>
              <a:chExt cx="3967999" cy="1295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7652BF-E5B6-4CC7-B133-0A590E415091}"/>
                  </a:ext>
                </a:extLst>
              </p:cNvPr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628743-1B6E-4E66-A1D4-807875745E55}"/>
                  </a:ext>
                </a:extLst>
              </p:cNvPr>
              <p:cNvCxnSpPr/>
              <p:nvPr/>
            </p:nvCxnSpPr>
            <p:spPr>
              <a:xfrm>
                <a:off x="4419601" y="2971800"/>
                <a:ext cx="0" cy="1295400"/>
              </a:xfrm>
              <a:prstGeom prst="line">
                <a:avLst/>
              </a:prstGeom>
              <a:ln>
                <a:headEnd type="triangl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A4D93CE-8798-4045-AF25-8D6D08E3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t="10873" r="9160" b="6975"/>
            <a:stretch/>
          </p:blipFill>
          <p:spPr bwMode="auto">
            <a:xfrm>
              <a:off x="3746007" y="2789186"/>
              <a:ext cx="1016514" cy="79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97813A-35FA-4FA6-98C6-F60F75BBB0E6}"/>
                </a:ext>
              </a:extLst>
            </p:cNvPr>
            <p:cNvSpPr/>
            <p:nvPr/>
          </p:nvSpPr>
          <p:spPr>
            <a:xfrm>
              <a:off x="5576232" y="2759995"/>
              <a:ext cx="1829778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Compute Robustness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BE2F1EB-D9F1-4857-92A8-56CF4CA02FB6}"/>
                </a:ext>
              </a:extLst>
            </p:cNvPr>
            <p:cNvCxnSpPr/>
            <p:nvPr/>
          </p:nvCxnSpPr>
          <p:spPr>
            <a:xfrm flipH="1">
              <a:off x="4868334" y="3381801"/>
              <a:ext cx="707898" cy="8989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756B5F-F596-44F5-AEAC-840F4C326413}"/>
                </a:ext>
              </a:extLst>
            </p:cNvPr>
            <p:cNvSpPr/>
            <p:nvPr/>
          </p:nvSpPr>
          <p:spPr>
            <a:xfrm>
              <a:off x="1380909" y="1278666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6FDFCF-11E3-45C8-B460-EBC50CF7788C}"/>
                </a:ext>
              </a:extLst>
            </p:cNvPr>
            <p:cNvSpPr/>
            <p:nvPr/>
          </p:nvSpPr>
          <p:spPr>
            <a:xfrm>
              <a:off x="1702924" y="1524639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6101A5-65FA-4FF3-ADB6-58E7D882FE48}"/>
                </a:ext>
              </a:extLst>
            </p:cNvPr>
            <p:cNvSpPr/>
            <p:nvPr/>
          </p:nvSpPr>
          <p:spPr>
            <a:xfrm>
              <a:off x="2095590" y="1290350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D51C2-283F-41A8-93A9-9BDC1780A532}"/>
                </a:ext>
              </a:extLst>
            </p:cNvPr>
            <p:cNvCxnSpPr/>
            <p:nvPr/>
          </p:nvCxnSpPr>
          <p:spPr>
            <a:xfrm>
              <a:off x="1182804" y="1474607"/>
              <a:ext cx="198105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768F6FA-8186-4B38-B063-77BEC65AA9E3}"/>
                </a:ext>
              </a:extLst>
            </p:cNvPr>
            <p:cNvSpPr/>
            <p:nvPr/>
          </p:nvSpPr>
          <p:spPr>
            <a:xfrm>
              <a:off x="1147587" y="1431851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FCF86A-804C-4B32-85BA-83DCD0F515E0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1727645" y="1305380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410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5660B-2658-411C-AB39-2BBC3406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Given: a finite parameterization for input signals, a model that can be simulated and an STL property</a:t>
            </a:r>
          </a:p>
          <a:p>
            <a:r>
              <a:rPr lang="en-US" dirty="0"/>
              <a:t>While the number of allowed iterations is not exhausted do:</a:t>
            </a:r>
          </a:p>
          <a:p>
            <a:pPr lvl="1"/>
            <a:r>
              <a:rPr lang="en-US" dirty="0"/>
              <a:t>pick values for the signal parameters</a:t>
            </a:r>
          </a:p>
          <a:p>
            <a:pPr lvl="1"/>
            <a:r>
              <a:rPr lang="en-US" dirty="0"/>
              <a:t>generate an input signal</a:t>
            </a:r>
          </a:p>
          <a:p>
            <a:pPr lvl="1"/>
            <a:r>
              <a:rPr lang="en-US" dirty="0"/>
              <a:t>run simulation with generated input signal to get output signal</a:t>
            </a:r>
          </a:p>
          <a:p>
            <a:pPr lvl="1"/>
            <a:r>
              <a:rPr lang="en-US" dirty="0"/>
              <a:t>compute robustness value of given property w.r.t. the input/output signals</a:t>
            </a:r>
          </a:p>
          <a:p>
            <a:pPr lvl="1"/>
            <a:r>
              <a:rPr lang="en-US" dirty="0"/>
              <a:t>if robustness value is negative, </a:t>
            </a:r>
            <a:r>
              <a:rPr lang="en-US" b="1" dirty="0"/>
              <a:t>HALT</a:t>
            </a:r>
          </a:p>
          <a:p>
            <a:pPr lvl="1"/>
            <a:r>
              <a:rPr lang="en-US" dirty="0"/>
              <a:t>pick a new set of values for the signal parameters based on certain heuristics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7E06D-59B4-4755-92B0-61C2AF65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of how falsification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0BC8-833B-444E-ACC4-9593917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Basic method: locally approximate the gradient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locally, and chose the direction of steepest descent (greedy heuristic to take you quickly close to a local optimum)</a:t>
                </a:r>
              </a:p>
              <a:p>
                <a:r>
                  <a:rPr lang="en-US" dirty="0"/>
                  <a:t>Challenge 1: cost surface may not be convex, thus you could have many local optima</a:t>
                </a:r>
              </a:p>
              <a:p>
                <a:r>
                  <a:rPr lang="en-US" dirty="0"/>
                  <a:t>Challenge 2: cost surface may be highly nonlinear and even discontinuous, using just gradient-based methods may not work well</a:t>
                </a:r>
              </a:p>
              <a:p>
                <a:r>
                  <a:rPr lang="en-US" dirty="0"/>
                  <a:t>Heuristics rely on:</a:t>
                </a:r>
              </a:p>
              <a:p>
                <a:pPr lvl="1"/>
                <a:r>
                  <a:rPr lang="en-US" dirty="0"/>
                  <a:t>combining gradient-based methods with perturbing the search strategy (e.g. simulated annealing, stochastic local search with random restarts)</a:t>
                </a:r>
              </a:p>
              <a:p>
                <a:pPr lvl="1"/>
                <a:r>
                  <a:rPr lang="en-US" dirty="0"/>
                  <a:t>evolutionary strategies: </a:t>
                </a:r>
                <a:r>
                  <a:rPr lang="fr-FR" dirty="0"/>
                  <a:t>Covariance Matrix Adaptation Evolution Strategy (CMA-ES), </a:t>
                </a:r>
                <a:r>
                  <a:rPr lang="fr-FR" dirty="0" err="1"/>
                  <a:t>genetic</a:t>
                </a:r>
                <a:r>
                  <a:rPr lang="fr-FR" dirty="0"/>
                  <a:t> </a:t>
                </a:r>
                <a:r>
                  <a:rPr lang="fr-FR" dirty="0" err="1"/>
                  <a:t>algorithms</a:t>
                </a:r>
                <a:r>
                  <a:rPr lang="fr-FR" dirty="0"/>
                  <a:t> etc.</a:t>
                </a:r>
              </a:p>
              <a:p>
                <a:pPr lvl="1"/>
                <a:r>
                  <a:rPr lang="fr-FR" dirty="0" err="1"/>
                  <a:t>probabilistic</a:t>
                </a:r>
                <a:r>
                  <a:rPr lang="fr-FR" dirty="0"/>
                  <a:t> techniques: Ant </a:t>
                </a:r>
                <a:r>
                  <a:rPr lang="fr-FR" dirty="0" err="1"/>
                  <a:t>Colony</a:t>
                </a:r>
                <a:r>
                  <a:rPr lang="fr-FR" dirty="0"/>
                  <a:t> </a:t>
                </a:r>
                <a:r>
                  <a:rPr lang="fr-FR" dirty="0" err="1"/>
                  <a:t>Optimization</a:t>
                </a:r>
                <a:r>
                  <a:rPr lang="fr-FR" dirty="0"/>
                  <a:t>, Cross-</a:t>
                </a:r>
                <a:r>
                  <a:rPr lang="fr-FR" dirty="0" err="1"/>
                  <a:t>Entropy</a:t>
                </a:r>
                <a:r>
                  <a:rPr lang="fr-FR" dirty="0"/>
                  <a:t> </a:t>
                </a:r>
                <a:r>
                  <a:rPr lang="fr-FR" dirty="0" err="1"/>
                  <a:t>optimization</a:t>
                </a:r>
                <a:r>
                  <a:rPr lang="fr-FR" dirty="0"/>
                  <a:t>, </a:t>
                </a:r>
                <a:r>
                  <a:rPr lang="fr-FR" dirty="0" err="1"/>
                  <a:t>Bayesian</a:t>
                </a:r>
                <a:r>
                  <a:rPr lang="fr-FR" dirty="0"/>
                  <a:t> </a:t>
                </a:r>
                <a:r>
                  <a:rPr lang="fr-FR" dirty="0" err="1"/>
                  <a:t>optimization</a:t>
                </a:r>
                <a:endParaRPr lang="fr-FR" dirty="0"/>
              </a:p>
              <a:p>
                <a:r>
                  <a:rPr lang="en-US" dirty="0"/>
                  <a:t>Can also pick random sampling as a (not very good) strategy!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  <a:blipFill>
                <a:blip r:embed="rId2"/>
                <a:stretch>
                  <a:fillRect l="-417" t="-3134" r="-834" b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6A548-1281-4490-9BF4-9D17687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new parameter values to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4843-C6CF-489C-A455-5C0B244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9A190-95E4-4261-A124-0A09D8B4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" y="363839"/>
            <a:ext cx="10920419" cy="778828"/>
          </a:xfrm>
        </p:spPr>
        <p:txBody>
          <a:bodyPr>
            <a:normAutofit/>
          </a:bodyPr>
          <a:lstStyle/>
          <a:p>
            <a:r>
              <a:rPr lang="en-US" dirty="0"/>
              <a:t>Stochastic </a:t>
            </a:r>
            <a:r>
              <a:rPr lang="en-US" dirty="0" err="1"/>
              <a:t>Tabu</a:t>
            </a:r>
            <a:r>
              <a:rPr lang="en-US" dirty="0"/>
              <a:t>-Search and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8F0B8-8252-4B7D-8BF5-FB1CE73E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1EC514D-6EF6-4C19-A8F7-50CFD8645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93348"/>
              </p:ext>
            </p:extLst>
          </p:nvPr>
        </p:nvGraphicFramePr>
        <p:xfrm>
          <a:off x="9184267" y="3764423"/>
          <a:ext cx="220190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895">
                  <a:extLst>
                    <a:ext uri="{9D8B030D-6E8A-4147-A177-3AD203B41FA5}">
                      <a16:colId xmlns:a16="http://schemas.microsoft.com/office/drawing/2014/main" val="243003590"/>
                    </a:ext>
                  </a:extLst>
                </a:gridCol>
                <a:gridCol w="1180008">
                  <a:extLst>
                    <a:ext uri="{9D8B030D-6E8A-4147-A177-3AD203B41FA5}">
                      <a16:colId xmlns:a16="http://schemas.microsoft.com/office/drawing/2014/main" val="1797542819"/>
                    </a:ext>
                  </a:extLst>
                </a:gridCol>
              </a:tblGrid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Robustness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05029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(1, -2, 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95912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(3,</a:t>
                      </a:r>
                      <a:r>
                        <a:rPr lang="en-US" sz="1400" b="1" baseline="0" dirty="0"/>
                        <a:t> 1</a:t>
                      </a:r>
                      <a:r>
                        <a:rPr lang="en-US" sz="1400" b="1" dirty="0"/>
                        <a:t>, -2)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38675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(-2,</a:t>
                      </a:r>
                      <a:r>
                        <a:rPr lang="en-US" sz="1400" baseline="0" dirty="0"/>
                        <a:t> -3, -2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96736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(-3, -2, -3)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95773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(1,</a:t>
                      </a:r>
                      <a:r>
                        <a:rPr lang="en-US" sz="1400" baseline="0" dirty="0"/>
                        <a:t> -3, 1)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715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E732EE9-3E93-47F4-A435-1B6874F6450F}"/>
              </a:ext>
            </a:extLst>
          </p:cNvPr>
          <p:cNvSpPr txBox="1"/>
          <p:nvPr/>
        </p:nvSpPr>
        <p:spPr>
          <a:xfrm>
            <a:off x="9649597" y="3386325"/>
            <a:ext cx="90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Tabu</a:t>
            </a:r>
            <a:r>
              <a:rPr lang="en-US" sz="1600" dirty="0"/>
              <a:t> 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6E9DF9-9EDA-44A8-9ED5-033196F4CA94}"/>
              </a:ext>
            </a:extLst>
          </p:cNvPr>
          <p:cNvGrpSpPr/>
          <p:nvPr/>
        </p:nvGrpSpPr>
        <p:grpSpPr>
          <a:xfrm>
            <a:off x="8655364" y="1168419"/>
            <a:ext cx="3153107" cy="2206146"/>
            <a:chOff x="7404772" y="843379"/>
            <a:chExt cx="3393806" cy="281422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8A8874-03FD-4AC1-815F-F65AD3E35C11}"/>
                </a:ext>
              </a:extLst>
            </p:cNvPr>
            <p:cNvCxnSpPr/>
            <p:nvPr/>
          </p:nvCxnSpPr>
          <p:spPr>
            <a:xfrm flipH="1" flipV="1">
              <a:off x="7901125" y="843379"/>
              <a:ext cx="1" cy="28142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A40D53-3EA8-4566-A896-6FABDB088250}"/>
                </a:ext>
              </a:extLst>
            </p:cNvPr>
            <p:cNvCxnSpPr/>
            <p:nvPr/>
          </p:nvCxnSpPr>
          <p:spPr>
            <a:xfrm>
              <a:off x="7404772" y="2480868"/>
              <a:ext cx="3393806" cy="73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A1B0D8-BD83-4CC0-9998-EC46A5CAD5E4}"/>
                </a:ext>
              </a:extLst>
            </p:cNvPr>
            <p:cNvCxnSpPr/>
            <p:nvPr/>
          </p:nvCxnSpPr>
          <p:spPr>
            <a:xfrm flipV="1">
              <a:off x="7901125" y="3426275"/>
              <a:ext cx="21308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DBFC8-2241-4039-B6AB-D7483747ED9E}"/>
                </a:ext>
              </a:extLst>
            </p:cNvPr>
            <p:cNvCxnSpPr>
              <a:endCxn id="22" idx="7"/>
            </p:cNvCxnSpPr>
            <p:nvPr/>
          </p:nvCxnSpPr>
          <p:spPr>
            <a:xfrm flipV="1">
              <a:off x="7929238" y="1495711"/>
              <a:ext cx="21031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FEE7A-07E3-448E-9A56-58ADD4B1565A}"/>
                </a:ext>
              </a:extLst>
            </p:cNvPr>
            <p:cNvCxnSpPr>
              <a:endCxn id="25" idx="5"/>
            </p:cNvCxnSpPr>
            <p:nvPr/>
          </p:nvCxnSpPr>
          <p:spPr>
            <a:xfrm>
              <a:off x="7901125" y="3110861"/>
              <a:ext cx="21312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A0E4E8-61A5-469E-A68E-66F4333C0B3B}"/>
                </a:ext>
              </a:extLst>
            </p:cNvPr>
            <p:cNvCxnSpPr/>
            <p:nvPr/>
          </p:nvCxnSpPr>
          <p:spPr>
            <a:xfrm>
              <a:off x="7882881" y="2181058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A4AF98-125D-447E-9268-CD62106DA270}"/>
                </a:ext>
              </a:extLst>
            </p:cNvPr>
            <p:cNvCxnSpPr/>
            <p:nvPr/>
          </p:nvCxnSpPr>
          <p:spPr>
            <a:xfrm flipV="1">
              <a:off x="8397481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B7E01E-0DA9-4CA6-8DBA-EC2244EBB5CB}"/>
                </a:ext>
              </a:extLst>
            </p:cNvPr>
            <p:cNvCxnSpPr/>
            <p:nvPr/>
          </p:nvCxnSpPr>
          <p:spPr>
            <a:xfrm flipV="1">
              <a:off x="9982199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0642E7-F9D3-4920-B2F5-AADBD25676B2}"/>
                </a:ext>
              </a:extLst>
            </p:cNvPr>
            <p:cNvSpPr/>
            <p:nvPr/>
          </p:nvSpPr>
          <p:spPr>
            <a:xfrm>
              <a:off x="7830103" y="1440094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8B8083-20F2-420A-A890-F2703AF21F63}"/>
                </a:ext>
              </a:extLst>
            </p:cNvPr>
            <p:cNvSpPr/>
            <p:nvPr/>
          </p:nvSpPr>
          <p:spPr>
            <a:xfrm>
              <a:off x="7838578" y="2109023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4C7453-63DA-4C34-8644-7C80C705A3DE}"/>
                </a:ext>
              </a:extLst>
            </p:cNvPr>
            <p:cNvSpPr/>
            <p:nvPr/>
          </p:nvSpPr>
          <p:spPr>
            <a:xfrm>
              <a:off x="7820484" y="3041408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DB249C-BFD8-4F14-8DE3-CF233AED609F}"/>
                </a:ext>
              </a:extLst>
            </p:cNvPr>
            <p:cNvSpPr/>
            <p:nvPr/>
          </p:nvSpPr>
          <p:spPr>
            <a:xfrm>
              <a:off x="7830103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E33A45-5B37-4F1B-96E8-D9AEDCBE02BD}"/>
                </a:ext>
              </a:extLst>
            </p:cNvPr>
            <p:cNvSpPr/>
            <p:nvPr/>
          </p:nvSpPr>
          <p:spPr>
            <a:xfrm>
              <a:off x="8326459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37D19E-F2C6-48B5-9E8A-9157F8260E48}"/>
                </a:ext>
              </a:extLst>
            </p:cNvPr>
            <p:cNvSpPr/>
            <p:nvPr/>
          </p:nvSpPr>
          <p:spPr>
            <a:xfrm>
              <a:off x="8316836" y="212969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FD303E-6B7E-49FA-BE2D-02FE38134C6C}"/>
                </a:ext>
              </a:extLst>
            </p:cNvPr>
            <p:cNvSpPr/>
            <p:nvPr/>
          </p:nvSpPr>
          <p:spPr>
            <a:xfrm>
              <a:off x="8343416" y="14367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2900EA-5C0F-4E82-880E-502082FA6060}"/>
                </a:ext>
              </a:extLst>
            </p:cNvPr>
            <p:cNvSpPr/>
            <p:nvPr/>
          </p:nvSpPr>
          <p:spPr>
            <a:xfrm>
              <a:off x="9910778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E6CB68-7339-4DA4-AF86-2D46FD1BC495}"/>
                </a:ext>
              </a:extLst>
            </p:cNvPr>
            <p:cNvSpPr/>
            <p:nvPr/>
          </p:nvSpPr>
          <p:spPr>
            <a:xfrm>
              <a:off x="9911177" y="1475041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77FD80-E697-43B6-9153-01640E30ACEB}"/>
                </a:ext>
              </a:extLst>
            </p:cNvPr>
            <p:cNvSpPr/>
            <p:nvPr/>
          </p:nvSpPr>
          <p:spPr>
            <a:xfrm>
              <a:off x="9910778" y="213602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28A8D7-3342-4E49-B3B2-5DB5C4F4CEE0}"/>
                </a:ext>
              </a:extLst>
            </p:cNvPr>
            <p:cNvSpPr/>
            <p:nvPr/>
          </p:nvSpPr>
          <p:spPr>
            <a:xfrm>
              <a:off x="8326459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6EDDE5-E11C-4AAF-9CF6-BA1564CCC732}"/>
                </a:ext>
              </a:extLst>
            </p:cNvPr>
            <p:cNvSpPr/>
            <p:nvPr/>
          </p:nvSpPr>
          <p:spPr>
            <a:xfrm>
              <a:off x="9911177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8806BA-11AA-4EAE-B19D-D0E276E342D7}"/>
                </a:ext>
              </a:extLst>
            </p:cNvPr>
            <p:cNvSpPr txBox="1"/>
            <p:nvPr/>
          </p:nvSpPr>
          <p:spPr>
            <a:xfrm>
              <a:off x="10184307" y="209780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AE15D3-1ED1-4E79-9ECD-BA17D449D62E}"/>
                    </a:ext>
                  </a:extLst>
                </p:cNvPr>
                <p:cNvSpPr txBox="1"/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50EA87-CB18-4807-8770-9246725A0874}"/>
                </a:ext>
              </a:extLst>
            </p:cNvPr>
            <p:cNvSpPr txBox="1"/>
            <p:nvPr/>
          </p:nvSpPr>
          <p:spPr>
            <a:xfrm>
              <a:off x="7520611" y="1336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5228F2-2189-47D4-8EFE-419C6D27C86F}"/>
                </a:ext>
              </a:extLst>
            </p:cNvPr>
            <p:cNvSpPr txBox="1"/>
            <p:nvPr/>
          </p:nvSpPr>
          <p:spPr>
            <a:xfrm>
              <a:off x="7522537" y="19795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84F28A-67B7-484E-8A31-18A07C52B186}"/>
                </a:ext>
              </a:extLst>
            </p:cNvPr>
            <p:cNvSpPr txBox="1"/>
            <p:nvPr/>
          </p:nvSpPr>
          <p:spPr>
            <a:xfrm>
              <a:off x="7479296" y="28755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EC41E6-3824-42FC-968E-BE778079F68A}"/>
                </a:ext>
              </a:extLst>
            </p:cNvPr>
            <p:cNvSpPr txBox="1"/>
            <p:nvPr/>
          </p:nvSpPr>
          <p:spPr>
            <a:xfrm>
              <a:off x="7479296" y="324985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618F54-ABD6-48BB-9AB7-232FC61325E8}"/>
              </a:ext>
            </a:extLst>
          </p:cNvPr>
          <p:cNvGrpSpPr/>
          <p:nvPr/>
        </p:nvGrpSpPr>
        <p:grpSpPr>
          <a:xfrm>
            <a:off x="10149018" y="1611141"/>
            <a:ext cx="156665" cy="1620852"/>
            <a:chOff x="9012447" y="1408128"/>
            <a:chExt cx="168624" cy="206760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CA0562-D85B-4567-AC49-A4468E358B62}"/>
                </a:ext>
              </a:extLst>
            </p:cNvPr>
            <p:cNvCxnSpPr/>
            <p:nvPr/>
          </p:nvCxnSpPr>
          <p:spPr>
            <a:xfrm flipV="1">
              <a:off x="9093092" y="1516945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056A92-0F89-400E-B2E9-F786EC606A51}"/>
                </a:ext>
              </a:extLst>
            </p:cNvPr>
            <p:cNvSpPr/>
            <p:nvPr/>
          </p:nvSpPr>
          <p:spPr>
            <a:xfrm>
              <a:off x="9022070" y="333458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B6B89C-08E5-4EF7-BEC9-D4E0BE87539E}"/>
                </a:ext>
              </a:extLst>
            </p:cNvPr>
            <p:cNvSpPr/>
            <p:nvPr/>
          </p:nvSpPr>
          <p:spPr>
            <a:xfrm>
              <a:off x="9012447" y="2101027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ABE927-9C0C-4A33-869C-9D284A6975D9}"/>
                </a:ext>
              </a:extLst>
            </p:cNvPr>
            <p:cNvSpPr/>
            <p:nvPr/>
          </p:nvSpPr>
          <p:spPr>
            <a:xfrm>
              <a:off x="9039027" y="14081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4D574E-117B-45FE-B7AF-D8F523417ABE}"/>
                </a:ext>
              </a:extLst>
            </p:cNvPr>
            <p:cNvSpPr/>
            <p:nvPr/>
          </p:nvSpPr>
          <p:spPr>
            <a:xfrm>
              <a:off x="9022070" y="30110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67071-6BD5-41C5-8944-F2E5A375A1FF}"/>
              </a:ext>
            </a:extLst>
          </p:cNvPr>
          <p:cNvGrpSpPr/>
          <p:nvPr/>
        </p:nvGrpSpPr>
        <p:grpSpPr>
          <a:xfrm>
            <a:off x="9065410" y="2528463"/>
            <a:ext cx="2057203" cy="131814"/>
            <a:chOff x="7846120" y="2578289"/>
            <a:chExt cx="2214244" cy="16814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06DA33-1877-46E6-A03E-68C07AAF3668}"/>
                </a:ext>
              </a:extLst>
            </p:cNvPr>
            <p:cNvCxnSpPr/>
            <p:nvPr/>
          </p:nvCxnSpPr>
          <p:spPr>
            <a:xfrm>
              <a:off x="7890423" y="2650324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ACA98D1-EA08-41FD-8CC0-05D0A02ABD38}"/>
                </a:ext>
              </a:extLst>
            </p:cNvPr>
            <p:cNvSpPr/>
            <p:nvPr/>
          </p:nvSpPr>
          <p:spPr>
            <a:xfrm>
              <a:off x="7846120" y="2578289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7DE7EC-2E18-4638-A183-735F1A2549CC}"/>
                </a:ext>
              </a:extLst>
            </p:cNvPr>
            <p:cNvSpPr/>
            <p:nvPr/>
          </p:nvSpPr>
          <p:spPr>
            <a:xfrm>
              <a:off x="8324378" y="259896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3BB653-0C40-450E-9CDD-6DE520829578}"/>
                </a:ext>
              </a:extLst>
            </p:cNvPr>
            <p:cNvSpPr/>
            <p:nvPr/>
          </p:nvSpPr>
          <p:spPr>
            <a:xfrm>
              <a:off x="9918320" y="260529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2B0C0C2-6B29-4C40-A8CB-6C610CB4EF81}"/>
              </a:ext>
            </a:extLst>
          </p:cNvPr>
          <p:cNvGrpSpPr/>
          <p:nvPr/>
        </p:nvGrpSpPr>
        <p:grpSpPr>
          <a:xfrm>
            <a:off x="2421820" y="1320861"/>
            <a:ext cx="1271783" cy="693161"/>
            <a:chOff x="2421820" y="1320861"/>
            <a:chExt cx="1271783" cy="693161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4166534-1D2F-4CC5-B0A0-FFB87F4EB590}"/>
                </a:ext>
              </a:extLst>
            </p:cNvPr>
            <p:cNvCxnSpPr>
              <a:endCxn id="74" idx="1"/>
            </p:cNvCxnSpPr>
            <p:nvPr/>
          </p:nvCxnSpPr>
          <p:spPr>
            <a:xfrm flipV="1">
              <a:off x="2609899" y="1471183"/>
              <a:ext cx="1083704" cy="542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/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−)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63E543-B737-4B66-B892-C5D32D971A45}"/>
              </a:ext>
            </a:extLst>
          </p:cNvPr>
          <p:cNvGrpSpPr/>
          <p:nvPr/>
        </p:nvGrpSpPr>
        <p:grpSpPr>
          <a:xfrm>
            <a:off x="2514313" y="2462141"/>
            <a:ext cx="1046171" cy="694952"/>
            <a:chOff x="2514313" y="2462141"/>
            <a:chExt cx="1046171" cy="694952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9E88BDA-F671-44B5-A403-61B004F014B4}"/>
                </a:ext>
              </a:extLst>
            </p:cNvPr>
            <p:cNvCxnSpPr>
              <a:endCxn id="113" idx="1"/>
            </p:cNvCxnSpPr>
            <p:nvPr/>
          </p:nvCxnSpPr>
          <p:spPr>
            <a:xfrm>
              <a:off x="2546117" y="2462141"/>
              <a:ext cx="1014367" cy="34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/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+)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9C17DA-A9B0-4E99-A596-C679DC89EA9B}"/>
              </a:ext>
            </a:extLst>
          </p:cNvPr>
          <p:cNvGrpSpPr/>
          <p:nvPr/>
        </p:nvGrpSpPr>
        <p:grpSpPr>
          <a:xfrm>
            <a:off x="279028" y="1346699"/>
            <a:ext cx="2605000" cy="1827300"/>
            <a:chOff x="279028" y="1346699"/>
            <a:chExt cx="2605000" cy="18273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2480FC-9B5C-47C5-A9E2-FC6BDC169BB7}"/>
                </a:ext>
              </a:extLst>
            </p:cNvPr>
            <p:cNvCxnSpPr/>
            <p:nvPr/>
          </p:nvCxnSpPr>
          <p:spPr>
            <a:xfrm flipV="1">
              <a:off x="2151218" y="1703268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/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CD8BD0-C0A3-4113-BB3A-6473F549FA26}"/>
                </a:ext>
              </a:extLst>
            </p:cNvPr>
            <p:cNvCxnSpPr/>
            <p:nvPr/>
          </p:nvCxnSpPr>
          <p:spPr>
            <a:xfrm flipH="1" flipV="1">
              <a:off x="1027688" y="1703268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115A3E-5D33-4736-A198-60D26E456FDC}"/>
                </a:ext>
              </a:extLst>
            </p:cNvPr>
            <p:cNvCxnSpPr/>
            <p:nvPr/>
          </p:nvCxnSpPr>
          <p:spPr>
            <a:xfrm flipH="1" flipV="1">
              <a:off x="2421820" y="1727553"/>
              <a:ext cx="5102" cy="954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19F1C12-6C25-4B7B-A4D3-3923993A7F86}"/>
                </a:ext>
              </a:extLst>
            </p:cNvPr>
            <p:cNvCxnSpPr/>
            <p:nvPr/>
          </p:nvCxnSpPr>
          <p:spPr>
            <a:xfrm flipV="1">
              <a:off x="685097" y="1509048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4087FCC-C37D-4F57-BF0D-810AD1C4E35E}"/>
                </a:ext>
              </a:extLst>
            </p:cNvPr>
            <p:cNvCxnSpPr/>
            <p:nvPr/>
          </p:nvCxnSpPr>
          <p:spPr>
            <a:xfrm>
              <a:off x="279028" y="2226593"/>
              <a:ext cx="2495536" cy="2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AEA23B-3E24-403B-8318-04A337CFE30F}"/>
                </a:ext>
              </a:extLst>
            </p:cNvPr>
            <p:cNvCxnSpPr/>
            <p:nvPr/>
          </p:nvCxnSpPr>
          <p:spPr>
            <a:xfrm>
              <a:off x="702618" y="2691244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0718E5-03B0-4E74-8605-315C995417D9}"/>
                </a:ext>
              </a:extLst>
            </p:cNvPr>
            <p:cNvCxnSpPr/>
            <p:nvPr/>
          </p:nvCxnSpPr>
          <p:spPr>
            <a:xfrm>
              <a:off x="722285" y="1686232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A7E8FDF-56FE-4D76-8D61-BB899960F147}"/>
                </a:ext>
              </a:extLst>
            </p:cNvPr>
            <p:cNvCxnSpPr/>
            <p:nvPr/>
          </p:nvCxnSpPr>
          <p:spPr>
            <a:xfrm>
              <a:off x="702618" y="2528020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17A5E7F-D243-448E-8BB9-D76132CB2E12}"/>
                </a:ext>
              </a:extLst>
            </p:cNvPr>
            <p:cNvSpPr txBox="1"/>
            <p:nvPr/>
          </p:nvSpPr>
          <p:spPr>
            <a:xfrm>
              <a:off x="381971" y="1540941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BE7F4D-B9C8-4535-91C8-13A7CD81E731}"/>
                </a:ext>
              </a:extLst>
            </p:cNvPr>
            <p:cNvSpPr txBox="1"/>
            <p:nvPr/>
          </p:nvSpPr>
          <p:spPr>
            <a:xfrm>
              <a:off x="383529" y="1893422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0B3BDD-B857-4251-9FBB-7BB9FC4D8459}"/>
                </a:ext>
              </a:extLst>
            </p:cNvPr>
            <p:cNvSpPr txBox="1"/>
            <p:nvPr/>
          </p:nvSpPr>
          <p:spPr>
            <a:xfrm>
              <a:off x="348539" y="2384706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7C47F0-4067-452A-923F-BB53F1170542}"/>
                </a:ext>
              </a:extLst>
            </p:cNvPr>
            <p:cNvSpPr txBox="1"/>
            <p:nvPr/>
          </p:nvSpPr>
          <p:spPr>
            <a:xfrm>
              <a:off x="348539" y="2589981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DE742B-4536-4149-AB90-49CF0E825D17}"/>
                </a:ext>
              </a:extLst>
            </p:cNvPr>
            <p:cNvSpPr txBox="1"/>
            <p:nvPr/>
          </p:nvSpPr>
          <p:spPr>
            <a:xfrm>
              <a:off x="2344871" y="2214133"/>
              <a:ext cx="539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81216DE-48E7-4530-8767-490CD50B5111}"/>
                </a:ext>
              </a:extLst>
            </p:cNvPr>
            <p:cNvCxnSpPr/>
            <p:nvPr/>
          </p:nvCxnSpPr>
          <p:spPr>
            <a:xfrm>
              <a:off x="685097" y="2028172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D946884-F1BE-47C1-A129-086747E45540}"/>
                </a:ext>
              </a:extLst>
            </p:cNvPr>
            <p:cNvCxnSpPr/>
            <p:nvPr/>
          </p:nvCxnSpPr>
          <p:spPr>
            <a:xfrm>
              <a:off x="722285" y="204120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736E94B-F39E-4BB1-987F-AA5FC8FC33D7}"/>
                </a:ext>
              </a:extLst>
            </p:cNvPr>
            <p:cNvSpPr/>
            <p:nvPr/>
          </p:nvSpPr>
          <p:spPr>
            <a:xfrm>
              <a:off x="647995" y="200494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DCDCFB0-068C-4FDC-89F3-58EED2897F2A}"/>
                </a:ext>
              </a:extLst>
            </p:cNvPr>
            <p:cNvCxnSpPr/>
            <p:nvPr/>
          </p:nvCxnSpPr>
          <p:spPr>
            <a:xfrm>
              <a:off x="1027687" y="2521560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E59F3-C5DE-4EA7-AD8C-DC4502F1E748}"/>
                </a:ext>
              </a:extLst>
            </p:cNvPr>
            <p:cNvCxnSpPr/>
            <p:nvPr/>
          </p:nvCxnSpPr>
          <p:spPr>
            <a:xfrm flipV="1">
              <a:off x="1032760" y="2046026"/>
              <a:ext cx="5808" cy="4756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D176DE-20F7-493A-BFB8-3B5AFD7C639A}"/>
                </a:ext>
              </a:extLst>
            </p:cNvPr>
            <p:cNvCxnSpPr>
              <a:endCxn id="72" idx="2"/>
            </p:cNvCxnSpPr>
            <p:nvPr/>
          </p:nvCxnSpPr>
          <p:spPr>
            <a:xfrm flipV="1">
              <a:off x="2160154" y="2074487"/>
              <a:ext cx="274" cy="4526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C2E80D-DB12-4609-AE74-57A9A0774A3B}"/>
                </a:ext>
              </a:extLst>
            </p:cNvPr>
            <p:cNvCxnSpPr/>
            <p:nvPr/>
          </p:nvCxnSpPr>
          <p:spPr>
            <a:xfrm>
              <a:off x="2160154" y="2046026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81009DE-32E5-47C7-8325-7F887D7191EB}"/>
                </a:ext>
              </a:extLst>
            </p:cNvPr>
            <p:cNvSpPr/>
            <p:nvPr/>
          </p:nvSpPr>
          <p:spPr>
            <a:xfrm>
              <a:off x="2110810" y="200793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22A13EF-67D5-4507-9214-5BF6F9DDEC00}"/>
                </a:ext>
              </a:extLst>
            </p:cNvPr>
            <p:cNvSpPr/>
            <p:nvPr/>
          </p:nvSpPr>
          <p:spPr>
            <a:xfrm>
              <a:off x="978069" y="2488281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6A2ACA3-7CA6-4FCD-9ADD-D8DADAAB5E1E}"/>
                </a:ext>
              </a:extLst>
            </p:cNvPr>
            <p:cNvSpPr txBox="1"/>
            <p:nvPr/>
          </p:nvSpPr>
          <p:spPr>
            <a:xfrm>
              <a:off x="611451" y="2835445"/>
              <a:ext cx="16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Ego point: (1,-2,1)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28D32C-223F-4EBA-B1E0-36BCFA16DDFD}"/>
              </a:ext>
            </a:extLst>
          </p:cNvPr>
          <p:cNvGrpSpPr/>
          <p:nvPr/>
        </p:nvGrpSpPr>
        <p:grpSpPr>
          <a:xfrm>
            <a:off x="3693603" y="1117004"/>
            <a:ext cx="4242150" cy="1283460"/>
            <a:chOff x="3693603" y="1117004"/>
            <a:chExt cx="4242150" cy="128346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9C793F-858C-4C0B-90FC-F1A6062A64D4}"/>
                </a:ext>
              </a:extLst>
            </p:cNvPr>
            <p:cNvCxnSpPr/>
            <p:nvPr/>
          </p:nvCxnSpPr>
          <p:spPr>
            <a:xfrm>
              <a:off x="4323572" y="2135976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F733C7-7D29-475E-A910-DE7CFC0DAF27}"/>
                </a:ext>
              </a:extLst>
            </p:cNvPr>
            <p:cNvCxnSpPr/>
            <p:nvPr/>
          </p:nvCxnSpPr>
          <p:spPr>
            <a:xfrm>
              <a:off x="5795443" y="214034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18A581-B72C-4248-B563-E2DE0E1CB06E}"/>
                </a:ext>
              </a:extLst>
            </p:cNvPr>
            <p:cNvCxnSpPr/>
            <p:nvPr/>
          </p:nvCxnSpPr>
          <p:spPr>
            <a:xfrm flipV="1">
              <a:off x="5781108" y="1320650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2FD38-F469-48DE-BAE9-E984FE68D589}"/>
                </a:ext>
              </a:extLst>
            </p:cNvPr>
            <p:cNvCxnSpPr/>
            <p:nvPr/>
          </p:nvCxnSpPr>
          <p:spPr>
            <a:xfrm flipH="1" flipV="1">
              <a:off x="4657578" y="1320650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/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9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118102-0872-480E-8153-F8113F59380A}"/>
                </a:ext>
              </a:extLst>
            </p:cNvPr>
            <p:cNvCxnSpPr/>
            <p:nvPr/>
          </p:nvCxnSpPr>
          <p:spPr>
            <a:xfrm flipV="1">
              <a:off x="6047876" y="1268268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67D3CB4-3D4A-46F9-870E-0B38681B3FE6}"/>
                </a:ext>
              </a:extLst>
            </p:cNvPr>
            <p:cNvCxnSpPr/>
            <p:nvPr/>
          </p:nvCxnSpPr>
          <p:spPr>
            <a:xfrm flipV="1">
              <a:off x="4306051" y="1117004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32F14B6-2AA4-4AEC-84AC-9049F983AA27}"/>
                </a:ext>
              </a:extLst>
            </p:cNvPr>
            <p:cNvCxnSpPr/>
            <p:nvPr/>
          </p:nvCxnSpPr>
          <p:spPr>
            <a:xfrm>
              <a:off x="3899982" y="1834549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C072B5-B262-4CC4-9150-92C10C47505C}"/>
                </a:ext>
              </a:extLst>
            </p:cNvPr>
            <p:cNvCxnSpPr/>
            <p:nvPr/>
          </p:nvCxnSpPr>
          <p:spPr>
            <a:xfrm>
              <a:off x="4323572" y="2299200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062BDA-A082-4207-919E-CF62192BF29C}"/>
                </a:ext>
              </a:extLst>
            </p:cNvPr>
            <p:cNvCxnSpPr/>
            <p:nvPr/>
          </p:nvCxnSpPr>
          <p:spPr>
            <a:xfrm>
              <a:off x="4343239" y="1294188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BD99CE-7F13-4F28-99F1-9E0353040711}"/>
                </a:ext>
              </a:extLst>
            </p:cNvPr>
            <p:cNvSpPr txBox="1"/>
            <p:nvPr/>
          </p:nvSpPr>
          <p:spPr>
            <a:xfrm>
              <a:off x="4002925" y="1148897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1A1C7B-6A49-4B08-AA83-2720BD937721}"/>
                </a:ext>
              </a:extLst>
            </p:cNvPr>
            <p:cNvSpPr txBox="1"/>
            <p:nvPr/>
          </p:nvSpPr>
          <p:spPr>
            <a:xfrm>
              <a:off x="4004483" y="150137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A99B5F-EEBC-472D-84E2-FBCD69636D81}"/>
                </a:ext>
              </a:extLst>
            </p:cNvPr>
            <p:cNvSpPr txBox="1"/>
            <p:nvPr/>
          </p:nvSpPr>
          <p:spPr>
            <a:xfrm>
              <a:off x="3969493" y="1992662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7060B7-1FF5-4E14-B410-2E49CD006F72}"/>
                </a:ext>
              </a:extLst>
            </p:cNvPr>
            <p:cNvSpPr txBox="1"/>
            <p:nvPr/>
          </p:nvSpPr>
          <p:spPr>
            <a:xfrm>
              <a:off x="3969493" y="2197937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B84D0FC-D504-4567-856F-8DFB429A1AF5}"/>
                </a:ext>
              </a:extLst>
            </p:cNvPr>
            <p:cNvSpPr txBox="1"/>
            <p:nvPr/>
          </p:nvSpPr>
          <p:spPr>
            <a:xfrm>
              <a:off x="6173501" y="1451455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7186B1-B3C0-4B58-A1B6-1FF0D6999252}"/>
                </a:ext>
              </a:extLst>
            </p:cNvPr>
            <p:cNvCxnSpPr/>
            <p:nvPr/>
          </p:nvCxnSpPr>
          <p:spPr>
            <a:xfrm>
              <a:off x="4306051" y="1636128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95F088-7FF4-42B6-9F86-E1F74D64FEB6}"/>
                </a:ext>
              </a:extLst>
            </p:cNvPr>
            <p:cNvCxnSpPr/>
            <p:nvPr/>
          </p:nvCxnSpPr>
          <p:spPr>
            <a:xfrm>
              <a:off x="4320307" y="129418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A86618B-8CD4-487F-9932-40DA102E8EDF}"/>
                </a:ext>
              </a:extLst>
            </p:cNvPr>
            <p:cNvSpPr/>
            <p:nvPr/>
          </p:nvSpPr>
          <p:spPr>
            <a:xfrm>
              <a:off x="4270689" y="1273284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736648-B4EA-437C-9E19-9B3BAFF0A0A1}"/>
                </a:ext>
              </a:extLst>
            </p:cNvPr>
            <p:cNvCxnSpPr/>
            <p:nvPr/>
          </p:nvCxnSpPr>
          <p:spPr>
            <a:xfrm>
              <a:off x="4650231" y="1834449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03A9B6-8E37-470E-AB25-9B39B192267A}"/>
                </a:ext>
              </a:extLst>
            </p:cNvPr>
            <p:cNvCxnSpPr/>
            <p:nvPr/>
          </p:nvCxnSpPr>
          <p:spPr>
            <a:xfrm flipH="1" flipV="1">
              <a:off x="4643024" y="1294190"/>
              <a:ext cx="6885" cy="5541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728613-7359-4789-984C-9BE9061060F1}"/>
                </a:ext>
              </a:extLst>
            </p:cNvPr>
            <p:cNvCxnSpPr>
              <a:stCxn id="120" idx="2"/>
            </p:cNvCxnSpPr>
            <p:nvPr/>
          </p:nvCxnSpPr>
          <p:spPr>
            <a:xfrm flipH="1" flipV="1">
              <a:off x="5787236" y="1789644"/>
              <a:ext cx="687" cy="3905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25B53B-DCA5-4E12-ABD3-096A50984FD3}"/>
                </a:ext>
              </a:extLst>
            </p:cNvPr>
            <p:cNvSpPr/>
            <p:nvPr/>
          </p:nvSpPr>
          <p:spPr>
            <a:xfrm>
              <a:off x="4607274" y="181689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DA5D28C-831B-45FF-8367-CC3D571C5B50}"/>
                </a:ext>
              </a:extLst>
            </p:cNvPr>
            <p:cNvSpPr txBox="1"/>
            <p:nvPr/>
          </p:nvSpPr>
          <p:spPr>
            <a:xfrm>
              <a:off x="6122436" y="1908352"/>
              <a:ext cx="1813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1: (3,1,-2)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3BCBBB8-B8DB-4F17-9DCD-39447B4375A9}"/>
                </a:ext>
              </a:extLst>
            </p:cNvPr>
            <p:cNvSpPr/>
            <p:nvPr/>
          </p:nvSpPr>
          <p:spPr>
            <a:xfrm>
              <a:off x="5738305" y="2113595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7CC2B1-2309-454F-B6A8-02C236B9E361}"/>
              </a:ext>
            </a:extLst>
          </p:cNvPr>
          <p:cNvGrpSpPr/>
          <p:nvPr/>
        </p:nvGrpSpPr>
        <p:grpSpPr>
          <a:xfrm>
            <a:off x="3560484" y="2462141"/>
            <a:ext cx="4381573" cy="1283460"/>
            <a:chOff x="3616225" y="2559335"/>
            <a:chExt cx="4381573" cy="128346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B1C5D3-305C-40F1-8802-D0E68503E7D8}"/>
                </a:ext>
              </a:extLst>
            </p:cNvPr>
            <p:cNvCxnSpPr/>
            <p:nvPr/>
          </p:nvCxnSpPr>
          <p:spPr>
            <a:xfrm flipV="1">
              <a:off x="5820428" y="2767013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E44F4F-501C-4CC4-BA45-4DE3129D549B}"/>
                </a:ext>
              </a:extLst>
            </p:cNvPr>
            <p:cNvCxnSpPr/>
            <p:nvPr/>
          </p:nvCxnSpPr>
          <p:spPr>
            <a:xfrm flipV="1">
              <a:off x="4682668" y="2692623"/>
              <a:ext cx="0" cy="105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D3BAB80-A6A3-45C5-9F14-850ABFA19C2C}"/>
                </a:ext>
              </a:extLst>
            </p:cNvPr>
            <p:cNvCxnSpPr/>
            <p:nvPr/>
          </p:nvCxnSpPr>
          <p:spPr>
            <a:xfrm flipV="1">
              <a:off x="6078754" y="2710599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D9A1359-6E2E-4FA5-837A-B10B08E1B438}"/>
                </a:ext>
              </a:extLst>
            </p:cNvPr>
            <p:cNvCxnSpPr/>
            <p:nvPr/>
          </p:nvCxnSpPr>
          <p:spPr>
            <a:xfrm flipV="1">
              <a:off x="4336929" y="2559335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F069063-94D7-49B8-887C-57DD80086070}"/>
                </a:ext>
              </a:extLst>
            </p:cNvPr>
            <p:cNvCxnSpPr/>
            <p:nvPr/>
          </p:nvCxnSpPr>
          <p:spPr>
            <a:xfrm>
              <a:off x="3930860" y="3276880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5B5D2B-5AE3-4201-B2B5-9F00B1F7B991}"/>
                </a:ext>
              </a:extLst>
            </p:cNvPr>
            <p:cNvCxnSpPr/>
            <p:nvPr/>
          </p:nvCxnSpPr>
          <p:spPr>
            <a:xfrm>
              <a:off x="4354450" y="3741531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2255A7-7F4E-48CA-9655-9C47D07B865C}"/>
                </a:ext>
              </a:extLst>
            </p:cNvPr>
            <p:cNvCxnSpPr/>
            <p:nvPr/>
          </p:nvCxnSpPr>
          <p:spPr>
            <a:xfrm>
              <a:off x="4374117" y="2736519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518656B-A363-456E-9729-73687D2EB19B}"/>
                </a:ext>
              </a:extLst>
            </p:cNvPr>
            <p:cNvCxnSpPr/>
            <p:nvPr/>
          </p:nvCxnSpPr>
          <p:spPr>
            <a:xfrm>
              <a:off x="4354450" y="3578307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15750F-BA29-45DE-A26C-564EC3D058C0}"/>
                </a:ext>
              </a:extLst>
            </p:cNvPr>
            <p:cNvSpPr txBox="1"/>
            <p:nvPr/>
          </p:nvSpPr>
          <p:spPr>
            <a:xfrm>
              <a:off x="4033803" y="259122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689EFC0-C67C-4471-951E-2C619ECA5BA2}"/>
                </a:ext>
              </a:extLst>
            </p:cNvPr>
            <p:cNvSpPr txBox="1"/>
            <p:nvPr/>
          </p:nvSpPr>
          <p:spPr>
            <a:xfrm>
              <a:off x="4035361" y="2943709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C780A6D-FB3F-4711-8690-3A987D83047B}"/>
                </a:ext>
              </a:extLst>
            </p:cNvPr>
            <p:cNvSpPr txBox="1"/>
            <p:nvPr/>
          </p:nvSpPr>
          <p:spPr>
            <a:xfrm>
              <a:off x="4000371" y="3434993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1AE516-3500-4E43-88FA-CE4D3E891998}"/>
                </a:ext>
              </a:extLst>
            </p:cNvPr>
            <p:cNvSpPr txBox="1"/>
            <p:nvPr/>
          </p:nvSpPr>
          <p:spPr>
            <a:xfrm>
              <a:off x="4000371" y="3640268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3007B1-66B6-4624-9DF4-A77B39287C09}"/>
                </a:ext>
              </a:extLst>
            </p:cNvPr>
            <p:cNvSpPr txBox="1"/>
            <p:nvPr/>
          </p:nvSpPr>
          <p:spPr>
            <a:xfrm>
              <a:off x="6204379" y="2893786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11393F-63A9-4A25-A377-4C13F2A5AB85}"/>
                </a:ext>
              </a:extLst>
            </p:cNvPr>
            <p:cNvCxnSpPr/>
            <p:nvPr/>
          </p:nvCxnSpPr>
          <p:spPr>
            <a:xfrm>
              <a:off x="4336929" y="3078459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EE4B06-2A3B-4CB8-A3DD-A3896AFF16BB}"/>
                </a:ext>
              </a:extLst>
            </p:cNvPr>
            <p:cNvCxnSpPr/>
            <p:nvPr/>
          </p:nvCxnSpPr>
          <p:spPr>
            <a:xfrm>
              <a:off x="4354450" y="3571847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F1A556-24DA-4054-806D-0CF6E9603638}"/>
                </a:ext>
              </a:extLst>
            </p:cNvPr>
            <p:cNvSpPr/>
            <p:nvPr/>
          </p:nvSpPr>
          <p:spPr>
            <a:xfrm>
              <a:off x="4284979" y="354502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410D8C-04A5-4C74-8625-8BF6A5BA7F8C}"/>
                </a:ext>
              </a:extLst>
            </p:cNvPr>
            <p:cNvCxnSpPr/>
            <p:nvPr/>
          </p:nvCxnSpPr>
          <p:spPr>
            <a:xfrm>
              <a:off x="4673900" y="3732104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84B330-CB97-4FE4-8FDC-887F7B2B0175}"/>
                </a:ext>
              </a:extLst>
            </p:cNvPr>
            <p:cNvCxnSpPr>
              <a:endCxn id="112" idx="0"/>
            </p:cNvCxnSpPr>
            <p:nvPr/>
          </p:nvCxnSpPr>
          <p:spPr>
            <a:xfrm flipH="1">
              <a:off x="4680344" y="3571993"/>
              <a:ext cx="4248" cy="1301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DC866D7-28A8-48DF-B233-99D6DE3848BE}"/>
                </a:ext>
              </a:extLst>
            </p:cNvPr>
            <p:cNvCxnSpPr>
              <a:endCxn id="111" idx="2"/>
            </p:cNvCxnSpPr>
            <p:nvPr/>
          </p:nvCxnSpPr>
          <p:spPr>
            <a:xfrm flipV="1">
              <a:off x="5806641" y="2761573"/>
              <a:ext cx="8467" cy="9670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5F6341C-A860-4E10-82DC-751407E572BB}"/>
                </a:ext>
              </a:extLst>
            </p:cNvPr>
            <p:cNvCxnSpPr/>
            <p:nvPr/>
          </p:nvCxnSpPr>
          <p:spPr>
            <a:xfrm>
              <a:off x="5837541" y="273250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20688C-65DE-442D-B4B2-DFE19B6D4F89}"/>
                </a:ext>
              </a:extLst>
            </p:cNvPr>
            <p:cNvSpPr/>
            <p:nvPr/>
          </p:nvSpPr>
          <p:spPr>
            <a:xfrm>
              <a:off x="5765490" y="269501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7A73DD5-2C20-417E-8B84-66B3036D8C16}"/>
                </a:ext>
              </a:extLst>
            </p:cNvPr>
            <p:cNvSpPr/>
            <p:nvPr/>
          </p:nvSpPr>
          <p:spPr>
            <a:xfrm>
              <a:off x="4630726" y="370216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/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blipFill>
                  <a:blip r:embed="rId8"/>
                  <a:stretch>
                    <a:fillRect r="-939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ECF2C7F-6BB2-4C99-BF03-DB1AE75EACBF}"/>
                </a:ext>
              </a:extLst>
            </p:cNvPr>
            <p:cNvSpPr txBox="1"/>
            <p:nvPr/>
          </p:nvSpPr>
          <p:spPr>
            <a:xfrm>
              <a:off x="6059447" y="3301827"/>
              <a:ext cx="1938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2: (-2,-3,-2)</a:t>
              </a:r>
            </a:p>
          </p:txBody>
        </p:sp>
      </p:grpSp>
      <p:sp>
        <p:nvSpPr>
          <p:cNvPr id="122" name="Content Placeholder 1">
            <a:extLst>
              <a:ext uri="{FF2B5EF4-FFF2-40B4-BE49-F238E27FC236}">
                <a16:creationId xmlns:a16="http://schemas.microsoft.com/office/drawing/2014/main" id="{C531E8E7-C56F-4F01-861D-C5F15BDF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25" y="4007489"/>
            <a:ext cx="7138771" cy="174754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Key Idea: Make input signal space </a:t>
            </a:r>
            <a:r>
              <a:rPr lang="en-US" sz="2000" b="1" dirty="0"/>
              <a:t>finite </a:t>
            </a:r>
            <a:r>
              <a:rPr lang="en-US" sz="2000" dirty="0"/>
              <a:t>(even further simplification than finite parameterization)</a:t>
            </a:r>
          </a:p>
          <a:p>
            <a:r>
              <a:rPr lang="en-US" sz="2000" dirty="0"/>
              <a:t>Stochastically estimate least cost neighbor and descend to it</a:t>
            </a:r>
          </a:p>
          <a:p>
            <a:r>
              <a:rPr lang="en-US" sz="2000" dirty="0"/>
              <a:t>Use </a:t>
            </a:r>
            <a:r>
              <a:rPr lang="en-US" sz="2000" dirty="0" err="1"/>
              <a:t>Tabu</a:t>
            </a:r>
            <a:r>
              <a:rPr lang="en-US" sz="2000" dirty="0"/>
              <a:t>-list to avoid revisiting points</a:t>
            </a:r>
          </a:p>
          <a:p>
            <a:r>
              <a:rPr lang="en-US" sz="2000" dirty="0"/>
              <a:t>Use random restarts to escape local optima</a:t>
            </a:r>
          </a:p>
          <a:p>
            <a:r>
              <a:rPr lang="en-US" sz="2000" dirty="0"/>
              <a:t>Refine search space in promising regions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2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21ED-4615-40E9-8FF3-BECB766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09600"/>
            <a:ext cx="11699087" cy="1002034"/>
          </a:xfrm>
        </p:spPr>
        <p:txBody>
          <a:bodyPr/>
          <a:lstStyle/>
          <a:p>
            <a:r>
              <a:rPr lang="en-US" dirty="0"/>
              <a:t>If we convert all values in an STL formula to parameters, then we get a specification template, or a Parametric STL (PSTL) formula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62026-EA71-4BC1-8D50-E9282B3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Templates using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F8DDF-B69E-409D-94C4-8F39810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7AEC9-BF65-4DC1-B0BE-8FF6CE4A82EE}"/>
              </a:ext>
            </a:extLst>
          </p:cNvPr>
          <p:cNvSpPr txBox="1"/>
          <p:nvPr/>
        </p:nvSpPr>
        <p:spPr>
          <a:xfrm>
            <a:off x="631455" y="2054391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PSTL 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arametric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ignal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emporal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ogic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7ABB8-7A23-44FA-98BB-3980611BD260}"/>
              </a:ext>
            </a:extLst>
          </p:cNvPr>
          <p:cNvCxnSpPr/>
          <p:nvPr/>
        </p:nvCxnSpPr>
        <p:spPr>
          <a:xfrm flipV="1">
            <a:off x="1130003" y="2592232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928567-2C5C-4D00-A710-3395A2328C60}"/>
              </a:ext>
            </a:extLst>
          </p:cNvPr>
          <p:cNvCxnSpPr/>
          <p:nvPr/>
        </p:nvCxnSpPr>
        <p:spPr>
          <a:xfrm>
            <a:off x="901403" y="5371116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E2626-6C06-4F3E-BFF7-06CDDC957166}"/>
              </a:ext>
            </a:extLst>
          </p:cNvPr>
          <p:cNvSpPr txBox="1"/>
          <p:nvPr/>
        </p:nvSpPr>
        <p:spPr>
          <a:xfrm>
            <a:off x="5792008" y="543098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/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blipFill>
                <a:blip r:embed="rId2"/>
                <a:stretch>
                  <a:fillRect l="-1336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9D36B-0CE3-4D52-865D-A7D1F3863D90}"/>
              </a:ext>
            </a:extLst>
          </p:cNvPr>
          <p:cNvCxnSpPr/>
          <p:nvPr/>
        </p:nvCxnSpPr>
        <p:spPr>
          <a:xfrm>
            <a:off x="6412685" y="5284225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F00E5-79CD-4E11-A1E5-5367016C4E31}"/>
              </a:ext>
            </a:extLst>
          </p:cNvPr>
          <p:cNvGrpSpPr/>
          <p:nvPr/>
        </p:nvGrpSpPr>
        <p:grpSpPr>
          <a:xfrm>
            <a:off x="300331" y="2924204"/>
            <a:ext cx="11690310" cy="2419041"/>
            <a:chOff x="465728" y="3182363"/>
            <a:chExt cx="11690310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04727F-54ED-4789-B2D8-15AC7BC553E7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058" t="-5036" b="-647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249050-04AF-4580-8AD6-5786C53E67FC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09ACFB-1637-4A12-B82C-C43982E5D6AC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70CDF5-A5C9-4510-A8DC-ADCD79709FAC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7B9B11-59FA-45C1-9CB7-4F463EBAB38D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24A1AC-7170-43DE-B727-568768B5E714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02D7A0-18D1-47BC-8FB7-57A36BDF1B91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ECDB811-6F55-45DF-93B4-8779E99BC294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26CDC13-0860-4FA3-9D7A-013187618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43F11B-639A-46AD-9283-54295247F2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D693CB7-6C51-426D-8D72-CF0C4335C864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4E282A-4E0A-4557-B042-0ADF0B47BE38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89E5CE-002C-42DF-BF5D-CA93D03CCA9B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E60E53-0805-46B5-9143-8917E1CA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D5EF7-5561-4E3C-8F3B-79144303BBC5}"/>
              </a:ext>
            </a:extLst>
          </p:cNvPr>
          <p:cNvGrpSpPr/>
          <p:nvPr/>
        </p:nvGrpSpPr>
        <p:grpSpPr>
          <a:xfrm>
            <a:off x="631455" y="2640527"/>
            <a:ext cx="5987481" cy="2730589"/>
            <a:chOff x="796852" y="2898686"/>
            <a:chExt cx="5987481" cy="273058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42C084-62EB-458B-87D2-5BB23CBB7595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CC607C-7C65-42AF-BE2F-66F48DA968C7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CE4DFA-8A3D-49E6-A980-3000F30C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D3864-5A11-4BB6-B422-83D8C01D1AA9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A9B5165-54A7-43F2-B5F3-7D809BEC911B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3C1E7B-7D62-4C36-8323-7592CA542A59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4341B09D-5F44-45BA-BBF2-C6BCBE0603FA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EBD79C9-367C-43EE-922C-954B816308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7F0CC4-E66F-439A-89AC-5B12609E84CC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B2A1AAA-3AA2-4832-957E-71D8610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4CFDEF3-777A-4A76-A7BE-EE3F5AAFBF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Parallelogram 79">
                <a:extLst>
                  <a:ext uri="{FF2B5EF4-FFF2-40B4-BE49-F238E27FC236}">
                    <a16:creationId xmlns:a16="http://schemas.microsoft.com/office/drawing/2014/main" id="{C3DE23F0-53D0-400C-B35E-F6EE211B480E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7A9170E-C329-498E-A7F6-9B5EDD8AE2F4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9E63996-2A3F-479F-86FF-101B9FDDE34D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98ACD4-0C17-4BD1-90C6-20D70EBE1E59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ACFA2DA-ED07-4142-B3E7-13673E52C987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/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previous lecture,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were some fixed values, here they represent parameters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  <a:blipFill>
                <a:blip r:embed="rId12"/>
                <a:stretch>
                  <a:fillRect l="-1638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71A7D-FB80-499A-B276-7250118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886534"/>
          </a:xfrm>
        </p:spPr>
        <p:txBody>
          <a:bodyPr/>
          <a:lstStyle/>
          <a:p>
            <a:r>
              <a:rPr lang="en-US" dirty="0"/>
              <a:t>Specification Mining: Try to find values of parameters of a PSTL formula from a given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Good to know “as-is” properties of the model</a:t>
            </a:r>
          </a:p>
          <a:p>
            <a:pPr lvl="1"/>
            <a:r>
              <a:rPr lang="en-US" dirty="0"/>
              <a:t>Finds worst-case behaviors of the model</a:t>
            </a:r>
          </a:p>
          <a:p>
            <a:pPr lvl="1"/>
            <a:r>
              <a:rPr lang="en-US" dirty="0"/>
              <a:t>Can be used to do design-space exploration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8A08-670B-4460-98D4-C8206CC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5DA4C-B1DA-45F3-8CF4-AAD93C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ECA260-822D-407D-8ED9-4E8AF5DD60C0}"/>
              </a:ext>
            </a:extLst>
          </p:cNvPr>
          <p:cNvSpPr/>
          <p:nvPr/>
        </p:nvSpPr>
        <p:spPr>
          <a:xfrm>
            <a:off x="2919230" y="2486544"/>
            <a:ext cx="80818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Secret Sauce: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 parameters for a given PSTL formula from traces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Falsify given STL formula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685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3D0EC-B8E0-44F4-911A-45B6D5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for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4BDD-872F-45A6-8BF0-5293EDE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sz="2400" dirty="0"/>
                  <a:t>PSTL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sz="2400" dirty="0"/>
                  <a:t>,  [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] </a:t>
                </a:r>
              </a:p>
              <a:p>
                <a:pPr lvl="1"/>
                <a:r>
                  <a:rPr lang="en-US" sz="2400" dirty="0"/>
                  <a:t>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dirty="0"/>
                  <a:t>Find:</a:t>
                </a:r>
              </a:p>
              <a:p>
                <a:pPr lvl="1"/>
                <a:r>
                  <a:rPr lang="en-US" sz="2400" dirty="0"/>
                  <a:t>Valuation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  <a:blipFill>
                <a:blip r:embed="rId2"/>
                <a:stretch>
                  <a:fillRect l="-111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787B-A370-4D8F-B2B3-BF1F51B35B77}"/>
              </a:ext>
            </a:extLst>
          </p:cNvPr>
          <p:cNvGrpSpPr/>
          <p:nvPr/>
        </p:nvGrpSpPr>
        <p:grpSpPr>
          <a:xfrm>
            <a:off x="7225725" y="1044012"/>
            <a:ext cx="4542291" cy="400110"/>
            <a:chOff x="6306684" y="758285"/>
            <a:chExt cx="4542291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FC7F08-178D-4885-B10B-7FFEA6F42143}"/>
                </a:ext>
              </a:extLst>
            </p:cNvPr>
            <p:cNvCxnSpPr/>
            <p:nvPr/>
          </p:nvCxnSpPr>
          <p:spPr>
            <a:xfrm flipV="1">
              <a:off x="7315200" y="965654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441F1-F5D4-47B6-82F0-802D7DDB4283}"/>
                </a:ext>
              </a:extLst>
            </p:cNvPr>
            <p:cNvSpPr txBox="1"/>
            <p:nvPr/>
          </p:nvSpPr>
          <p:spPr>
            <a:xfrm>
              <a:off x="6306684" y="758285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c= 1000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AE9195-24F4-4C33-8D33-A7A0501BA114}"/>
              </a:ext>
            </a:extLst>
          </p:cNvPr>
          <p:cNvGrpSpPr/>
          <p:nvPr/>
        </p:nvGrpSpPr>
        <p:grpSpPr>
          <a:xfrm>
            <a:off x="7344608" y="2192281"/>
            <a:ext cx="4413883" cy="400110"/>
            <a:chOff x="6841888" y="1882347"/>
            <a:chExt cx="4413883" cy="4001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A9B3FF-EA16-48DD-A856-7B068ECB51D3}"/>
                </a:ext>
              </a:extLst>
            </p:cNvPr>
            <p:cNvCxnSpPr/>
            <p:nvPr/>
          </p:nvCxnSpPr>
          <p:spPr>
            <a:xfrm flipV="1">
              <a:off x="7721996" y="2079931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A69F4-6892-4788-9222-A0CA86E2CF9E}"/>
                </a:ext>
              </a:extLst>
            </p:cNvPr>
            <p:cNvSpPr txBox="1"/>
            <p:nvPr/>
          </p:nvSpPr>
          <p:spPr>
            <a:xfrm>
              <a:off x="6841888" y="1882347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 = 1.5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2AD3B-EBB6-48EA-B239-00AAF521CC27}"/>
              </a:ext>
            </a:extLst>
          </p:cNvPr>
          <p:cNvGrpSpPr/>
          <p:nvPr/>
        </p:nvGrpSpPr>
        <p:grpSpPr>
          <a:xfrm>
            <a:off x="7850546" y="720210"/>
            <a:ext cx="3917470" cy="3548284"/>
            <a:chOff x="6931505" y="434483"/>
            <a:chExt cx="3917470" cy="35482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1A1C11-5930-4F9B-B5D6-FCEB7253B2E4}"/>
                </a:ext>
              </a:extLst>
            </p:cNvPr>
            <p:cNvCxnSpPr/>
            <p:nvPr/>
          </p:nvCxnSpPr>
          <p:spPr>
            <a:xfrm flipV="1">
              <a:off x="7296150" y="649533"/>
              <a:ext cx="9525" cy="3333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537B4A-E5CD-4F40-9802-C7926E32B019}"/>
                </a:ext>
              </a:extLst>
            </p:cNvPr>
            <p:cNvCxnSpPr/>
            <p:nvPr/>
          </p:nvCxnSpPr>
          <p:spPr>
            <a:xfrm>
              <a:off x="6953250" y="3575504"/>
              <a:ext cx="38957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924CAB4-01B3-44A6-833E-E58ADD600AEF}"/>
                </a:ext>
              </a:extLst>
            </p:cNvPr>
            <p:cNvSpPr/>
            <p:nvPr/>
          </p:nvSpPr>
          <p:spPr>
            <a:xfrm>
              <a:off x="7296150" y="2416782"/>
              <a:ext cx="2619375" cy="1158721"/>
            </a:xfrm>
            <a:custGeom>
              <a:avLst/>
              <a:gdLst>
                <a:gd name="connsiteX0" fmla="*/ 0 w 2514600"/>
                <a:gd name="connsiteY0" fmla="*/ 1053946 h 1053946"/>
                <a:gd name="connsiteX1" fmla="*/ 419100 w 2514600"/>
                <a:gd name="connsiteY1" fmla="*/ 15721 h 1053946"/>
                <a:gd name="connsiteX2" fmla="*/ 866775 w 2514600"/>
                <a:gd name="connsiteY2" fmla="*/ 415771 h 1053946"/>
                <a:gd name="connsiteX3" fmla="*/ 1076325 w 2514600"/>
                <a:gd name="connsiteY3" fmla="*/ 253846 h 1053946"/>
                <a:gd name="connsiteX4" fmla="*/ 2514600 w 2514600"/>
                <a:gd name="connsiteY4" fmla="*/ 215746 h 1053946"/>
                <a:gd name="connsiteX0" fmla="*/ 0 w 2562225"/>
                <a:gd name="connsiteY0" fmla="*/ 1053946 h 1053946"/>
                <a:gd name="connsiteX1" fmla="*/ 419100 w 2562225"/>
                <a:gd name="connsiteY1" fmla="*/ 15721 h 1053946"/>
                <a:gd name="connsiteX2" fmla="*/ 866775 w 2562225"/>
                <a:gd name="connsiteY2" fmla="*/ 415771 h 1053946"/>
                <a:gd name="connsiteX3" fmla="*/ 1076325 w 2562225"/>
                <a:gd name="connsiteY3" fmla="*/ 253846 h 1053946"/>
                <a:gd name="connsiteX4" fmla="*/ 2562225 w 2562225"/>
                <a:gd name="connsiteY4" fmla="*/ 253846 h 1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1053946">
                  <a:moveTo>
                    <a:pt x="0" y="1053946"/>
                  </a:moveTo>
                  <a:cubicBezTo>
                    <a:pt x="137319" y="588014"/>
                    <a:pt x="274638" y="122083"/>
                    <a:pt x="419100" y="15721"/>
                  </a:cubicBezTo>
                  <a:cubicBezTo>
                    <a:pt x="563563" y="-90642"/>
                    <a:pt x="757238" y="376084"/>
                    <a:pt x="866775" y="415771"/>
                  </a:cubicBezTo>
                  <a:cubicBezTo>
                    <a:pt x="976312" y="455458"/>
                    <a:pt x="793750" y="280833"/>
                    <a:pt x="1076325" y="253846"/>
                  </a:cubicBezTo>
                  <a:cubicBezTo>
                    <a:pt x="1358900" y="226859"/>
                    <a:pt x="2562225" y="253846"/>
                    <a:pt x="2562225" y="25384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84D821F-6A30-4674-90D1-004A8C02151E}"/>
                </a:ext>
              </a:extLst>
            </p:cNvPr>
            <p:cNvSpPr/>
            <p:nvPr/>
          </p:nvSpPr>
          <p:spPr>
            <a:xfrm>
              <a:off x="7315200" y="2235737"/>
              <a:ext cx="2581275" cy="1320717"/>
            </a:xfrm>
            <a:custGeom>
              <a:avLst/>
              <a:gdLst>
                <a:gd name="connsiteX0" fmla="*/ 0 w 2581275"/>
                <a:gd name="connsiteY0" fmla="*/ 1320717 h 1320717"/>
                <a:gd name="connsiteX1" fmla="*/ 704850 w 2581275"/>
                <a:gd name="connsiteY1" fmla="*/ 53892 h 1320717"/>
                <a:gd name="connsiteX2" fmla="*/ 1352550 w 2581275"/>
                <a:gd name="connsiteY2" fmla="*/ 234867 h 1320717"/>
                <a:gd name="connsiteX3" fmla="*/ 2581275 w 2581275"/>
                <a:gd name="connsiteY3" fmla="*/ 244392 h 1320717"/>
                <a:gd name="connsiteX4" fmla="*/ 2581275 w 2581275"/>
                <a:gd name="connsiteY4" fmla="*/ 244392 h 13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275" h="1320717">
                  <a:moveTo>
                    <a:pt x="0" y="1320717"/>
                  </a:moveTo>
                  <a:cubicBezTo>
                    <a:pt x="239712" y="777792"/>
                    <a:pt x="479425" y="234867"/>
                    <a:pt x="704850" y="53892"/>
                  </a:cubicBezTo>
                  <a:cubicBezTo>
                    <a:pt x="930275" y="-127083"/>
                    <a:pt x="1039813" y="203117"/>
                    <a:pt x="1352550" y="234867"/>
                  </a:cubicBezTo>
                  <a:cubicBezTo>
                    <a:pt x="1665288" y="266617"/>
                    <a:pt x="2581275" y="244392"/>
                    <a:pt x="2581275" y="244392"/>
                  </a:cubicBezTo>
                  <a:lnTo>
                    <a:pt x="2581275" y="244392"/>
                  </a:ln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3740BF1-A0F7-41EE-9CCE-05B40B092A13}"/>
                </a:ext>
              </a:extLst>
            </p:cNvPr>
            <p:cNvSpPr/>
            <p:nvPr/>
          </p:nvSpPr>
          <p:spPr>
            <a:xfrm>
              <a:off x="7296150" y="2189490"/>
              <a:ext cx="2628900" cy="1357439"/>
            </a:xfrm>
            <a:custGeom>
              <a:avLst/>
              <a:gdLst>
                <a:gd name="connsiteX0" fmla="*/ 0 w 2628900"/>
                <a:gd name="connsiteY0" fmla="*/ 1357439 h 1357439"/>
                <a:gd name="connsiteX1" fmla="*/ 295275 w 2628900"/>
                <a:gd name="connsiteY1" fmla="*/ 52514 h 1357439"/>
                <a:gd name="connsiteX2" fmla="*/ 723900 w 2628900"/>
                <a:gd name="connsiteY2" fmla="*/ 252539 h 1357439"/>
                <a:gd name="connsiteX3" fmla="*/ 990600 w 2628900"/>
                <a:gd name="connsiteY3" fmla="*/ 214439 h 1357439"/>
                <a:gd name="connsiteX4" fmla="*/ 1114425 w 2628900"/>
                <a:gd name="connsiteY4" fmla="*/ 223964 h 1357439"/>
                <a:gd name="connsiteX5" fmla="*/ 2628900 w 2628900"/>
                <a:gd name="connsiteY5" fmla="*/ 214439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1357439">
                  <a:moveTo>
                    <a:pt x="0" y="1357439"/>
                  </a:moveTo>
                  <a:cubicBezTo>
                    <a:pt x="87312" y="797051"/>
                    <a:pt x="174625" y="236664"/>
                    <a:pt x="295275" y="52514"/>
                  </a:cubicBezTo>
                  <a:cubicBezTo>
                    <a:pt x="415925" y="-131636"/>
                    <a:pt x="608013" y="225551"/>
                    <a:pt x="723900" y="252539"/>
                  </a:cubicBezTo>
                  <a:cubicBezTo>
                    <a:pt x="839788" y="279526"/>
                    <a:pt x="925513" y="219201"/>
                    <a:pt x="990600" y="214439"/>
                  </a:cubicBezTo>
                  <a:lnTo>
                    <a:pt x="1114425" y="223964"/>
                  </a:lnTo>
                  <a:lnTo>
                    <a:pt x="2628900" y="214439"/>
                  </a:lnTo>
                </a:path>
              </a:pathLst>
            </a:cu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9C575-C16A-497F-AF3B-93F7F0FE6A07}"/>
                </a:ext>
              </a:extLst>
            </p:cNvPr>
            <p:cNvSpPr txBox="1"/>
            <p:nvPr/>
          </p:nvSpPr>
          <p:spPr>
            <a:xfrm>
              <a:off x="10146411" y="3148113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FBCB9-BA04-4FCF-B654-290373B899D2}"/>
                    </a:ext>
                  </a:extLst>
                </p:cNvPr>
                <p:cNvSpPr txBox="1"/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C019F9A-3205-4888-8881-7AD5B9EABAEB}"/>
              </a:ext>
            </a:extLst>
          </p:cNvPr>
          <p:cNvSpPr txBox="1"/>
          <p:nvPr/>
        </p:nvSpPr>
        <p:spPr>
          <a:xfrm>
            <a:off x="8867652" y="1409042"/>
            <a:ext cx="2581275" cy="646331"/>
          </a:xfrm>
          <a:prstGeom prst="rect">
            <a:avLst/>
          </a:prstGeom>
          <a:solidFill>
            <a:srgbClr val="FFAFB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Problem: Could find very conservative valuations!!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05BD1-1771-40F1-BD9C-202211A291F7}"/>
              </a:ext>
            </a:extLst>
          </p:cNvPr>
          <p:cNvGrpSpPr/>
          <p:nvPr/>
        </p:nvGrpSpPr>
        <p:grpSpPr>
          <a:xfrm>
            <a:off x="8043740" y="1644915"/>
            <a:ext cx="342901" cy="260381"/>
            <a:chOff x="7572375" y="4766437"/>
            <a:chExt cx="342901" cy="2603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D8070B-C645-4614-913A-59F48F107CEC}"/>
                </a:ext>
              </a:extLst>
            </p:cNvPr>
            <p:cNvSpPr/>
            <p:nvPr/>
          </p:nvSpPr>
          <p:spPr>
            <a:xfrm>
              <a:off x="7572376" y="4766437"/>
              <a:ext cx="342900" cy="2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22">
              <a:extLst>
                <a:ext uri="{FF2B5EF4-FFF2-40B4-BE49-F238E27FC236}">
                  <a16:creationId xmlns:a16="http://schemas.microsoft.com/office/drawing/2014/main" id="{20804C9C-DB01-4E9D-87E0-833232513B82}"/>
                </a:ext>
              </a:extLst>
            </p:cNvPr>
            <p:cNvCxnSpPr/>
            <p:nvPr/>
          </p:nvCxnSpPr>
          <p:spPr>
            <a:xfrm>
              <a:off x="7572375" y="4886952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23">
              <a:extLst>
                <a:ext uri="{FF2B5EF4-FFF2-40B4-BE49-F238E27FC236}">
                  <a16:creationId xmlns:a16="http://schemas.microsoft.com/office/drawing/2014/main" id="{8D97D968-4366-4812-881F-6BF20B1DA5F3}"/>
                </a:ext>
              </a:extLst>
            </p:cNvPr>
            <p:cNvCxnSpPr/>
            <p:nvPr/>
          </p:nvCxnSpPr>
          <p:spPr>
            <a:xfrm>
              <a:off x="7572375" y="4779864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65895F-B2B9-4D5F-92A5-3B5523861C5C}"/>
              </a:ext>
            </a:extLst>
          </p:cNvPr>
          <p:cNvCxnSpPr/>
          <p:nvPr/>
        </p:nvCxnSpPr>
        <p:spPr>
          <a:xfrm>
            <a:off x="1124856" y="3077484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/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Freestyle Script" panose="030804020302050B0404" pitchFamily="66" charset="0"/>
                  </a:rPr>
                  <a:t>-tight valuation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/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</a:rPr>
                      <m:t>⊭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</a:p>
              <a:p>
                <a:pPr lvl="2"/>
                <a:r>
                  <a:rPr lang="en-US" sz="2400" dirty="0"/>
                  <a:t>i.e. small perturbation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makes some trace not satisfy formula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blipFill>
                <a:blip r:embed="rId6"/>
                <a:stretch>
                  <a:fillRect t="-4061" r="-9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/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-tight valuations hard in general, but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efficient</a:t>
                </a:r>
                <a:r>
                  <a:rPr lang="en-US" sz="2400" dirty="0"/>
                  <a:t> for 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Monotonic PSTL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  <a:blipFill>
                <a:blip r:embed="rId7"/>
                <a:stretch>
                  <a:fillRect l="-177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formula sat for given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greater (or lesser) valuations sat </a:t>
                </a:r>
              </a:p>
            </p:txBody>
          </p:sp>
        </mc:Choice>
        <mc:Fallback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blipFill>
                <a:blip r:embed="rId8"/>
                <a:stretch>
                  <a:fillRect t="-4016" r="-437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81DEB-74F0-4DE2-8C4C-F07D48FE8579}"/>
              </a:ext>
            </a:extLst>
          </p:cNvPr>
          <p:cNvSpPr txBox="1">
            <a:spLocks/>
          </p:cNvSpPr>
          <p:nvPr/>
        </p:nvSpPr>
        <p:spPr>
          <a:xfrm>
            <a:off x="6184137" y="5145089"/>
            <a:ext cx="4739157" cy="561460"/>
          </a:xfrm>
          <a:prstGeom prst="borderCallout1">
            <a:avLst>
              <a:gd name="adj1" fmla="val 74983"/>
              <a:gd name="adj2" fmla="val 211"/>
              <a:gd name="adj3" fmla="val 95108"/>
              <a:gd name="adj4" fmla="val -75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search on parameter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/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lw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blipFill>
                <a:blip r:embed="rId9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8AA78-7B2C-4FAB-9BD1-45B84EB9F81A}"/>
              </a:ext>
            </a:extLst>
          </p:cNvPr>
          <p:cNvCxnSpPr>
            <a:cxnSpLocks/>
          </p:cNvCxnSpPr>
          <p:nvPr/>
        </p:nvCxnSpPr>
        <p:spPr>
          <a:xfrm flipH="1">
            <a:off x="4497922" y="5463274"/>
            <a:ext cx="816738" cy="0"/>
          </a:xfrm>
          <a:prstGeom prst="line">
            <a:avLst/>
          </a:prstGeom>
          <a:ln w="5715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E3467F-49FF-4B11-A7FD-3214058DA1D7}"/>
              </a:ext>
            </a:extLst>
          </p:cNvPr>
          <p:cNvCxnSpPr>
            <a:cxnSpLocks/>
          </p:cNvCxnSpPr>
          <p:nvPr/>
        </p:nvCxnSpPr>
        <p:spPr>
          <a:xfrm flipH="1" flipV="1">
            <a:off x="1485322" y="5607083"/>
            <a:ext cx="1165046" cy="66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0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Several excellent papers on the first development of falsification technology can be found on the web-site of S-</a:t>
            </a:r>
            <a:r>
              <a:rPr lang="en-US" sz="1200" dirty="0" err="1">
                <a:solidFill>
                  <a:srgbClr val="FF0000"/>
                </a:solidFill>
              </a:rPr>
              <a:t>TaLiRo</a:t>
            </a:r>
            <a:r>
              <a:rPr lang="en-US" sz="1200" dirty="0">
                <a:solidFill>
                  <a:srgbClr val="FF0000"/>
                </a:solidFill>
              </a:rPr>
              <a:t>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https://sites.google.com/a/asu.edu/s-taliro/references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Jyotirmoy Deshmukh, Marko Horvat, Xiaoqing Jin, </a:t>
            </a:r>
            <a:r>
              <a:rPr lang="en-US" sz="1200" dirty="0" err="1">
                <a:solidFill>
                  <a:srgbClr val="FF0000"/>
                </a:solidFill>
              </a:rPr>
              <a:t>Rupak</a:t>
            </a:r>
            <a:r>
              <a:rPr lang="en-US" sz="1200" dirty="0">
                <a:solidFill>
                  <a:srgbClr val="FF0000"/>
                </a:solidFill>
              </a:rPr>
              <a:t> Majumdar, and Vinayak S. Prabhu. 2017. Testing Cyber-Physical Systems through Bayesian Optimization. </a:t>
            </a:r>
            <a:r>
              <a:rPr lang="en-US" sz="1200" i="1" dirty="0">
                <a:solidFill>
                  <a:srgbClr val="FF0000"/>
                </a:solidFill>
              </a:rPr>
              <a:t>ACM Trans. Embed. </a:t>
            </a:r>
            <a:r>
              <a:rPr lang="en-US" sz="1200" i="1" dirty="0" err="1">
                <a:solidFill>
                  <a:srgbClr val="FF0000"/>
                </a:solidFill>
              </a:rPr>
              <a:t>Comput</a:t>
            </a:r>
            <a:r>
              <a:rPr lang="en-US" sz="1200" i="1" dirty="0">
                <a:solidFill>
                  <a:srgbClr val="FF0000"/>
                </a:solidFill>
              </a:rPr>
              <a:t>. Syst.</a:t>
            </a:r>
            <a:r>
              <a:rPr lang="en-US" sz="1200" dirty="0">
                <a:solidFill>
                  <a:srgbClr val="FF0000"/>
                </a:solidFill>
              </a:rPr>
              <a:t> 16, 5s, Article 170 (September 2017)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Deshmukh, Jyotirmoy, Xiaoqing Jin, James Kapinski, and Oded Maler. Stochastic Local Search for Falsification of Hybrid Systems. In </a:t>
            </a:r>
            <a:r>
              <a:rPr lang="en-US" sz="1200" i="1" dirty="0">
                <a:solidFill>
                  <a:srgbClr val="FF0000"/>
                </a:solidFill>
              </a:rPr>
              <a:t>International Symposium on Automated Technology for Verification and Analysis</a:t>
            </a:r>
            <a:r>
              <a:rPr lang="en-US" sz="1200" dirty="0">
                <a:solidFill>
                  <a:srgbClr val="FF0000"/>
                </a:solidFill>
              </a:rPr>
              <a:t>, pp. 500-517. 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Jin, Deshmukh et al. Mining Requirements from Closed-loop Control Models (HSCC ’13, IEEE Trans. On Computer Aided Design ’15)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Closed-loop Models contain:</a:t>
                </a:r>
              </a:p>
              <a:p>
                <a:pPr lvl="1"/>
                <a:r>
                  <a:rPr lang="en-US" dirty="0"/>
                  <a:t>Dynamics describing Physical Processes (Plant)</a:t>
                </a:r>
              </a:p>
              <a:p>
                <a:pPr lvl="1"/>
                <a:r>
                  <a:rPr lang="en-US" dirty="0"/>
                  <a:t>Code describing Embedded Control, Sensing, Actuation</a:t>
                </a:r>
              </a:p>
              <a:p>
                <a:pPr lvl="1"/>
                <a:r>
                  <a:rPr lang="en-US" dirty="0"/>
                  <a:t>Models of connection between plant and controller (hard-wired vs. wired network vs. wireless communication)</a:t>
                </a:r>
              </a:p>
              <a:p>
                <a:r>
                  <a:rPr lang="en-US" dirty="0"/>
                  <a:t>For simplicity, consider the composed plant model, controller and communication to be a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is excited by an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produces some output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that the correctness of the model is specified by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  <a:blipFill>
                <a:blip r:embed="rId2"/>
                <a:stretch>
                  <a:fillRect l="-62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simplicity,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; let the set of all possible functions representing input signals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Problem: </a:t>
                </a:r>
              </a:p>
              <a:p>
                <a:pPr marL="0" indent="0">
                  <a:buNone/>
                </a:pPr>
                <a:r>
                  <a:rPr lang="en-US" dirty="0"/>
                  <a:t>	Prove the following: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Falsification/Testing Problem: </a:t>
                </a:r>
              </a:p>
              <a:p>
                <a:pPr marL="0" indent="0">
                  <a:buNone/>
                </a:pPr>
                <a:r>
                  <a:rPr lang="en-US" dirty="0"/>
                  <a:t>	Find a witness to the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These formulations are quite general, as we can include the following “</a:t>
                </a:r>
                <a:r>
                  <a:rPr lang="en-US" i="1" dirty="0"/>
                  <a:t>model uncertainties</a:t>
                </a:r>
                <a:r>
                  <a:rPr lang="en-US" dirty="0"/>
                  <a:t>” as input signals: Initial states, fixed parameter values, time-varying parameter values, noise, etc.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4AD88E-124B-44BF-8930-AC8D3980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9BB7-6A77-4C4E-967B-2D2AB4B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AE52F-DD83-4013-8408-0356A87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plant model, software and communication is simple (e.g. linear models), then we can do formal analysis</a:t>
            </a:r>
          </a:p>
          <a:p>
            <a:pPr lvl="1"/>
            <a:r>
              <a:rPr lang="en-US" dirty="0"/>
              <a:t>E.g. Reachability analysis</a:t>
            </a:r>
          </a:p>
          <a:p>
            <a:r>
              <a:rPr lang="en-US" dirty="0"/>
              <a:t>Most real-world examples have very complex plants, controllers and communication!</a:t>
            </a:r>
          </a:p>
          <a:p>
            <a:r>
              <a:rPr lang="en-US" dirty="0"/>
              <a:t>Verification problem, in the most general case is </a:t>
            </a:r>
            <a:r>
              <a:rPr lang="en-US" b="1" i="1" dirty="0"/>
              <a:t>undecidable</a:t>
            </a:r>
          </a:p>
          <a:p>
            <a:pPr lvl="1"/>
            <a:r>
              <a:rPr lang="en-US" dirty="0"/>
              <a:t>It can be mathematically proven that there is no algorithm which will take the description of an </a:t>
            </a:r>
            <a:r>
              <a:rPr lang="en-US" i="1" dirty="0"/>
              <a:t>arbitrary </a:t>
            </a:r>
            <a:r>
              <a:rPr lang="en-US" dirty="0"/>
              <a:t>closed-loop model and a property, and give a yes/no answer to the verification question outlined on the previous slide.</a:t>
            </a:r>
          </a:p>
          <a:p>
            <a:pPr lvl="1"/>
            <a:r>
              <a:rPr lang="en-US" dirty="0"/>
              <a:t>Note that this does not mean that you will not be able to verify specific closed-loop models: this is possible with manual proofs, or with the help of a proof assistant tool such as an interactive theorem prover.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1D908-0A47-465E-9EAA-0283674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real-world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5800-EFB9-4F55-A3E9-067CB0CE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Falsification or testing attempts to find one or more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signals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In verification,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(the time domain) could be unbounded, in falsification or testing, the time domain is necessarily bounded,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some finite numeric constant</a:t>
                </a:r>
              </a:p>
              <a:p>
                <a:r>
                  <a:rPr lang="en-US" dirty="0"/>
                  <a:t>In verification the co-domain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could be an unbounded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in falsification, we typically consider some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input signal component,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its compact co-domain</a:t>
                </a:r>
              </a:p>
              <a:p>
                <a:r>
                  <a:rPr lang="en-US" dirty="0"/>
                  <a:t>Then the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simple words: input signals range over bounded intervals and over a bounded time horizon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625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F31210-A6A2-476A-8861-4B00515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Falsification/Testing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EF-C079-4D25-8B57-428E290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9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Given:</a:t>
                </a:r>
              </a:p>
              <a:p>
                <a:r>
                  <a:rPr lang="en-US" dirty="0"/>
                  <a:t>Set of all such input signals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Input signal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: 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maps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some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wlog</a:t>
                </a:r>
                <a:r>
                  <a:rPr lang="en-US" dirty="0"/>
                  <a:t> the same domain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and co-domain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can be evaluated to true/false over given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(No liveness properties!)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8A80-B159-4A31-846A-519457F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re-framed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F392-7619-472F-9434-7A9765B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Properties/Specifications/Requirements are rarely monolithic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specified as a pair: a pre-condition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on the inputs, and a post-condition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on the outputs</a:t>
                </a:r>
              </a:p>
              <a:p>
                <a:r>
                  <a:rPr lang="en-US" dirty="0"/>
                  <a:t>Verification problem then stated as:</a:t>
                </a:r>
              </a:p>
              <a:p>
                <a:pPr marL="411480" lvl="1" indent="0">
                  <a:buNone/>
                </a:pPr>
                <a:r>
                  <a:rPr lang="en-US" b="0" dirty="0"/>
                  <a:t>	Prove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Testing problem stated as:</a:t>
                </a:r>
              </a:p>
              <a:p>
                <a:pPr marL="411480" lvl="1" indent="0"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F0E39-EFCE-4271-BBAF-23FB8CA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Input/Output Properties for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B4B5-057A-4BD1-BD7E-583F40A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342E7-BDAD-48AA-922B-F10D56E0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practice in control theory to excite closed-loop models with input signals of certain special shapes</a:t>
            </a:r>
          </a:p>
          <a:p>
            <a:r>
              <a:rPr lang="en-US" dirty="0"/>
              <a:t>Motivation comes from theory of linear systems, where a </a:t>
            </a:r>
            <a:r>
              <a:rPr lang="en-US" i="1" dirty="0"/>
              <a:t>step-response </a:t>
            </a:r>
            <a:r>
              <a:rPr lang="en-US" dirty="0"/>
              <a:t>or </a:t>
            </a:r>
            <a:r>
              <a:rPr lang="en-US" i="1" dirty="0"/>
              <a:t>impulse-response </a:t>
            </a:r>
            <a:r>
              <a:rPr lang="en-US" dirty="0"/>
              <a:t>are enough to characterize all behaviors of the system</a:t>
            </a:r>
          </a:p>
          <a:p>
            <a:r>
              <a:rPr lang="en-US" dirty="0"/>
              <a:t>Such special shapes do not provide comprehensive information for nonlinear closed-loop systems, yet, it is still common to excite these systems with a few common patterns</a:t>
            </a:r>
          </a:p>
          <a:p>
            <a:r>
              <a:rPr lang="en-US" dirty="0"/>
              <a:t>Frequently, input signal patterns come from engineering insights or application-specific domain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FAA9-02BE-4799-9C9F-42071963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Properties/Pre-conditions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902B-77CE-4775-9E46-0E26D103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19514</TotalTime>
  <Words>2481</Words>
  <Application>Microsoft Office PowerPoint</Application>
  <PresentationFormat>Widescreen</PresentationFormat>
  <Paragraphs>375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Freestyle Script</vt:lpstr>
      <vt:lpstr>Garamond</vt:lpstr>
      <vt:lpstr>Symbol</vt:lpstr>
      <vt:lpstr>Times New Roman</vt:lpstr>
      <vt:lpstr>Wingdings 3</vt:lpstr>
      <vt:lpstr>Office Theme</vt:lpstr>
      <vt:lpstr>Autonomous Cyber-Physical Systems: Falsification and Requirement Inference</vt:lpstr>
      <vt:lpstr>Overview</vt:lpstr>
      <vt:lpstr>Closed-loop Models</vt:lpstr>
      <vt:lpstr>Verification vs. Testing</vt:lpstr>
      <vt:lpstr>Challenges with real-world systems</vt:lpstr>
      <vt:lpstr>Falsification/Testing</vt:lpstr>
      <vt:lpstr>Falsification re-framed</vt:lpstr>
      <vt:lpstr>Input/Output Properties for Closed-loop Models</vt:lpstr>
      <vt:lpstr>Input Properties/Pre-conditions</vt:lpstr>
      <vt:lpstr>Common input patterns used for testing</vt:lpstr>
      <vt:lpstr>Testing in practice</vt:lpstr>
      <vt:lpstr>Signal Generation</vt:lpstr>
      <vt:lpstr>Finite parameterization using control points</vt:lpstr>
      <vt:lpstr>Finite parameterization using linear interpolation</vt:lpstr>
      <vt:lpstr>Finite parameterization variable control point times</vt:lpstr>
      <vt:lpstr>Signal Generator</vt:lpstr>
      <vt:lpstr>Checking output properties</vt:lpstr>
      <vt:lpstr>Falsification or Automated Test Generation</vt:lpstr>
      <vt:lpstr>Quick Introduction to Black-box Optimization</vt:lpstr>
      <vt:lpstr>Falsification using Optimization</vt:lpstr>
      <vt:lpstr>Step-by-step of how falsification works</vt:lpstr>
      <vt:lpstr>Picking new parameter values to explore</vt:lpstr>
      <vt:lpstr>Stochastic Tabu-Search and Refinement</vt:lpstr>
      <vt:lpstr>Specification Templates using PSTL</vt:lpstr>
      <vt:lpstr>Specification Mining</vt:lpstr>
      <vt:lpstr>Specification Mining</vt:lpstr>
      <vt:lpstr>Parameter inference for PSTL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487</cp:revision>
  <dcterms:created xsi:type="dcterms:W3CDTF">2018-01-04T23:14:16Z</dcterms:created>
  <dcterms:modified xsi:type="dcterms:W3CDTF">2018-03-06T22:52:41Z</dcterms:modified>
</cp:coreProperties>
</file>