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6" r:id="rId3"/>
    <p:sldId id="357" r:id="rId4"/>
    <p:sldId id="358" r:id="rId5"/>
    <p:sldId id="359" r:id="rId6"/>
    <p:sldId id="365" r:id="rId7"/>
    <p:sldId id="363" r:id="rId8"/>
    <p:sldId id="366" r:id="rId9"/>
    <p:sldId id="367" r:id="rId10"/>
    <p:sldId id="360" r:id="rId11"/>
    <p:sldId id="361" r:id="rId12"/>
    <p:sldId id="362" r:id="rId13"/>
    <p:sldId id="368" r:id="rId14"/>
    <p:sldId id="369" r:id="rId15"/>
    <p:sldId id="3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CF"/>
    <a:srgbClr val="FCE6D2"/>
    <a:srgbClr val="FC95FF"/>
    <a:srgbClr val="FFC9CA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1" autoAdjust="0"/>
    <p:restoredTop sz="94690" autoAdjust="0"/>
  </p:normalViewPr>
  <p:slideViewPr>
    <p:cSldViewPr snapToGrid="0">
      <p:cViewPr>
        <p:scale>
          <a:sx n="66" d="100"/>
          <a:sy n="66" d="100"/>
        </p:scale>
        <p:origin x="2061" y="113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.cam.ac.uk/techreports/UCAM-CL-TR-696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Sensing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ECC2EF-CE3D-4E45-9FAE-3579A2B62202}"/>
              </a:ext>
            </a:extLst>
          </p:cNvPr>
          <p:cNvSpPr/>
          <p:nvPr/>
        </p:nvSpPr>
        <p:spPr>
          <a:xfrm>
            <a:off x="8606971" y="1891807"/>
            <a:ext cx="3113315" cy="22183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332703"/>
                <a:ext cx="6982263" cy="42617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Commercial GPS systems provide (GPS) coordinates of a vehicle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2m accuracy, this is not enough for autonomous driving</a:t>
                </a:r>
              </a:p>
              <a:p>
                <a:r>
                  <a:rPr lang="en-US" dirty="0"/>
                  <a:t>Differential GPS receivers provide decimeter level accuracy </a:t>
                </a:r>
              </a:p>
              <a:p>
                <a:r>
                  <a:rPr lang="en-US" dirty="0"/>
                  <a:t>GPS gives information about current time, latitude, longitude, and altitude</a:t>
                </a:r>
              </a:p>
              <a:p>
                <a:r>
                  <a:rPr lang="en-US" dirty="0"/>
                  <a:t>Often GPS data is used as “observations” along with an IMU-based inertial navigation system (INS) to localize the vehicle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332703"/>
                <a:ext cx="6982263" cy="4261762"/>
              </a:xfrm>
              <a:blipFill>
                <a:blip r:embed="rId2"/>
                <a:stretch>
                  <a:fillRect l="-1047" t="-3290" r="-2356" b="-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GPS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2576E-13A8-403B-BF2B-81B93B1F0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2" t="4293" r="13435" b="4293"/>
          <a:stretch/>
        </p:blipFill>
        <p:spPr>
          <a:xfrm>
            <a:off x="6669467" y="1665482"/>
            <a:ext cx="1596265" cy="16711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D09432-B249-49D2-B321-EE8486F95AC9}"/>
              </a:ext>
            </a:extLst>
          </p:cNvPr>
          <p:cNvSpPr/>
          <p:nvPr/>
        </p:nvSpPr>
        <p:spPr>
          <a:xfrm>
            <a:off x="9427096" y="2189343"/>
            <a:ext cx="1342506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96355C-CA4E-45DD-9873-ECB00EFDA94D}"/>
              </a:ext>
            </a:extLst>
          </p:cNvPr>
          <p:cNvSpPr/>
          <p:nvPr/>
        </p:nvSpPr>
        <p:spPr>
          <a:xfrm>
            <a:off x="9427096" y="3207493"/>
            <a:ext cx="1342506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5B3ACD-A88B-44AF-959F-A9A4D09367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5500" y1="36444" x2="35500" y2="36444"/>
                        <a14:backgroundMark x1="63333" y1="28889" x2="63333" y2="28889"/>
                        <a14:backgroundMark x1="46333" y1="73556" x2="46333" y2="73556"/>
                        <a14:backgroundMark x1="67667" y1="56444" x2="67667" y2="56444"/>
                        <a14:backgroundMark x1="71167" y1="53778" x2="71167" y2="53778"/>
                        <a14:backgroundMark x1="66000" y1="57556" x2="66000" y2="57556"/>
                        <a14:backgroundMark x1="25500" y1="45111" x2="25500" y2="45111"/>
                        <a14:backgroundMark x1="27833" y1="43556" x2="27833" y2="43556"/>
                        <a14:backgroundMark x1="31333" y1="63111" x2="31333" y2="63111"/>
                        <a14:backgroundMark x1="32833" y1="65333" x2="32833" y2="65333"/>
                        <a14:backgroundMark x1="35333" y1="68667" x2="35333" y2="68667"/>
                      </a14:backgroundRemoval>
                    </a14:imgEffect>
                  </a14:imgLayer>
                </a14:imgProps>
              </a:ext>
            </a:extLst>
          </a:blip>
          <a:srcRect l="22679" t="22170" r="24594" b="23721"/>
          <a:stretch/>
        </p:blipFill>
        <p:spPr>
          <a:xfrm>
            <a:off x="9397861" y="4516197"/>
            <a:ext cx="1400975" cy="107826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3908A7-E502-4390-859C-8AABD93BD535}"/>
              </a:ext>
            </a:extLst>
          </p:cNvPr>
          <p:cNvCxnSpPr>
            <a:cxnSpLocks/>
          </p:cNvCxnSpPr>
          <p:nvPr/>
        </p:nvCxnSpPr>
        <p:spPr>
          <a:xfrm>
            <a:off x="8261296" y="2336307"/>
            <a:ext cx="1161364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EB6D86-0A64-4AFB-921A-528D3C5F9B50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10098349" y="3830948"/>
            <a:ext cx="0" cy="68524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2395EA-6CEB-4A7E-A7D8-7598A3BDFD3F}"/>
              </a:ext>
            </a:extLst>
          </p:cNvPr>
          <p:cNvCxnSpPr>
            <a:cxnSpLocks/>
            <a:stCxn id="6" idx="3"/>
            <a:endCxn id="7" idx="3"/>
          </p:cNvCxnSpPr>
          <p:nvPr/>
        </p:nvCxnSpPr>
        <p:spPr>
          <a:xfrm>
            <a:off x="10769602" y="2501071"/>
            <a:ext cx="12700" cy="1018150"/>
          </a:xfrm>
          <a:prstGeom prst="bentConnector3">
            <a:avLst>
              <a:gd name="adj1" fmla="val 5114283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7">
            <a:extLst>
              <a:ext uri="{FF2B5EF4-FFF2-40B4-BE49-F238E27FC236}">
                <a16:creationId xmlns:a16="http://schemas.microsoft.com/office/drawing/2014/main" id="{B4700DBC-1991-423D-99E4-7230A241B1FA}"/>
              </a:ext>
            </a:extLst>
          </p:cNvPr>
          <p:cNvCxnSpPr>
            <a:cxnSpLocks/>
          </p:cNvCxnSpPr>
          <p:nvPr/>
        </p:nvCxnSpPr>
        <p:spPr>
          <a:xfrm flipH="1" flipV="1">
            <a:off x="9427096" y="2674601"/>
            <a:ext cx="12700" cy="1018150"/>
          </a:xfrm>
          <a:prstGeom prst="bentConnector3">
            <a:avLst>
              <a:gd name="adj1" fmla="val 5114283"/>
            </a:avLst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27D7198-419F-4AAF-9D92-12F6F8AD9D20}"/>
              </a:ext>
            </a:extLst>
          </p:cNvPr>
          <p:cNvSpPr txBox="1"/>
          <p:nvPr/>
        </p:nvSpPr>
        <p:spPr>
          <a:xfrm>
            <a:off x="9279240" y="1488693"/>
            <a:ext cx="18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Kalman Filter/EKF</a:t>
            </a:r>
          </a:p>
        </p:txBody>
      </p:sp>
    </p:spTree>
    <p:extLst>
      <p:ext uri="{BB962C8B-B14F-4D97-AF65-F5344CB8AC3E}">
        <p14:creationId xmlns:p14="http://schemas.microsoft.com/office/powerpoint/2010/main" val="391251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751863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LiDAR stands for Light detection and Ranging</a:t>
                </a:r>
              </a:p>
              <a:p>
                <a:r>
                  <a:rPr lang="en-US" dirty="0"/>
                  <a:t>Typical </a:t>
                </a:r>
                <a:r>
                  <a:rPr lang="en-US" dirty="0" err="1"/>
                  <a:t>LiDARs</a:t>
                </a:r>
                <a:r>
                  <a:rPr lang="en-US" dirty="0"/>
                  <a:t> e.g. </a:t>
                </a:r>
                <a:r>
                  <a:rPr lang="en-US" dirty="0" err="1"/>
                  <a:t>Velodyne</a:t>
                </a:r>
                <a:r>
                  <a:rPr lang="en-US" dirty="0"/>
                  <a:t> HDL-64E use multi-beam light rays</a:t>
                </a:r>
              </a:p>
              <a:p>
                <a:r>
                  <a:rPr lang="en-US" dirty="0"/>
                  <a:t>Mathematical model by “ray-casting”: rays are cast at an angle, and you get the distance from the first obstacle that reflects the light</a:t>
                </a:r>
              </a:p>
              <a:p>
                <a:r>
                  <a:rPr lang="en-US" dirty="0"/>
                  <a:t>Lidar data consists of rotational angle and distance to obstacle</a:t>
                </a:r>
              </a:p>
              <a:p>
                <a:r>
                  <a:rPr lang="en-US" dirty="0"/>
                  <a:t>This can be represented in a </a:t>
                </a:r>
                <a:r>
                  <a:rPr lang="en-US" i="1" dirty="0"/>
                  <a:t>point cloud </a:t>
                </a:r>
                <a:r>
                  <a:rPr lang="en-US" dirty="0"/>
                  <a:t>form by mapping each obstacle point to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coordinates (with respect to the body frame)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A970C3-A0F1-470A-BBD4-3C6536534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7518633" cy="4351338"/>
              </a:xfrm>
              <a:blipFill>
                <a:blip r:embed="rId2"/>
                <a:stretch>
                  <a:fillRect l="-810" t="-2945" r="-1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LiDAR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078B6-75B0-47FE-9301-DF3BBD88A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602" y="2329542"/>
            <a:ext cx="3689984" cy="20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970C3-A0F1-470A-BBD4-3C653653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Modulated Continuous Wave Doppler radar is popular</a:t>
            </a:r>
          </a:p>
          <a:p>
            <a:r>
              <a:rPr lang="en-US" dirty="0"/>
              <a:t>Main idea is to compute the distance to the obstacle in a given direction by comparing transmitted and received signals</a:t>
            </a:r>
          </a:p>
          <a:p>
            <a:r>
              <a:rPr lang="en-US" dirty="0"/>
              <a:t>Allows estimating both distance and relative velocity</a:t>
            </a:r>
          </a:p>
          <a:p>
            <a:r>
              <a:rPr lang="en-US" dirty="0"/>
              <a:t>Radars may require additional signal processing to give precise answers when the environment is dusty, rainy, or foggy.</a:t>
            </a:r>
          </a:p>
          <a:p>
            <a:r>
              <a:rPr lang="en-US" dirty="0"/>
              <a:t>Forward-facing radars estimate relative position/velocity of lead vehicle</a:t>
            </a:r>
          </a:p>
          <a:p>
            <a:r>
              <a:rPr lang="en-US" dirty="0"/>
              <a:t>Surround ultrasonic sensors can help create environment models (Tesla approach)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395131"/>
            <a:ext cx="10920419" cy="778828"/>
          </a:xfrm>
        </p:spPr>
        <p:txBody>
          <a:bodyPr/>
          <a:lstStyle/>
          <a:p>
            <a:r>
              <a:rPr lang="en-US" dirty="0"/>
              <a:t>Basics of Radar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0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58871E-DB14-44C2-A700-E025B28A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already learned about Kalman filter that can help do sensor fusion for localization using INS and GPU</a:t>
            </a:r>
          </a:p>
          <a:p>
            <a:r>
              <a:rPr lang="en-US" dirty="0"/>
              <a:t>Sensor fusion for camera and LiDAR data requires new algorithms</a:t>
            </a:r>
          </a:p>
          <a:p>
            <a:r>
              <a:rPr lang="en-US" dirty="0"/>
              <a:t>Centralized algorithms based on conditional random fields, Markov random fields, and decentralized algorithms based on boosting and Gaussian mixture models have been explored</a:t>
            </a:r>
          </a:p>
          <a:p>
            <a:r>
              <a:rPr lang="en-US" dirty="0"/>
              <a:t>Deep learning is also being explored for doing sensor fusion</a:t>
            </a:r>
          </a:p>
          <a:p>
            <a:r>
              <a:rPr lang="en-US" dirty="0"/>
              <a:t>Note: these approaches are exploratory, and there is no standard algorithm accepted by all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9504F1-EA59-461B-A9C5-EDBAE75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93374-0C04-4B22-89F7-F08ECD1C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6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39C82-7CBD-4FFC-88A8-2161C06546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 field: set of random variables described by an undirected graph, provides probabilistic framework to model image labeling problem</a:t>
                </a:r>
              </a:p>
              <a:p>
                <a:r>
                  <a:rPr lang="en-US" dirty="0"/>
                  <a:t>Markov random field: probability of each node in the graph is positive, and the conditional probability of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respect to all nodes of the graph is equal to the conditional property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respect to only its neighbors</a:t>
                </a:r>
              </a:p>
              <a:p>
                <a:r>
                  <a:rPr lang="en-US" dirty="0"/>
                  <a:t>In image labeling, each pixel corresponds to a random variable </a:t>
                </a:r>
              </a:p>
              <a:p>
                <a:r>
                  <a:rPr lang="en-US" dirty="0"/>
                  <a:t>Goal is to assign to each random variable a label from a finite set of labels, using Maximum a Posteriori labeling using appropriate cost functions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39C82-7CBD-4FFC-88A8-2161C06546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5FD1F24-863D-41E8-AC04-3E5F34FC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Random Field based sensor 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A7012-370A-4F5C-9422-6DB76EA5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0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827D2D-913A-4E5A-917A-87BE68EB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O. J. Woodman, An introduction to inertial navigation - Cambridge Computer Laboratory, </a:t>
            </a:r>
            <a:r>
              <a:rPr lang="en-US" sz="2000" i="1" dirty="0">
                <a:hlinkClick r:id="rId2"/>
              </a:rPr>
              <a:t>https://www.cl.cam.ac.uk/techreports/UCAM-CL-TR-696.pdf</a:t>
            </a:r>
            <a:endParaRPr lang="en-US" sz="2000" i="1" dirty="0"/>
          </a:p>
          <a:p>
            <a:pPr>
              <a:buFont typeface="+mj-lt"/>
              <a:buAutoNum type="arabicPeriod"/>
            </a:pPr>
            <a:r>
              <a:rPr lang="en-US" sz="2000" dirty="0"/>
              <a:t>Pendleton, Scott Drew, Hans Andersen, </a:t>
            </a:r>
            <a:r>
              <a:rPr lang="en-US" sz="2000" dirty="0" err="1"/>
              <a:t>Xinxin</a:t>
            </a:r>
            <a:r>
              <a:rPr lang="en-US" sz="2000" dirty="0"/>
              <a:t> Du, </a:t>
            </a:r>
            <a:r>
              <a:rPr lang="en-US" sz="2000" dirty="0" err="1"/>
              <a:t>Xiaotong</a:t>
            </a:r>
            <a:r>
              <a:rPr lang="en-US" sz="2000" dirty="0"/>
              <a:t> Shen, Malika </a:t>
            </a:r>
            <a:r>
              <a:rPr lang="en-US" sz="2000" dirty="0" err="1"/>
              <a:t>Meghjani</a:t>
            </a:r>
            <a:r>
              <a:rPr lang="en-US" sz="2000" dirty="0"/>
              <a:t>, You Hong </a:t>
            </a:r>
            <a:r>
              <a:rPr lang="en-US" sz="2000" dirty="0" err="1"/>
              <a:t>Eng</a:t>
            </a:r>
            <a:r>
              <a:rPr lang="en-US" sz="2000" dirty="0"/>
              <a:t>, Daniela Rus, and Marcelo H. Ang. "Perception, planning, control, and coordination for autonomous vehicles." </a:t>
            </a:r>
            <a:r>
              <a:rPr lang="en-US" sz="2000" i="1" dirty="0"/>
              <a:t>Machines</a:t>
            </a:r>
            <a:r>
              <a:rPr lang="en-US" sz="2000" dirty="0"/>
              <a:t> 5, no. 1 (2017): 6.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S. Liu, L. Li, J. Tang, S. Wu, Jean-Luc </a:t>
            </a:r>
            <a:r>
              <a:rPr lang="en-US" sz="2000" dirty="0" err="1"/>
              <a:t>Gaudiot</a:t>
            </a:r>
            <a:r>
              <a:rPr lang="en-US" sz="2000" dirty="0"/>
              <a:t>, Creating Autonomous Vehicle Systems, Morgan &amp; Claypool 2018.</a:t>
            </a:r>
          </a:p>
          <a:p>
            <a:pPr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E9B7B7-D647-489B-BC3A-30FF184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FF38-383D-4BD7-9F71-BFF2527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0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773222-414A-48C3-BC03-1C07D8C9D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Sensing</a:t>
            </a:r>
          </a:p>
          <a:p>
            <a:pPr lvl="1"/>
            <a:r>
              <a:rPr lang="en-US" dirty="0"/>
              <a:t>Main sensors and how they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FD202-F063-4070-BE93-5F9A11CB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205A6-B129-4F69-BA87-CF59AE9D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4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061685-99A6-4DF3-84C1-153210E96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Transducers that convert one physical property into another</a:t>
            </a:r>
          </a:p>
          <a:p>
            <a:r>
              <a:rPr lang="en-US" dirty="0"/>
              <a:t>In our context, a sensor convers a physical quantity into a numeric value</a:t>
            </a:r>
          </a:p>
          <a:p>
            <a:r>
              <a:rPr lang="en-US" dirty="0"/>
              <a:t>Choosing sensors is a hard design problem, as sensors can have many factors that need tuning</a:t>
            </a:r>
          </a:p>
          <a:p>
            <a:pPr lvl="1"/>
            <a:r>
              <a:rPr lang="en-US" dirty="0"/>
              <a:t>Accuracy: Error between true value and its measurement (noise values, rejection of external interference)</a:t>
            </a:r>
          </a:p>
          <a:p>
            <a:pPr lvl="1"/>
            <a:r>
              <a:rPr lang="en-US" dirty="0"/>
              <a:t>Resolution: Minimum difference between two measurements (usually much smaller number than actual accuracy of the sensor)</a:t>
            </a:r>
          </a:p>
          <a:p>
            <a:pPr lvl="1"/>
            <a:r>
              <a:rPr lang="en-US" dirty="0"/>
              <a:t>Sensitivity: Smallest change in value that can be detected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F62C2C-134D-4D2F-BEF3-D3E0E157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B79CE-D0DA-4604-B3CB-3CD1AB6B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4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3C20B-FF75-4A3E-94F1-CFEFBDAAB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affecting sensor selection (continued)</a:t>
            </a:r>
          </a:p>
          <a:p>
            <a:pPr lvl="1"/>
            <a:r>
              <a:rPr lang="en-US" dirty="0"/>
              <a:t>Dynamic Range: Minimum and maximum values that can be accurately detected</a:t>
            </a:r>
          </a:p>
          <a:p>
            <a:pPr lvl="1"/>
            <a:r>
              <a:rPr lang="en-US" dirty="0"/>
              <a:t>Time-scale/Responsiveness: How often the sensor produces output and frequency bandwidth of the measurement output over time</a:t>
            </a:r>
          </a:p>
          <a:p>
            <a:pPr lvl="1"/>
            <a:r>
              <a:rPr lang="en-US" dirty="0"/>
              <a:t>Interface technology: analog, digital or serial or network streams</a:t>
            </a:r>
          </a:p>
          <a:p>
            <a:pPr lvl="1"/>
            <a:r>
              <a:rPr lang="en-US" dirty="0"/>
              <a:t>Perspective: Which portion of the environment can the sensor measure (e.g. the field of vision for a camera, orientation for an ultrasonic module)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F717A8-284F-4AFD-9A25-83B8960D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selection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AFFF6-00CB-444D-AFE2-F6169C94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4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A970C3-A0F1-470A-BBD4-3C653653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Inertial Measurement Units or IMUs are part of an Inertial Navigation System</a:t>
            </a:r>
          </a:p>
          <a:p>
            <a:r>
              <a:rPr lang="en-US" dirty="0"/>
              <a:t>Use accelerometers and gyroscopes to track position and orientation of an object relative to start position, orientation and velocity</a:t>
            </a:r>
          </a:p>
          <a:p>
            <a:r>
              <a:rPr lang="en-US" dirty="0"/>
              <a:t>Typically: 3 orthogonal rate-gyroscopes measuring angular velocities, and 3 accelerometers measuring linear accelerations (along the 3 axes)</a:t>
            </a:r>
          </a:p>
          <a:p>
            <a:pPr lvl="1"/>
            <a:r>
              <a:rPr lang="en-US" sz="2400" dirty="0"/>
              <a:t>Stable-platform IMUs: a platform is used to mount the inertial sensors, and the platform is isolated from external rotational motion</a:t>
            </a:r>
          </a:p>
          <a:p>
            <a:pPr lvl="1"/>
            <a:r>
              <a:rPr lang="en-US" sz="2400" dirty="0"/>
              <a:t>Strapdown IMUs: Inertial sensors mounted rigidly (more common due to smaller size)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DB40B-1BFC-4C42-8F48-77AD0FC5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IMUs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0F3D-8A39-4673-A8FA-781E5074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1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BCBBF-EFF1-4523-923A-39E373B6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Inertial navigation algorithm (for strapdown IMUs)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0D92-D16F-45B8-B8F9-3F84AFAC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07AC6-EAE2-4958-AD2B-6FD75039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27" y="1485632"/>
            <a:ext cx="10811545" cy="38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5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413A17-EA93-4C0D-9984-12A94BC4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A8825-7595-4659-A071-402F1483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27903-5376-42D2-ADB0-78D9209B5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52" t="4293" r="13435" b="4293"/>
          <a:stretch/>
        </p:blipFill>
        <p:spPr>
          <a:xfrm>
            <a:off x="108329" y="1209202"/>
            <a:ext cx="3057531" cy="3201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62DF55-8469-49A4-AF76-531CC8F12E4F}"/>
              </a:ext>
            </a:extLst>
          </p:cNvPr>
          <p:cNvSpPr txBox="1"/>
          <p:nvPr/>
        </p:nvSpPr>
        <p:spPr>
          <a:xfrm>
            <a:off x="10503844" y="5891816"/>
            <a:ext cx="15768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Image from 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BB4401-2289-4F7B-9859-08711C5BE49D}"/>
              </a:ext>
            </a:extLst>
          </p:cNvPr>
          <p:cNvSpPr/>
          <p:nvPr/>
        </p:nvSpPr>
        <p:spPr>
          <a:xfrm>
            <a:off x="108329" y="5189048"/>
            <a:ext cx="2908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Body Frame vs. Global Frame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202C1442-F21A-4424-80D9-8C661219E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6748" y="1017713"/>
                <a:ext cx="8456176" cy="47680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Relation between body frame and global frame is given by a 3X3 rotation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, in which each column is a unit vector along one of the body axes specified in terms of the global axis</a:t>
                </a:r>
              </a:p>
              <a:p>
                <a:r>
                  <a:rPr lang="en-US" sz="2400" dirty="0"/>
                  <a:t>Rotation matrix is an orthogonal matrix whose determinant is 1. Rotations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/>
                  <a:t> about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axes respectively achieved by following rotation matrices: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lit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202C1442-F21A-4424-80D9-8C661219E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6748" y="1017713"/>
                <a:ext cx="8456176" cy="4768092"/>
              </a:xfrm>
              <a:blipFill>
                <a:blip r:embed="rId3"/>
                <a:stretch>
                  <a:fillRect l="-505" t="-2174" r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76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22388D-4C65-4603-949A-CB47AFA23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for a rotation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be velocities in the global and body frame respectively, then: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need to track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through time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be the rotation matrix relating body frame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body frame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If the rotations are small enough,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can itself be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is the small angle approximation of the rotation matrix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A22388D-4C65-4603-949A-CB47AFA23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104" r="-521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6F0BD73-3DD4-4043-AC0C-E35C2AD9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BD7DB-F601-44D2-A9D6-27FAF47F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9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053AB4-AC7B-4B49-9DFF-C3794E477C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Ψ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Also,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𝑏𝑧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𝑏𝑖</m:t>
                        </m:r>
                      </m:sub>
                    </m:sSub>
                  </m:oMath>
                </a14:m>
                <a:r>
                  <a:rPr lang="en-US" dirty="0"/>
                  <a:t> is the rotational velocity along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axis.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actually evolves according to the linear dynamical system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and the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implementation, we can approximate the updated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each time step by a numerical integrator</a:t>
                </a:r>
              </a:p>
              <a:p>
                <a:r>
                  <a:rPr lang="en-US" dirty="0"/>
                  <a:t>Acceleration in the body frame is tracked in a similar fashion. </a:t>
                </a:r>
              </a:p>
              <a:p>
                <a:r>
                  <a:rPr lang="en-US" dirty="0"/>
                  <a:t>Once we have velocity and acceleration, we can compute position, after subtracting the acceleration due to gravity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3053AB4-AC7B-4B49-9DFF-C3794E477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77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1EE1690-C05D-42F0-91F8-6291B0CB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IMU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6FE75-A39C-471F-9FB9-67B2061D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21270</TotalTime>
  <Words>1091</Words>
  <Application>Microsoft Office PowerPoint</Application>
  <PresentationFormat>Widescreen</PresentationFormat>
  <Paragraphs>100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Sensing</vt:lpstr>
      <vt:lpstr>Overview</vt:lpstr>
      <vt:lpstr>Sensors</vt:lpstr>
      <vt:lpstr>Sensor selection</vt:lpstr>
      <vt:lpstr>Basics of IMUs</vt:lpstr>
      <vt:lpstr>Inertial navigation algorithm (for strapdown IMUs)</vt:lpstr>
      <vt:lpstr>IMU equations</vt:lpstr>
      <vt:lpstr>IMU equations continued</vt:lpstr>
      <vt:lpstr>IMU equations</vt:lpstr>
      <vt:lpstr>Basics of GPS</vt:lpstr>
      <vt:lpstr>Basics of LiDAR</vt:lpstr>
      <vt:lpstr>Basics of Radar</vt:lpstr>
      <vt:lpstr>Sensor Fusion</vt:lpstr>
      <vt:lpstr>Markov Random Field based sensor fusion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519</cp:revision>
  <dcterms:created xsi:type="dcterms:W3CDTF">2018-01-04T23:14:16Z</dcterms:created>
  <dcterms:modified xsi:type="dcterms:W3CDTF">2018-03-22T21:59:49Z</dcterms:modified>
</cp:coreProperties>
</file>