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56" r:id="rId3"/>
    <p:sldId id="357" r:id="rId4"/>
    <p:sldId id="358" r:id="rId5"/>
    <p:sldId id="359" r:id="rId6"/>
    <p:sldId id="360" r:id="rId7"/>
    <p:sldId id="363" r:id="rId8"/>
    <p:sldId id="364" r:id="rId9"/>
    <p:sldId id="365" r:id="rId10"/>
    <p:sldId id="366" r:id="rId11"/>
    <p:sldId id="3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CF"/>
    <a:srgbClr val="FCE6D2"/>
    <a:srgbClr val="FC95FF"/>
    <a:srgbClr val="FFC9CA"/>
    <a:srgbClr val="FFA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81" autoAdjust="0"/>
    <p:restoredTop sz="94690" autoAdjust="0"/>
  </p:normalViewPr>
  <p:slideViewPr>
    <p:cSldViewPr snapToGrid="0">
      <p:cViewPr varScale="1">
        <p:scale>
          <a:sx n="59" d="100"/>
          <a:sy n="59" d="100"/>
        </p:scale>
        <p:origin x="267" y="2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3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3/21/2018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ftp/arxiv/papers/1702/1702.0189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Autonomous Systems Software Stack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2018. CS 599.</a:t>
            </a:r>
          </a:p>
          <a:p>
            <a:r>
              <a:rPr lang="en-US" dirty="0"/>
              <a:t>Instructor: Jyo Deshmukh</a:t>
            </a:r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C62903-4804-4114-8617-60F26DF5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011" y="1332703"/>
            <a:ext cx="8523757" cy="4351338"/>
          </a:xfrm>
        </p:spPr>
        <p:txBody>
          <a:bodyPr/>
          <a:lstStyle/>
          <a:p>
            <a:r>
              <a:rPr lang="en-US" dirty="0"/>
              <a:t>These algorithms have been typically deployed to cars before self-driving cars took off</a:t>
            </a:r>
          </a:p>
          <a:p>
            <a:r>
              <a:rPr lang="en-US" dirty="0"/>
              <a:t>Recent trend is to “drive-by-wire”, i.e. replace mechanical and hydraulic components by electrical and electronic components</a:t>
            </a:r>
          </a:p>
          <a:p>
            <a:r>
              <a:rPr lang="en-US" dirty="0"/>
              <a:t>Also, researchers are interested in knowing if existing algorithms can be made more efficient with data (models of the environment)</a:t>
            </a:r>
          </a:p>
          <a:p>
            <a:r>
              <a:rPr lang="en-US" dirty="0"/>
              <a:t>Techniques like model-predictive control are gathering momentum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C7EBC61-0365-4969-8EC1-744622674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(Low-level control)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93A68-F442-4BEC-AE28-2E58735B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BBACF2-3AAA-4621-A24C-96D9CCFE4201}"/>
              </a:ext>
            </a:extLst>
          </p:cNvPr>
          <p:cNvSpPr/>
          <p:nvPr/>
        </p:nvSpPr>
        <p:spPr>
          <a:xfrm>
            <a:off x="469066" y="1332703"/>
            <a:ext cx="2630184" cy="43513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BCB6D2-C04A-4433-8169-935389CEECCE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Steering Control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7953EA-CCEB-4C39-8D1D-AC85866CA4A8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Lateral stability control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74DE051-5A5F-4957-B54E-6966A2A15331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Torque control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A3514-72F2-4AD2-82D4-1698EF9D4811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Energy management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8A4982-47D5-49B1-91BF-36D91846F469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Emissions control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69D11AD-7CFF-4F8C-B165-92EFAADC8741}"/>
              </a:ext>
            </a:extLst>
          </p:cNvPr>
          <p:cNvGrpSpPr/>
          <p:nvPr/>
        </p:nvGrpSpPr>
        <p:grpSpPr>
          <a:xfrm>
            <a:off x="1195393" y="5373292"/>
            <a:ext cx="1141248" cy="152005"/>
            <a:chOff x="1254266" y="5381320"/>
            <a:chExt cx="1141248" cy="15200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2EE6CCA-B7C2-4803-A6CF-D2AF541B7EAD}"/>
                </a:ext>
              </a:extLst>
            </p:cNvPr>
            <p:cNvSpPr/>
            <p:nvPr/>
          </p:nvSpPr>
          <p:spPr>
            <a:xfrm>
              <a:off x="1254266" y="5387732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D90AAF3-CC9B-42DB-A319-04BA32E1D935}"/>
                </a:ext>
              </a:extLst>
            </p:cNvPr>
            <p:cNvSpPr/>
            <p:nvPr/>
          </p:nvSpPr>
          <p:spPr>
            <a:xfrm>
              <a:off x="1735878" y="539576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C54576E-E923-4D62-97F2-9286AF8F6936}"/>
                </a:ext>
              </a:extLst>
            </p:cNvPr>
            <p:cNvSpPr/>
            <p:nvPr/>
          </p:nvSpPr>
          <p:spPr>
            <a:xfrm>
              <a:off x="2217490" y="538132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4118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639B80-05AD-4C9C-9841-9D6395C9E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err="1"/>
              <a:t>Shaoshan</a:t>
            </a:r>
            <a:r>
              <a:rPr lang="en-US" sz="2000" dirty="0"/>
              <a:t> Liu, Jie Tang, </a:t>
            </a:r>
            <a:r>
              <a:rPr lang="en-US" sz="2000" dirty="0" err="1"/>
              <a:t>Zhe</a:t>
            </a:r>
            <a:r>
              <a:rPr lang="en-US" sz="2000" dirty="0"/>
              <a:t> Zhang, and Jean-Luc </a:t>
            </a:r>
            <a:r>
              <a:rPr lang="en-US" sz="2000" dirty="0" err="1"/>
              <a:t>Gaudiot</a:t>
            </a:r>
            <a:r>
              <a:rPr lang="en-US" sz="2000" dirty="0"/>
              <a:t>, CAAD: Computer Architecture for Autonomous Driving, </a:t>
            </a:r>
            <a:r>
              <a:rPr lang="en-US" sz="2000" dirty="0">
                <a:hlinkClick r:id="rId2"/>
              </a:rPr>
              <a:t>https://arxiv.org/ftp/arxiv/papers/1702/1702.01894.pdf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000" dirty="0" err="1"/>
              <a:t>Thrun</a:t>
            </a:r>
            <a:r>
              <a:rPr lang="en-US" sz="2000" dirty="0"/>
              <a:t>, Sebastian. "Toward robotic cars." </a:t>
            </a:r>
            <a:r>
              <a:rPr lang="en-US" sz="2000" i="1" dirty="0"/>
              <a:t>Communications of the ACM</a:t>
            </a:r>
            <a:r>
              <a:rPr lang="en-US" sz="2000" dirty="0"/>
              <a:t> 53, no. 4 (2010): 99-106.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Taş</a:t>
            </a:r>
            <a:r>
              <a:rPr lang="en-US" sz="2000" dirty="0"/>
              <a:t>, Ö.Ş., </a:t>
            </a:r>
            <a:r>
              <a:rPr lang="en-US" sz="2000" dirty="0" err="1"/>
              <a:t>Kuhnt</a:t>
            </a:r>
            <a:r>
              <a:rPr lang="en-US" sz="2000" dirty="0"/>
              <a:t>, F., </a:t>
            </a:r>
            <a:r>
              <a:rPr lang="en-US" sz="2000" dirty="0" err="1"/>
              <a:t>Zöllner</a:t>
            </a:r>
            <a:r>
              <a:rPr lang="en-US" sz="2000" dirty="0"/>
              <a:t>, J.M. and Stiller, C., 2016, June. Functional system architectures towards fully automated driving. In </a:t>
            </a:r>
            <a:r>
              <a:rPr lang="en-US" sz="2000" i="1" dirty="0"/>
              <a:t>Intelligent Vehicles Symposium (IV), 2016 IEEE</a:t>
            </a:r>
            <a:r>
              <a:rPr lang="en-US" sz="2000" dirty="0"/>
              <a:t> (pp. 304-309). IEEE.</a:t>
            </a:r>
          </a:p>
          <a:p>
            <a:pPr marL="514350" indent="-514350">
              <a:buAutoNum type="arabicPeriod"/>
            </a:pPr>
            <a:r>
              <a:rPr lang="en-US" sz="2000" dirty="0" err="1"/>
              <a:t>Ulbrich</a:t>
            </a:r>
            <a:r>
              <a:rPr lang="en-US" sz="2000" dirty="0"/>
              <a:t>, S., </a:t>
            </a:r>
            <a:r>
              <a:rPr lang="en-US" sz="2000" dirty="0" err="1"/>
              <a:t>Reschka</a:t>
            </a:r>
            <a:r>
              <a:rPr lang="en-US" sz="2000" dirty="0"/>
              <a:t>, A., </a:t>
            </a:r>
            <a:r>
              <a:rPr lang="en-US" sz="2000" dirty="0" err="1"/>
              <a:t>Rieken</a:t>
            </a:r>
            <a:r>
              <a:rPr lang="en-US" sz="2000" dirty="0"/>
              <a:t>, J., Ernst, S., </a:t>
            </a:r>
            <a:r>
              <a:rPr lang="en-US" sz="2000" dirty="0" err="1"/>
              <a:t>Bagschik</a:t>
            </a:r>
            <a:r>
              <a:rPr lang="en-US" sz="2000" dirty="0"/>
              <a:t>, G., </a:t>
            </a:r>
            <a:r>
              <a:rPr lang="en-US" sz="2000" dirty="0" err="1"/>
              <a:t>Dierkes</a:t>
            </a:r>
            <a:r>
              <a:rPr lang="en-US" sz="2000" dirty="0"/>
              <a:t>, F., ... &amp; Maurer, M. (2017). Towards a functional system architecture for automated vehicles. </a:t>
            </a:r>
            <a:r>
              <a:rPr lang="en-US" sz="2000" i="1" dirty="0" err="1"/>
              <a:t>arXiv</a:t>
            </a:r>
            <a:r>
              <a:rPr lang="en-US" sz="2000" i="1" dirty="0"/>
              <a:t> preprint arXiv:1703.08557</a:t>
            </a:r>
            <a:r>
              <a:rPr lang="en-US" sz="2000" dirty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79D043-E5FE-4039-9416-7767F82D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EC35F-2EC3-422A-BBAD-8850A78E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87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773222-414A-48C3-BC03-1C07D8C9D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of Module 3!</a:t>
            </a:r>
          </a:p>
          <a:p>
            <a:pPr lvl="1"/>
            <a:r>
              <a:rPr lang="en-US" dirty="0"/>
              <a:t>Software Modules in an Autonomous System Software Stack</a:t>
            </a:r>
          </a:p>
          <a:p>
            <a:pPr lvl="1"/>
            <a:r>
              <a:rPr lang="en-US" dirty="0"/>
              <a:t>Algorithms</a:t>
            </a:r>
          </a:p>
          <a:p>
            <a:r>
              <a:rPr lang="en-US" dirty="0"/>
              <a:t>This lecture</a:t>
            </a:r>
          </a:p>
          <a:p>
            <a:pPr lvl="1"/>
            <a:r>
              <a:rPr lang="en-US" dirty="0"/>
              <a:t>Basic introduction to some popular architectures and approaches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DFD202-F063-4070-BE93-5F9A11CBE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1205A6-B129-4F69-BA87-CF59AE9D5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4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061685-99A6-4DF3-84C1-153210E96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architecture describes key software components and their inter-relationships.</a:t>
            </a:r>
          </a:p>
          <a:p>
            <a:r>
              <a:rPr lang="en-US" dirty="0"/>
              <a:t>A very general software architecture will give you insight about all the software that goes into making the autonomous system; this will include:</a:t>
            </a:r>
          </a:p>
          <a:p>
            <a:pPr lvl="1"/>
            <a:r>
              <a:rPr lang="en-US" dirty="0"/>
              <a:t>A single real-time operating system or a </a:t>
            </a:r>
            <a:r>
              <a:rPr lang="en-US" i="1" dirty="0"/>
              <a:t>hypervisor</a:t>
            </a:r>
            <a:r>
              <a:rPr lang="en-US" dirty="0"/>
              <a:t> that controls several operating systems</a:t>
            </a:r>
          </a:p>
          <a:p>
            <a:pPr lvl="1"/>
            <a:r>
              <a:rPr lang="en-US" dirty="0"/>
              <a:t>Libraries and components for interfacing with specialized components like GPUs/NPUs, memory, I/O etc.</a:t>
            </a:r>
          </a:p>
          <a:p>
            <a:pPr lvl="1"/>
            <a:r>
              <a:rPr lang="en-US" dirty="0"/>
              <a:t>Application-layer software (the interesting part that makes the autonomous system, autonomous)</a:t>
            </a:r>
          </a:p>
          <a:p>
            <a:r>
              <a:rPr lang="en-US" dirty="0"/>
              <a:t>We will focus only on the application layer software architecture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F62C2C-134D-4D2F-BEF3-D3E0E1570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Autonomous systems software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B79CE-D0DA-4604-B3CB-3CD1AB6B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4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F9962E-0023-42AD-B840-9701FA77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Self-driving car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38037-35FB-4104-8DA5-D32390F7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D7C3A2B-6607-4AEA-B410-F3D2F541C1A0}"/>
              </a:ext>
            </a:extLst>
          </p:cNvPr>
          <p:cNvGrpSpPr/>
          <p:nvPr/>
        </p:nvGrpSpPr>
        <p:grpSpPr>
          <a:xfrm>
            <a:off x="452883" y="1145018"/>
            <a:ext cx="11286235" cy="3878063"/>
            <a:chOff x="267036" y="1145018"/>
            <a:chExt cx="11286235" cy="3878063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D788337-8E4B-4127-BEB9-C05CB2627CF7}"/>
                </a:ext>
              </a:extLst>
            </p:cNvPr>
            <p:cNvSpPr/>
            <p:nvPr/>
          </p:nvSpPr>
          <p:spPr>
            <a:xfrm>
              <a:off x="1556368" y="1145018"/>
              <a:ext cx="8464269" cy="1764063"/>
            </a:xfrm>
            <a:prstGeom prst="rightArrow">
              <a:avLst/>
            </a:prstGeom>
            <a:solidFill>
              <a:schemeClr val="accent4">
                <a:lumMod val="20000"/>
                <a:lumOff val="80000"/>
                <a:alpha val="67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EB28B2-1A34-4729-B066-62210084331A}"/>
                </a:ext>
              </a:extLst>
            </p:cNvPr>
            <p:cNvSpPr/>
            <p:nvPr/>
          </p:nvSpPr>
          <p:spPr>
            <a:xfrm>
              <a:off x="267036" y="1881359"/>
              <a:ext cx="2103120" cy="2079653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Sensing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18661D0-F166-45D5-8AF2-24ACAE4635FD}"/>
                </a:ext>
              </a:extLst>
            </p:cNvPr>
            <p:cNvSpPr/>
            <p:nvPr/>
          </p:nvSpPr>
          <p:spPr>
            <a:xfrm>
              <a:off x="2505160" y="1869255"/>
              <a:ext cx="2103120" cy="2079653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3600" dirty="0"/>
                <a:t>Perception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B682A0-7012-45E6-AEF9-CA28707844FA}"/>
                </a:ext>
              </a:extLst>
            </p:cNvPr>
            <p:cNvSpPr/>
            <p:nvPr/>
          </p:nvSpPr>
          <p:spPr>
            <a:xfrm>
              <a:off x="4820157" y="1881359"/>
              <a:ext cx="2103120" cy="2079653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Decision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BA9EA74-C70A-4C5B-B819-FA061A18F556}"/>
                </a:ext>
              </a:extLst>
            </p:cNvPr>
            <p:cNvSpPr/>
            <p:nvPr/>
          </p:nvSpPr>
          <p:spPr>
            <a:xfrm>
              <a:off x="7135153" y="1881359"/>
              <a:ext cx="2103120" cy="2079653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Control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5C2482D-D98A-427D-ADCC-819B7C82276C}"/>
                </a:ext>
              </a:extLst>
            </p:cNvPr>
            <p:cNvSpPr/>
            <p:nvPr/>
          </p:nvSpPr>
          <p:spPr>
            <a:xfrm>
              <a:off x="9450151" y="1885366"/>
              <a:ext cx="2103120" cy="2079653"/>
            </a:xfrm>
            <a:prstGeom prst="rect">
              <a:avLst/>
            </a:prstGeom>
            <a:noFill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dirty="0"/>
                <a:t>Actuation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CD36DD-6D0A-4719-82F5-30707EBF6B2B}"/>
                </a:ext>
              </a:extLst>
            </p:cNvPr>
            <p:cNvSpPr/>
            <p:nvPr/>
          </p:nvSpPr>
          <p:spPr>
            <a:xfrm>
              <a:off x="267036" y="4084435"/>
              <a:ext cx="11286235" cy="938646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Operating System/Hypervisor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546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091A8C-2912-4D2C-B0F1-D5972CBC1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061" y="1332703"/>
            <a:ext cx="8167708" cy="3997464"/>
          </a:xfrm>
        </p:spPr>
        <p:txBody>
          <a:bodyPr/>
          <a:lstStyle/>
          <a:p>
            <a:r>
              <a:rPr lang="en-US" dirty="0"/>
              <a:t>Primary purpose is to know everything about the environment</a:t>
            </a:r>
          </a:p>
          <a:p>
            <a:r>
              <a:rPr lang="en-US" dirty="0"/>
              <a:t>Most of the software modules in the sensing modules deal with:</a:t>
            </a:r>
          </a:p>
          <a:p>
            <a:pPr lvl="1"/>
            <a:r>
              <a:rPr lang="en-US" dirty="0"/>
              <a:t>Sensor fusion: (using  KFs, EKFs, UKFs, etc.)</a:t>
            </a:r>
          </a:p>
          <a:p>
            <a:pPr lvl="1"/>
            <a:r>
              <a:rPr lang="en-US" dirty="0"/>
              <a:t>Data preprocessing: e.g. converting LiDAR data into point-cloud representation, sampling video signals, compressing data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B217B3-A3DC-4C5D-B872-CB682759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9C0A0-834C-4B2D-A639-C2C0DC1C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C9E63F-FF74-4BAE-93CD-2E699E766479}"/>
              </a:ext>
            </a:extLst>
          </p:cNvPr>
          <p:cNvSpPr/>
          <p:nvPr/>
        </p:nvSpPr>
        <p:spPr>
          <a:xfrm>
            <a:off x="469066" y="1332703"/>
            <a:ext cx="2630184" cy="3997464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EC7670-5126-4A2B-939B-149ADD5ABF73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GPS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B10A0-7BA3-4047-8D6B-879C1C58339A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LiDAR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F47396-17D1-446F-9481-DBBB97ECADD8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IMU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028077-471E-41EB-BD2F-DA77DE3926CD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Radar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7AA301-9ABD-4916-BF39-B27FE0DFE15F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Camera</a:t>
            </a:r>
          </a:p>
        </p:txBody>
      </p:sp>
    </p:spTree>
    <p:extLst>
      <p:ext uri="{BB962C8B-B14F-4D97-AF65-F5344CB8AC3E}">
        <p14:creationId xmlns:p14="http://schemas.microsoft.com/office/powerpoint/2010/main" val="201635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231211-076B-43AC-A394-653A2839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97" y="1332703"/>
            <a:ext cx="8507271" cy="4351338"/>
          </a:xfrm>
        </p:spPr>
        <p:txBody>
          <a:bodyPr/>
          <a:lstStyle/>
          <a:p>
            <a:r>
              <a:rPr lang="en-US" dirty="0"/>
              <a:t>Many things fall under the vague category of perception, list to the left is not complete</a:t>
            </a:r>
          </a:p>
          <a:p>
            <a:r>
              <a:rPr lang="en-US" dirty="0"/>
              <a:t>Localization: </a:t>
            </a:r>
          </a:p>
          <a:p>
            <a:pPr lvl="1"/>
            <a:r>
              <a:rPr lang="en-US" dirty="0"/>
              <a:t>Strongly connected to sensor fusion</a:t>
            </a:r>
          </a:p>
          <a:p>
            <a:pPr lvl="1"/>
            <a:r>
              <a:rPr lang="en-US" dirty="0"/>
              <a:t>May use algorithms such as </a:t>
            </a:r>
            <a:r>
              <a:rPr lang="en-US" i="1" dirty="0"/>
              <a:t>particle filters </a:t>
            </a:r>
            <a:r>
              <a:rPr lang="en-US" dirty="0"/>
              <a:t>in addition to Kalman filter</a:t>
            </a:r>
          </a:p>
          <a:p>
            <a:pPr lvl="1"/>
            <a:r>
              <a:rPr lang="en-US" dirty="0"/>
              <a:t>Could further sub-divide into road-level localization in a map, or lane-level localization on a road, or localizing within a lane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292829-BAF5-417B-A253-A93430F1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88BAA-154F-4097-8109-80AE99F9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4818D2-4DF7-46DA-B565-E94AA89CD87F}"/>
              </a:ext>
            </a:extLst>
          </p:cNvPr>
          <p:cNvSpPr/>
          <p:nvPr/>
        </p:nvSpPr>
        <p:spPr>
          <a:xfrm>
            <a:off x="469066" y="1332703"/>
            <a:ext cx="2630184" cy="43513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63C2A-7FE6-4376-A65B-AED7FCCEA9FC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Localization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6EF8C4-0D25-4D48-A802-6D742FE60C52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Object Tracking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7AC5E2-1868-4AE9-A91C-5BA2445EB49C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Object Detection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2E85E2-FB35-4706-BA49-2C525A3A6B03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Traffic recognition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DFE93A-83F3-40C2-8A5C-3A5FF0756C2B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Road topology identification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0B971B-4192-46B2-B54C-04453337AB2B}"/>
              </a:ext>
            </a:extLst>
          </p:cNvPr>
          <p:cNvGrpSpPr/>
          <p:nvPr/>
        </p:nvGrpSpPr>
        <p:grpSpPr>
          <a:xfrm>
            <a:off x="1195393" y="5373292"/>
            <a:ext cx="1141248" cy="152005"/>
            <a:chOff x="1254266" y="5381320"/>
            <a:chExt cx="1141248" cy="15200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5271646-91C4-4552-836E-22DA88B3DB7A}"/>
                </a:ext>
              </a:extLst>
            </p:cNvPr>
            <p:cNvSpPr/>
            <p:nvPr/>
          </p:nvSpPr>
          <p:spPr>
            <a:xfrm>
              <a:off x="1254266" y="5387732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78B28DA-E4E9-498C-B455-4EBF808F04B9}"/>
                </a:ext>
              </a:extLst>
            </p:cNvPr>
            <p:cNvSpPr/>
            <p:nvPr/>
          </p:nvSpPr>
          <p:spPr>
            <a:xfrm>
              <a:off x="1735878" y="539576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A23C39D-205C-4AE1-B2BF-E88AA86BDDBF}"/>
                </a:ext>
              </a:extLst>
            </p:cNvPr>
            <p:cNvSpPr/>
            <p:nvPr/>
          </p:nvSpPr>
          <p:spPr>
            <a:xfrm>
              <a:off x="2217490" y="538132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167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231211-076B-43AC-A394-653A28392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97" y="1332703"/>
            <a:ext cx="850727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Object detection</a:t>
            </a:r>
          </a:p>
          <a:p>
            <a:pPr lvl="1"/>
            <a:r>
              <a:rPr lang="en-US" dirty="0"/>
              <a:t>Use vision or deep learning algorithms to detect various kinds of objects</a:t>
            </a:r>
          </a:p>
          <a:p>
            <a:pPr lvl="1"/>
            <a:r>
              <a:rPr lang="en-US" dirty="0"/>
              <a:t>Pedestrians, Bicyclists, other vehicles, traffic signs, lane markings, obstacles</a:t>
            </a:r>
          </a:p>
          <a:p>
            <a:pPr lvl="1"/>
            <a:r>
              <a:rPr lang="en-US" dirty="0"/>
              <a:t>Objects could be static or dynamic, and detection algorithms may vary accordingly</a:t>
            </a:r>
          </a:p>
          <a:p>
            <a:r>
              <a:rPr lang="en-US" dirty="0"/>
              <a:t>Object tracking</a:t>
            </a:r>
          </a:p>
          <a:p>
            <a:pPr lvl="1"/>
            <a:r>
              <a:rPr lang="en-US" dirty="0"/>
              <a:t>Tracking trajectories of moving objects</a:t>
            </a:r>
          </a:p>
          <a:p>
            <a:pPr lvl="1"/>
            <a:r>
              <a:rPr lang="en-US" dirty="0"/>
              <a:t>Could be based on deep learning or algorithms like optical flow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292829-BAF5-417B-A253-A93430F1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88BAA-154F-4097-8109-80AE99F9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4818D2-4DF7-46DA-B565-E94AA89CD87F}"/>
              </a:ext>
            </a:extLst>
          </p:cNvPr>
          <p:cNvSpPr/>
          <p:nvPr/>
        </p:nvSpPr>
        <p:spPr>
          <a:xfrm>
            <a:off x="469066" y="1332703"/>
            <a:ext cx="2630184" cy="43513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63C2A-7FE6-4376-A65B-AED7FCCEA9FC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Localization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6EF8C4-0D25-4D48-A802-6D742FE60C52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Object Tracking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7AC5E2-1868-4AE9-A91C-5BA2445EB49C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Object Detection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2E85E2-FB35-4706-BA49-2C525A3A6B03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Traffic recognition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DFE93A-83F3-40C2-8A5C-3A5FF0756C2B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Road topology identification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FC76A3-25B8-4DDA-96A0-6FDF167F7C26}"/>
              </a:ext>
            </a:extLst>
          </p:cNvPr>
          <p:cNvGrpSpPr/>
          <p:nvPr/>
        </p:nvGrpSpPr>
        <p:grpSpPr>
          <a:xfrm>
            <a:off x="1195393" y="5373292"/>
            <a:ext cx="1141248" cy="152005"/>
            <a:chOff x="1254266" y="5381320"/>
            <a:chExt cx="1141248" cy="152005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E8808AD-E0DE-4683-A108-114949A779A2}"/>
                </a:ext>
              </a:extLst>
            </p:cNvPr>
            <p:cNvSpPr/>
            <p:nvPr/>
          </p:nvSpPr>
          <p:spPr>
            <a:xfrm>
              <a:off x="1254266" y="5387732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AD4B806-871E-4523-AC0C-4DEA8EBA174F}"/>
                </a:ext>
              </a:extLst>
            </p:cNvPr>
            <p:cNvSpPr/>
            <p:nvPr/>
          </p:nvSpPr>
          <p:spPr>
            <a:xfrm>
              <a:off x="1735878" y="539576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E99AFEA-1126-44D4-B30B-4A2CA3FF1075}"/>
                </a:ext>
              </a:extLst>
            </p:cNvPr>
            <p:cNvSpPr/>
            <p:nvPr/>
          </p:nvSpPr>
          <p:spPr>
            <a:xfrm>
              <a:off x="2217490" y="538132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478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2B716E-8535-4D6E-A089-7F189D6B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580" y="1332703"/>
            <a:ext cx="832118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Prediction: Generate most probable trajectories of vehicles, pedestrians, obstacles in the environment</a:t>
            </a:r>
          </a:p>
          <a:p>
            <a:r>
              <a:rPr lang="en-US" dirty="0"/>
              <a:t>Mission/Route planning: Generate very high-level route plan based on way-points, maps</a:t>
            </a:r>
          </a:p>
          <a:p>
            <a:r>
              <a:rPr lang="en-US" dirty="0"/>
              <a:t>Reference planning: Generate trajectories for vehicle + Behavioral planning (traffic-aware): modify according to environment models</a:t>
            </a:r>
          </a:p>
          <a:p>
            <a:r>
              <a:rPr lang="en-US" dirty="0"/>
              <a:t>Motion planning: Synthesizing inputs for low-level actuators to match a higher-level plan</a:t>
            </a:r>
          </a:p>
          <a:p>
            <a:r>
              <a:rPr lang="en-US" dirty="0"/>
              <a:t>Obstacle avoidance: Stopping or maneuvering around an obstacle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685F06-BA72-4CC2-AD73-307F64A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0B6D7-804C-4DB0-8252-620DB708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F2571D-3F42-44FC-932B-AC6201F49BA2}"/>
              </a:ext>
            </a:extLst>
          </p:cNvPr>
          <p:cNvSpPr/>
          <p:nvPr/>
        </p:nvSpPr>
        <p:spPr>
          <a:xfrm>
            <a:off x="469066" y="1332703"/>
            <a:ext cx="2630184" cy="43513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CB73EC-4121-4693-A247-508F627175DC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Prediction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471111-1E04-4B24-AE99-941B8C599DFF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Behavioral Planning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130821-728D-47D1-BE9E-9E952FE62A9A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Mission planning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F1CB2D-9BF8-43B8-9C5B-E983DE80A656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Obstacle avoidance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F965A5-87A4-4A64-829D-84D7EA5B3207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Motion Planning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72819C-D396-4FC0-8E78-3A06DAC67D91}"/>
              </a:ext>
            </a:extLst>
          </p:cNvPr>
          <p:cNvGrpSpPr/>
          <p:nvPr/>
        </p:nvGrpSpPr>
        <p:grpSpPr>
          <a:xfrm>
            <a:off x="1195393" y="5373292"/>
            <a:ext cx="1141248" cy="152005"/>
            <a:chOff x="1254266" y="5381320"/>
            <a:chExt cx="1141248" cy="15200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EB2BDE9-0DB2-4978-8074-E2E3F5C8DFD4}"/>
                </a:ext>
              </a:extLst>
            </p:cNvPr>
            <p:cNvSpPr/>
            <p:nvPr/>
          </p:nvSpPr>
          <p:spPr>
            <a:xfrm>
              <a:off x="1254266" y="5387732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7BE1FA-1B21-43EB-A425-A4A7666A1A3D}"/>
                </a:ext>
              </a:extLst>
            </p:cNvPr>
            <p:cNvSpPr/>
            <p:nvPr/>
          </p:nvSpPr>
          <p:spPr>
            <a:xfrm>
              <a:off x="1735878" y="539576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EAE580C-6916-419A-B26C-0E927AADEEEE}"/>
                </a:ext>
              </a:extLst>
            </p:cNvPr>
            <p:cNvSpPr/>
            <p:nvPr/>
          </p:nvSpPr>
          <p:spPr>
            <a:xfrm>
              <a:off x="2217490" y="538132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2682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2B716E-8535-4D6E-A089-7F189D6B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580" y="1332703"/>
            <a:ext cx="8321188" cy="4040589"/>
          </a:xfrm>
        </p:spPr>
        <p:txBody>
          <a:bodyPr>
            <a:normAutofit/>
          </a:bodyPr>
          <a:lstStyle/>
          <a:p>
            <a:r>
              <a:rPr lang="en-US" dirty="0"/>
              <a:t>Decision layer is the most software-intensive layer</a:t>
            </a:r>
          </a:p>
          <a:p>
            <a:r>
              <a:rPr lang="en-US" dirty="0"/>
              <a:t>Several algorithms have been proposed in the robotics and automotive community based on optimization, search-based planning, discrete decision-making (with state machines).</a:t>
            </a:r>
          </a:p>
          <a:p>
            <a:r>
              <a:rPr lang="en-US" dirty="0"/>
              <a:t>Current trend is to investigate application of AI/control techniques such as reinforcement learning/deep reinforcement learning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685F06-BA72-4CC2-AD73-307F64A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0B6D7-804C-4DB0-8252-620DB708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F2571D-3F42-44FC-932B-AC6201F49BA2}"/>
              </a:ext>
            </a:extLst>
          </p:cNvPr>
          <p:cNvSpPr/>
          <p:nvPr/>
        </p:nvSpPr>
        <p:spPr>
          <a:xfrm>
            <a:off x="469066" y="1332703"/>
            <a:ext cx="2630184" cy="4351338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CB73EC-4121-4693-A247-508F627175DC}"/>
              </a:ext>
            </a:extLst>
          </p:cNvPr>
          <p:cNvSpPr/>
          <p:nvPr/>
        </p:nvSpPr>
        <p:spPr>
          <a:xfrm>
            <a:off x="604810" y="150089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Prediction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471111-1E04-4B24-AE99-941B8C599DFF}"/>
              </a:ext>
            </a:extLst>
          </p:cNvPr>
          <p:cNvSpPr/>
          <p:nvPr/>
        </p:nvSpPr>
        <p:spPr>
          <a:xfrm>
            <a:off x="604810" y="3038818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Behavioral Planning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130821-728D-47D1-BE9E-9E952FE62A9A}"/>
              </a:ext>
            </a:extLst>
          </p:cNvPr>
          <p:cNvSpPr/>
          <p:nvPr/>
        </p:nvSpPr>
        <p:spPr>
          <a:xfrm>
            <a:off x="604810" y="2269855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Mission planning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F1CB2D-9BF8-43B8-9C5B-E983DE80A656}"/>
              </a:ext>
            </a:extLst>
          </p:cNvPr>
          <p:cNvSpPr/>
          <p:nvPr/>
        </p:nvSpPr>
        <p:spPr>
          <a:xfrm>
            <a:off x="604810" y="3807780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Obstacle avoidance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F965A5-87A4-4A64-829D-84D7EA5B3207}"/>
              </a:ext>
            </a:extLst>
          </p:cNvPr>
          <p:cNvSpPr/>
          <p:nvPr/>
        </p:nvSpPr>
        <p:spPr>
          <a:xfrm>
            <a:off x="604810" y="4576742"/>
            <a:ext cx="2322414" cy="5630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Motion Planning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72819C-D396-4FC0-8E78-3A06DAC67D91}"/>
              </a:ext>
            </a:extLst>
          </p:cNvPr>
          <p:cNvGrpSpPr/>
          <p:nvPr/>
        </p:nvGrpSpPr>
        <p:grpSpPr>
          <a:xfrm>
            <a:off x="1195393" y="5373292"/>
            <a:ext cx="1141248" cy="152005"/>
            <a:chOff x="1254266" y="5381320"/>
            <a:chExt cx="1141248" cy="15200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EB2BDE9-0DB2-4978-8074-E2E3F5C8DFD4}"/>
                </a:ext>
              </a:extLst>
            </p:cNvPr>
            <p:cNvSpPr/>
            <p:nvPr/>
          </p:nvSpPr>
          <p:spPr>
            <a:xfrm>
              <a:off x="1254266" y="5387732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C57BE1FA-1B21-43EB-A425-A4A7666A1A3D}"/>
                </a:ext>
              </a:extLst>
            </p:cNvPr>
            <p:cNvSpPr/>
            <p:nvPr/>
          </p:nvSpPr>
          <p:spPr>
            <a:xfrm>
              <a:off x="1735878" y="539576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EAE580C-6916-419A-B26C-0E927AADEEEE}"/>
                </a:ext>
              </a:extLst>
            </p:cNvPr>
            <p:cNvSpPr/>
            <p:nvPr/>
          </p:nvSpPr>
          <p:spPr>
            <a:xfrm>
              <a:off x="2217490" y="5381320"/>
              <a:ext cx="178024" cy="137565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155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20534</TotalTime>
  <Words>734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Garamond</vt:lpstr>
      <vt:lpstr>Times New Roman</vt:lpstr>
      <vt:lpstr>Wingdings 3</vt:lpstr>
      <vt:lpstr>Office Theme</vt:lpstr>
      <vt:lpstr>Autonomous Cyber-Physical Systems: Autonomous Systems Software Stack</vt:lpstr>
      <vt:lpstr>Overview</vt:lpstr>
      <vt:lpstr>Autonomous systems software architecture</vt:lpstr>
      <vt:lpstr>Self-driving car architecture</vt:lpstr>
      <vt:lpstr>Sensing</vt:lpstr>
      <vt:lpstr>Perception</vt:lpstr>
      <vt:lpstr>Perception</vt:lpstr>
      <vt:lpstr>Decision</vt:lpstr>
      <vt:lpstr>Decision</vt:lpstr>
      <vt:lpstr>Control (Low-level control)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507</cp:revision>
  <dcterms:created xsi:type="dcterms:W3CDTF">2018-01-04T23:14:16Z</dcterms:created>
  <dcterms:modified xsi:type="dcterms:W3CDTF">2018-03-22T08:18:36Z</dcterms:modified>
</cp:coreProperties>
</file>