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8" r:id="rId3"/>
    <p:sldId id="333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4" r:id="rId12"/>
    <p:sldId id="363" r:id="rId13"/>
    <p:sldId id="351" r:id="rId14"/>
    <p:sldId id="366" r:id="rId15"/>
    <p:sldId id="367" r:id="rId16"/>
    <p:sldId id="369" r:id="rId17"/>
    <p:sldId id="370" r:id="rId18"/>
    <p:sldId id="368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7FF"/>
    <a:srgbClr val="CCFF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hyperlink" Target="https://en.wikipedia.org/wiki/File:Red_x.svg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43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9.png"/><Relationship Id="rId7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Basics of Control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291993" y="4958678"/>
            <a:ext cx="1172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Acknowledgment: Some of the material in these slides is based on the lecture slides for CIS 540: Principles of Embedded Computation taught by Rajeev Alur at the University of Pennsylvania. http://www.seas.upenn.edu/~cis540/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DE5CCE-37E7-48EE-A040-D6F51C55BB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Choose Lyapunov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=(1−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r>
                  <a:rPr lang="en-US" sz="2400" dirty="0"/>
                  <a:t>Consider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sz="2400" dirty="0"/>
                  <a:t>; recall,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By observation,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except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, where it is 0</a:t>
                </a:r>
              </a:p>
              <a:p>
                <a:r>
                  <a:rPr lang="en-US" sz="2400" dirty="0"/>
                  <a:t>Let’s look at the Lie derivative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 strike="sngStrike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strike="sngStrike" dirty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strike="sngStrike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trike="sngStrike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trike="sngStrike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strike="sngStrike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i="1" strike="sngStrike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 strike="sngStrike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trike="sngStrik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trike="sngStrik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trike="sngStrik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trike="sngStrike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2400" dirty="0"/>
              </a:p>
              <a:p>
                <a:pPr marL="41148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DE5CCE-37E7-48EE-A040-D6F51C55BB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351338"/>
              </a:xfrm>
              <a:blipFill>
                <a:blip r:embed="rId2"/>
                <a:stretch>
                  <a:fillRect l="-417" t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1E5B221-D992-4B40-B31B-EEE9BFC5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second method for pendulum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F29F9-3DDA-4776-A102-7FB75953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1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AD48F1-161D-46DA-9CA9-CF90CF69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method for asymptotic/exponential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976DF-95D6-4CEE-AF93-2F2F09A4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CD6DD5D3-928D-4FCD-8696-E00C3A440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Lyapunov function over the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1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  [</a:t>
                </a:r>
                <a:r>
                  <a:rPr lang="en-US" sz="2000" i="1" dirty="0">
                    <a:solidFill>
                      <a:schemeClr val="bg2">
                        <a:lumMod val="75000"/>
                      </a:schemeClr>
                    </a:solidFill>
                  </a:rPr>
                  <a:t>Positivity condition</a:t>
                </a:r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[</a:t>
                </a:r>
                <a:r>
                  <a:rPr lang="en-US" i="1" dirty="0"/>
                  <a:t>Derivative negativity condition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b="1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 is stable in the sense of Lyapunov if such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 exists</a:t>
                </a:r>
              </a:p>
              <a:p>
                <a:r>
                  <a:rPr lang="en-US" dirty="0"/>
                  <a:t>Asymptotic stability: Change second condition to: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[</a:t>
                </a:r>
                <a:r>
                  <a:rPr lang="en-US" i="1" dirty="0"/>
                  <a:t>Derivative negativity condition</a:t>
                </a:r>
                <a:r>
                  <a:rPr lang="en-US" dirty="0"/>
                  <a:t>]</a:t>
                </a:r>
              </a:p>
              <a:p>
                <a:r>
                  <a:rPr lang="en-US" dirty="0"/>
                  <a:t>Exponential stability: Change second condition to: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‖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CD6DD5D3-928D-4FCD-8696-E00C3A440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351338"/>
              </a:xfrm>
              <a:blipFill>
                <a:blip r:embed="rId2"/>
                <a:stretch>
                  <a:fillRect l="-625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924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3B9992-BBD1-4FBF-9144-1294F04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582911"/>
            <a:ext cx="11699087" cy="4101130"/>
          </a:xfrm>
        </p:spPr>
        <p:txBody>
          <a:bodyPr/>
          <a:lstStyle/>
          <a:p>
            <a:r>
              <a:rPr lang="en-US" dirty="0"/>
              <a:t>How do we find a Lyapunov function?</a:t>
            </a:r>
          </a:p>
          <a:p>
            <a:pPr lvl="1"/>
            <a:r>
              <a:rPr lang="en-US" dirty="0"/>
              <a:t>Maybe use the physics of the system to understand what encodes “energy”</a:t>
            </a:r>
          </a:p>
          <a:p>
            <a:pPr lvl="1"/>
            <a:r>
              <a:rPr lang="en-US" dirty="0"/>
              <a:t>For certain nonlinear systems (those with polynomial dynamics), can some algorithmic methods</a:t>
            </a:r>
          </a:p>
          <a:p>
            <a:pPr lvl="1"/>
            <a:r>
              <a:rPr lang="en-US" dirty="0"/>
              <a:t>In general a hard problem</a:t>
            </a:r>
          </a:p>
          <a:p>
            <a:r>
              <a:rPr lang="en-US" dirty="0"/>
              <a:t>Yet, is a powerful approach to prove global stability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43980-53BE-45D9-B8B9-7836EB12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Lyapunov’s second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59E1D-2280-4DA7-9162-0CB3F626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7FCB6A5B-A024-48CB-81FB-C522CAB2D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2" t="16554" r="8921" b="15924"/>
          <a:stretch/>
        </p:blipFill>
        <p:spPr>
          <a:xfrm>
            <a:off x="6924088" y="4530068"/>
            <a:ext cx="2010737" cy="598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85633F-B198-4640-8ADA-44B7112C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49587"/>
                <a:ext cx="6287906" cy="42459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bounded if there is a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Bounded signals:</a:t>
                </a:r>
              </a:p>
              <a:p>
                <a:pPr lvl="1"/>
                <a:r>
                  <a:rPr lang="en-US" sz="2400" dirty="0"/>
                  <a:t>Constant signal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Exponential signal: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𝑏𝑡</m:t>
                        </m:r>
                      </m:sup>
                    </m:sSup>
                  </m:oMath>
                </a14:m>
                <a:r>
                  <a:rPr lang="en-US" sz="2400" dirty="0"/>
                  <a:t>,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Sinusoidal signals: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Not bounded: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𝑏𝑡</m:t>
                    </m:r>
                  </m:oMath>
                </a14:m>
                <a:r>
                  <a:rPr lang="en-US" sz="2400" dirty="0"/>
                  <a:t>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Exponential signal: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𝑏𝑡</m:t>
                        </m:r>
                      </m:sup>
                    </m:sSup>
                  </m:oMath>
                </a14:m>
                <a:r>
                  <a:rPr lang="en-US" sz="2400" dirty="0"/>
                  <a:t>,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85633F-B198-4640-8ADA-44B7112C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49587"/>
                <a:ext cx="6287906" cy="4245905"/>
              </a:xfrm>
              <a:blipFill>
                <a:blip r:embed="rId3"/>
                <a:stretch>
                  <a:fillRect l="-1163" t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7E3E29D-F8F3-4018-BE6C-3F2EED4F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8A65D-9BE1-4E35-9A86-1ECAC5A6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734334-405E-412F-8844-CEAF3CCE6D4B}"/>
              </a:ext>
            </a:extLst>
          </p:cNvPr>
          <p:cNvGrpSpPr/>
          <p:nvPr/>
        </p:nvGrpSpPr>
        <p:grpSpPr>
          <a:xfrm>
            <a:off x="6706880" y="1370010"/>
            <a:ext cx="2337226" cy="1249688"/>
            <a:chOff x="7413812" y="1109310"/>
            <a:chExt cx="2337226" cy="124968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FD3E9E9-DAA0-4816-8637-9A2630F61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14878" y="1109310"/>
              <a:ext cx="0" cy="12496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C3B3319-4046-4147-A610-CFA835FC8CB5}"/>
                </a:ext>
              </a:extLst>
            </p:cNvPr>
            <p:cNvCxnSpPr>
              <a:cxnSpLocks/>
            </p:cNvCxnSpPr>
            <p:nvPr/>
          </p:nvCxnSpPr>
          <p:spPr>
            <a:xfrm>
              <a:off x="7413812" y="2119512"/>
              <a:ext cx="23372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0F1283-7A9B-4F92-9BB4-6C3D46F14A82}"/>
                </a:ext>
              </a:extLst>
            </p:cNvPr>
            <p:cNvCxnSpPr/>
            <p:nvPr/>
          </p:nvCxnSpPr>
          <p:spPr>
            <a:xfrm>
              <a:off x="7614878" y="1751960"/>
              <a:ext cx="1959428" cy="0"/>
            </a:xfrm>
            <a:prstGeom prst="line">
              <a:avLst/>
            </a:pr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D80932-B90C-4748-8ADB-73CFD73F06CE}"/>
                  </a:ext>
                </a:extLst>
              </p:cNvPr>
              <p:cNvSpPr txBox="1"/>
              <p:nvPr/>
            </p:nvSpPr>
            <p:spPr>
              <a:xfrm>
                <a:off x="9044106" y="2110772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D80932-B90C-4748-8ADB-73CFD73F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106" y="2110772"/>
                <a:ext cx="33457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C3F1EE-700B-457E-8F53-B8DF29DC3142}"/>
                  </a:ext>
                </a:extLst>
              </p:cNvPr>
              <p:cNvSpPr txBox="1"/>
              <p:nvPr/>
            </p:nvSpPr>
            <p:spPr>
              <a:xfrm>
                <a:off x="6360717" y="1240955"/>
                <a:ext cx="611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‖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C3F1EE-700B-457E-8F53-B8DF29DC3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717" y="1240955"/>
                <a:ext cx="61164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BCC91D5-1413-455A-B7E1-F07A6FE92287}"/>
              </a:ext>
            </a:extLst>
          </p:cNvPr>
          <p:cNvCxnSpPr/>
          <p:nvPr/>
        </p:nvCxnSpPr>
        <p:spPr>
          <a:xfrm>
            <a:off x="6907945" y="1874347"/>
            <a:ext cx="2043953" cy="0"/>
          </a:xfrm>
          <a:prstGeom prst="line">
            <a:avLst/>
          </a:prstGeom>
          <a:ln w="2222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3D3D1F4-D3F2-4229-A4D9-6929591F24D1}"/>
              </a:ext>
            </a:extLst>
          </p:cNvPr>
          <p:cNvGrpSpPr/>
          <p:nvPr/>
        </p:nvGrpSpPr>
        <p:grpSpPr>
          <a:xfrm>
            <a:off x="6317814" y="2724855"/>
            <a:ext cx="3094647" cy="1309460"/>
            <a:chOff x="7024746" y="2464155"/>
            <a:chExt cx="3094647" cy="130946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E03BD96-373D-4C22-A805-276984D8EBD9}"/>
                </a:ext>
              </a:extLst>
            </p:cNvPr>
            <p:cNvGrpSpPr/>
            <p:nvPr/>
          </p:nvGrpSpPr>
          <p:grpSpPr>
            <a:xfrm>
              <a:off x="7413812" y="2523927"/>
              <a:ext cx="2337226" cy="1249688"/>
              <a:chOff x="7413812" y="1109310"/>
              <a:chExt cx="2337226" cy="1249688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000D11D-4DDF-48DA-806B-62F55DD2C3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14878" y="1109310"/>
                <a:ext cx="0" cy="12496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A786D37-CB93-4A66-A3C3-7C3F642D01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812" y="2119512"/>
                <a:ext cx="23372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F196B10-7618-483A-A111-40E7E0146B2D}"/>
                    </a:ext>
                  </a:extLst>
                </p:cNvPr>
                <p:cNvSpPr txBox="1"/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F196B10-7618-483A-A111-40E7E0146B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831A8A1-A1FA-4DED-838E-3F6F97A73566}"/>
                </a:ext>
              </a:extLst>
            </p:cNvPr>
            <p:cNvSpPr/>
            <p:nvPr/>
          </p:nvSpPr>
          <p:spPr>
            <a:xfrm>
              <a:off x="7614877" y="2927092"/>
              <a:ext cx="1751960" cy="576827"/>
            </a:xfrm>
            <a:custGeom>
              <a:avLst/>
              <a:gdLst>
                <a:gd name="connsiteX0" fmla="*/ 0 w 1751960"/>
                <a:gd name="connsiteY0" fmla="*/ 0 h 753035"/>
                <a:gd name="connsiteX1" fmla="*/ 130629 w 1751960"/>
                <a:gd name="connsiteY1" fmla="*/ 391886 h 753035"/>
                <a:gd name="connsiteX2" fmla="*/ 245889 w 1751960"/>
                <a:gd name="connsiteY2" fmla="*/ 530198 h 753035"/>
                <a:gd name="connsiteX3" fmla="*/ 430306 w 1751960"/>
                <a:gd name="connsiteY3" fmla="*/ 637775 h 753035"/>
                <a:gd name="connsiteX4" fmla="*/ 699247 w 1751960"/>
                <a:gd name="connsiteY4" fmla="*/ 714615 h 753035"/>
                <a:gd name="connsiteX5" fmla="*/ 1751960 w 1751960"/>
                <a:gd name="connsiteY5" fmla="*/ 753035 h 7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1960" h="753035">
                  <a:moveTo>
                    <a:pt x="0" y="0"/>
                  </a:moveTo>
                  <a:cubicBezTo>
                    <a:pt x="44824" y="151760"/>
                    <a:pt x="89648" y="303520"/>
                    <a:pt x="130629" y="391886"/>
                  </a:cubicBezTo>
                  <a:cubicBezTo>
                    <a:pt x="171610" y="480252"/>
                    <a:pt x="195943" y="489217"/>
                    <a:pt x="245889" y="530198"/>
                  </a:cubicBezTo>
                  <a:cubicBezTo>
                    <a:pt x="295835" y="571179"/>
                    <a:pt x="354746" y="607039"/>
                    <a:pt x="430306" y="637775"/>
                  </a:cubicBezTo>
                  <a:cubicBezTo>
                    <a:pt x="505866" y="668511"/>
                    <a:pt x="478971" y="695405"/>
                    <a:pt x="699247" y="714615"/>
                  </a:cubicBezTo>
                  <a:cubicBezTo>
                    <a:pt x="919523" y="733825"/>
                    <a:pt x="1335741" y="743430"/>
                    <a:pt x="1751960" y="753035"/>
                  </a:cubicBezTo>
                </a:path>
              </a:pathLst>
            </a:cu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16F7BA-3048-4F6E-ADBA-96DD6E8582DF}"/>
                </a:ext>
              </a:extLst>
            </p:cNvPr>
            <p:cNvCxnSpPr/>
            <p:nvPr/>
          </p:nvCxnSpPr>
          <p:spPr>
            <a:xfrm>
              <a:off x="7597804" y="2848592"/>
              <a:ext cx="204395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EA88EA2-61DF-460B-8F2E-8A0533A503BE}"/>
                    </a:ext>
                  </a:extLst>
                </p:cNvPr>
                <p:cNvSpPr txBox="1"/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EA88EA2-61DF-460B-8F2E-8A0533A50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9A71DA-80C9-4630-8628-0E23D3327E1D}"/>
              </a:ext>
            </a:extLst>
          </p:cNvPr>
          <p:cNvGrpSpPr/>
          <p:nvPr/>
        </p:nvGrpSpPr>
        <p:grpSpPr>
          <a:xfrm>
            <a:off x="6317814" y="4074448"/>
            <a:ext cx="3094647" cy="1309460"/>
            <a:chOff x="7024746" y="2464155"/>
            <a:chExt cx="3094647" cy="130946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0005CFC-24C2-4C15-A664-68A98CA69EBD}"/>
                </a:ext>
              </a:extLst>
            </p:cNvPr>
            <p:cNvGrpSpPr/>
            <p:nvPr/>
          </p:nvGrpSpPr>
          <p:grpSpPr>
            <a:xfrm>
              <a:off x="7413812" y="2523927"/>
              <a:ext cx="2337226" cy="1249688"/>
              <a:chOff x="7413812" y="1109310"/>
              <a:chExt cx="2337226" cy="1249688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D505255C-751B-449D-9F88-7CF419EA4A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14878" y="1109310"/>
                <a:ext cx="0" cy="12496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6692AD78-CA0C-4EB7-9FD2-BBCA87BB22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812" y="2119512"/>
                <a:ext cx="23372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E154135-F0FE-4C14-B0EA-FDA9CFBB4F9D}"/>
                    </a:ext>
                  </a:extLst>
                </p:cNvPr>
                <p:cNvSpPr txBox="1"/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E154135-F0FE-4C14-B0EA-FDA9CFBB4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E595E4E-E62B-44CC-A9EE-9098A502E739}"/>
                </a:ext>
              </a:extLst>
            </p:cNvPr>
            <p:cNvCxnSpPr/>
            <p:nvPr/>
          </p:nvCxnSpPr>
          <p:spPr>
            <a:xfrm>
              <a:off x="7597804" y="2848592"/>
              <a:ext cx="204395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87CAC4-33C0-41D5-A8B0-2BDD719E9A6C}"/>
                    </a:ext>
                  </a:extLst>
                </p:cNvPr>
                <p:cNvSpPr txBox="1"/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87CAC4-33C0-41D5-A8B0-2BDD719E9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FFA91B-AD93-4B99-8F84-6E4535F03ACD}"/>
              </a:ext>
            </a:extLst>
          </p:cNvPr>
          <p:cNvGrpSpPr/>
          <p:nvPr/>
        </p:nvGrpSpPr>
        <p:grpSpPr>
          <a:xfrm>
            <a:off x="9108518" y="1349587"/>
            <a:ext cx="3094647" cy="1559934"/>
            <a:chOff x="7024746" y="2464155"/>
            <a:chExt cx="3094647" cy="155993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A1B85C0-8672-45F8-8325-BA37D8E2413E}"/>
                </a:ext>
              </a:extLst>
            </p:cNvPr>
            <p:cNvGrpSpPr/>
            <p:nvPr/>
          </p:nvGrpSpPr>
          <p:grpSpPr>
            <a:xfrm>
              <a:off x="7413812" y="2523927"/>
              <a:ext cx="2337226" cy="1500162"/>
              <a:chOff x="7413812" y="1109310"/>
              <a:chExt cx="2337226" cy="1500162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CCA9FBB-0CBB-4D65-B178-483C2CC783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4878" y="1109310"/>
                <a:ext cx="0" cy="15001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12ED318D-55AE-4050-9D78-1DE7449CCA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812" y="2119512"/>
                <a:ext cx="23372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B9E47AC-159C-46DC-B5D1-14D4D07BC69A}"/>
                    </a:ext>
                  </a:extLst>
                </p:cNvPr>
                <p:cNvSpPr txBox="1"/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B9E47AC-159C-46DC-B5D1-14D4D07BC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981DAC8-B138-4B49-83F9-C4736CCC7EB2}"/>
                </a:ext>
              </a:extLst>
            </p:cNvPr>
            <p:cNvCxnSpPr/>
            <p:nvPr/>
          </p:nvCxnSpPr>
          <p:spPr>
            <a:xfrm>
              <a:off x="7597804" y="2848592"/>
              <a:ext cx="204395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D2AAF72-E3FB-47C1-9AC0-9D5595D323FE}"/>
                    </a:ext>
                  </a:extLst>
                </p:cNvPr>
                <p:cNvSpPr txBox="1"/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D2AAF72-E3FB-47C1-9AC0-9D5595D323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E9A42D6-B321-4E19-B812-42F0C915E08E}"/>
              </a:ext>
            </a:extLst>
          </p:cNvPr>
          <p:cNvCxnSpPr>
            <a:cxnSpLocks/>
          </p:cNvCxnSpPr>
          <p:nvPr/>
        </p:nvCxnSpPr>
        <p:spPr>
          <a:xfrm flipV="1">
            <a:off x="9720160" y="1409359"/>
            <a:ext cx="1693929" cy="889338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248E296-E4E7-49D3-B390-6B26BDF948B3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2" tooltip="https://en.wikipedia.org/wiki/File:Red_x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3" tooltip="https://creativecommons.org/licenses/by-sa/3.0/"/>
              </a:rPr>
              <a:t>CC BY-SA</a:t>
            </a:r>
            <a:endParaRPr lang="en-US" sz="90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6D745F6-2174-47B7-AEEA-6CC25790EC3B}"/>
              </a:ext>
            </a:extLst>
          </p:cNvPr>
          <p:cNvGrpSpPr/>
          <p:nvPr/>
        </p:nvGrpSpPr>
        <p:grpSpPr>
          <a:xfrm>
            <a:off x="9092188" y="3237261"/>
            <a:ext cx="3094647" cy="1559934"/>
            <a:chOff x="7024746" y="2464155"/>
            <a:chExt cx="3094647" cy="155993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D31C4D-8091-4059-AE92-E7430CAA1EE6}"/>
                </a:ext>
              </a:extLst>
            </p:cNvPr>
            <p:cNvGrpSpPr/>
            <p:nvPr/>
          </p:nvGrpSpPr>
          <p:grpSpPr>
            <a:xfrm>
              <a:off x="7413812" y="2523927"/>
              <a:ext cx="2337226" cy="1500162"/>
              <a:chOff x="7413812" y="1109310"/>
              <a:chExt cx="2337226" cy="1500162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44B00E72-E4C6-4506-9D56-969F3A4542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4878" y="1109310"/>
                <a:ext cx="0" cy="15001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5AE158C5-6F15-491D-BDDD-6635F7FCD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812" y="2119512"/>
                <a:ext cx="23372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9083789-520A-4A3F-837C-891E13599B4A}"/>
                    </a:ext>
                  </a:extLst>
                </p:cNvPr>
                <p:cNvSpPr txBox="1"/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9083789-520A-4A3F-837C-891E13599B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9A9A3EF-0286-40C5-B1BD-8ABC777BDCE0}"/>
                </a:ext>
              </a:extLst>
            </p:cNvPr>
            <p:cNvCxnSpPr/>
            <p:nvPr/>
          </p:nvCxnSpPr>
          <p:spPr>
            <a:xfrm>
              <a:off x="7597804" y="2848592"/>
              <a:ext cx="204395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B23C2DE-14EE-4489-8BFE-FA95EB9E0774}"/>
                    </a:ext>
                  </a:extLst>
                </p:cNvPr>
                <p:cNvSpPr txBox="1"/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B23C2DE-14EE-4489-8BFE-FA95EB9E07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5A7E154-DC00-49D7-A135-9EDF35D6BD90}"/>
              </a:ext>
            </a:extLst>
          </p:cNvPr>
          <p:cNvSpPr/>
          <p:nvPr/>
        </p:nvSpPr>
        <p:spPr>
          <a:xfrm>
            <a:off x="9674198" y="3165822"/>
            <a:ext cx="1406178" cy="1016155"/>
          </a:xfrm>
          <a:custGeom>
            <a:avLst/>
            <a:gdLst>
              <a:gd name="connsiteX0" fmla="*/ 0 w 1406178"/>
              <a:gd name="connsiteY0" fmla="*/ 1014292 h 1016155"/>
              <a:gd name="connsiteX1" fmla="*/ 491778 w 1406178"/>
              <a:gd name="connsiteY1" fmla="*/ 960504 h 1016155"/>
              <a:gd name="connsiteX2" fmla="*/ 983557 w 1406178"/>
              <a:gd name="connsiteY2" fmla="*/ 645459 h 1016155"/>
              <a:gd name="connsiteX3" fmla="*/ 1406178 w 1406178"/>
              <a:gd name="connsiteY3" fmla="*/ 0 h 1016155"/>
              <a:gd name="connsiteX4" fmla="*/ 1406178 w 1406178"/>
              <a:gd name="connsiteY4" fmla="*/ 0 h 1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178" h="1016155">
                <a:moveTo>
                  <a:pt x="0" y="1014292"/>
                </a:moveTo>
                <a:cubicBezTo>
                  <a:pt x="163926" y="1018134"/>
                  <a:pt x="327852" y="1021976"/>
                  <a:pt x="491778" y="960504"/>
                </a:cubicBezTo>
                <a:cubicBezTo>
                  <a:pt x="655704" y="899032"/>
                  <a:pt x="831157" y="805543"/>
                  <a:pt x="983557" y="645459"/>
                </a:cubicBezTo>
                <a:cubicBezTo>
                  <a:pt x="1135957" y="485375"/>
                  <a:pt x="1406178" y="0"/>
                  <a:pt x="1406178" y="0"/>
                </a:cubicBezTo>
                <a:lnTo>
                  <a:pt x="1406178" y="0"/>
                </a:lnTo>
              </a:path>
            </a:pathLst>
          </a:cu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4136C1B-600A-41E2-892C-DBF66DBE78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435598" y="1619689"/>
            <a:ext cx="254658" cy="25465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328CD4D-06BD-4A63-8798-14F85821F3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345054" y="3477246"/>
            <a:ext cx="254658" cy="25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6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EFDB36-94DF-4B2D-A4BC-E9495C7F8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332703"/>
                <a:ext cx="7578971" cy="430737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system with Lipschitz-continuous dynamics is BIBO-stable if:</a:t>
                </a:r>
              </a:p>
              <a:p>
                <a:pPr lvl="1"/>
                <a:r>
                  <a:rPr lang="en-US" dirty="0"/>
                  <a:t>For every bounded input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the output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initial state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is bounded</a:t>
                </a:r>
              </a:p>
              <a:p>
                <a:r>
                  <a:rPr lang="en-US" dirty="0"/>
                  <a:t>Asymptotic stability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BIBO stability!</a:t>
                </a:r>
              </a:p>
              <a:p>
                <a:r>
                  <a:rPr lang="en-US" dirty="0"/>
                  <a:t>Simple helicopter model:</a:t>
                </a:r>
              </a:p>
              <a:p>
                <a:pPr lvl="1"/>
                <a:r>
                  <a:rPr lang="en-US" dirty="0"/>
                  <a:t>Two rotors: Main rotor gives lift, tail rotor prevents helicopter from spinning</a:t>
                </a:r>
              </a:p>
              <a:p>
                <a:pPr lvl="1"/>
                <a:r>
                  <a:rPr lang="en-US" dirty="0"/>
                  <a:t>Torque produced by tail rotor must perfectly counterbalance friction with main rotor, or the helicopter spins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EFDB36-94DF-4B2D-A4BC-E9495C7F8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332703"/>
                <a:ext cx="7578971" cy="4307378"/>
              </a:xfrm>
              <a:blipFill>
                <a:blip r:embed="rId2"/>
                <a:stretch>
                  <a:fillRect l="-965" t="-3258" r="-723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7927BD9-2E47-47C3-9160-429B8BC9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BIBO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1E12C-7C52-4CC7-ABD3-B0A90342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BC3F4-DEBC-4136-9017-8ED6496C0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399" y="1513754"/>
            <a:ext cx="4002230" cy="2617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9BFBD7-39F5-4B29-BD6E-7E364D47C6CC}"/>
              </a:ext>
            </a:extLst>
          </p:cNvPr>
          <p:cNvSpPr txBox="1"/>
          <p:nvPr/>
        </p:nvSpPr>
        <p:spPr>
          <a:xfrm flipH="1">
            <a:off x="7745651" y="4441930"/>
            <a:ext cx="4372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Image credit: From Lee &amp; Seshia: Introduction to Embedded Systems - A Cyber-Physical Systems Approach, http://leeseshia.org/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5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07DA5D-C3B6-4E4F-8CE4-74C8F6EBB3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363439"/>
                <a:ext cx="11699087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: net torque on tail of the helicopter – difference between frictional torque exerted by main rotor shaft and counteracting torque by the tail rotor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rotational velocity of the body</a:t>
                </a:r>
              </a:p>
              <a:p>
                <a:r>
                  <a:rPr lang="en-US" dirty="0"/>
                  <a:t>Torque = Moment of inertia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Rotational acceleration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a constant input?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bounded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helicopter model is not BIBO-stable!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07DA5D-C3B6-4E4F-8CE4-74C8F6EBB3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363439"/>
                <a:ext cx="11699087" cy="4351338"/>
              </a:xfrm>
              <a:blipFill>
                <a:blip r:embed="rId2"/>
                <a:stretch>
                  <a:fillRect l="-625" t="-2384" r="-990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D434B7B-BE9C-4AFB-943C-3EF0F11D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Helicopter Model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D3EB2-62B9-46DB-AE99-42A647D1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52930-C622-49F5-A397-E7F5281FF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582" y="2983326"/>
            <a:ext cx="3180185" cy="20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1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7D55E3-EE72-4015-9C79-078D9B234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7186939" cy="4351338"/>
          </a:xfrm>
        </p:spPr>
        <p:txBody>
          <a:bodyPr/>
          <a:lstStyle/>
          <a:p>
            <a:r>
              <a:rPr lang="en-US" dirty="0"/>
              <a:t>Design a controller to ensure desired objectives of the overall physical system</a:t>
            </a:r>
          </a:p>
          <a:p>
            <a:r>
              <a:rPr lang="en-US" dirty="0"/>
              <a:t>Old area: first papers from 1860s</a:t>
            </a:r>
          </a:p>
          <a:p>
            <a:pPr lvl="1"/>
            <a:r>
              <a:rPr lang="en-US" dirty="0"/>
              <a:t>First controllers were mechanical, hydraulic or electro-mechanical, based on relays etc.</a:t>
            </a:r>
          </a:p>
          <a:p>
            <a:pPr lvl="1"/>
            <a:r>
              <a:rPr lang="en-US" dirty="0"/>
              <a:t>Digital control began roughly in the 1960s</a:t>
            </a:r>
          </a:p>
          <a:p>
            <a:pPr lvl="1"/>
            <a:r>
              <a:rPr lang="en-US" dirty="0"/>
              <a:t>I.e. use of software and computers/ microcontrollers to perform control tasks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13259B-3CBA-46D8-B2D3-7CF7637F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48F1-40EE-46FE-B27E-BC40029D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85F17-2A49-4AB1-9079-62EC344D8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77932"/>
            <a:ext cx="4576959" cy="2302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5F25C6-3BF6-4E2A-B657-1ADCDAA28E6F}"/>
              </a:ext>
            </a:extLst>
          </p:cNvPr>
          <p:cNvSpPr txBox="1"/>
          <p:nvPr/>
        </p:nvSpPr>
        <p:spPr>
          <a:xfrm flipH="1">
            <a:off x="7413812" y="4780029"/>
            <a:ext cx="437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Image credit: From Segovia &amp; </a:t>
            </a:r>
            <a:r>
              <a:rPr lang="en-US" dirty="0" err="1">
                <a:solidFill>
                  <a:srgbClr val="FF0000"/>
                </a:solidFill>
              </a:rPr>
              <a:t>Theorin</a:t>
            </a:r>
            <a:r>
              <a:rPr lang="en-US" dirty="0">
                <a:solidFill>
                  <a:srgbClr val="FF0000"/>
                </a:solidFill>
              </a:rPr>
              <a:t>: History of Control, History of PLC and DCS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A8B20-54DB-4CE0-BD37-601F1612EB0F}"/>
              </a:ext>
            </a:extLst>
          </p:cNvPr>
          <p:cNvSpPr txBox="1"/>
          <p:nvPr/>
        </p:nvSpPr>
        <p:spPr>
          <a:xfrm flipH="1">
            <a:off x="7569778" y="3772139"/>
            <a:ext cx="437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Relay-based Control System</a:t>
            </a:r>
          </a:p>
        </p:txBody>
      </p:sp>
    </p:spTree>
    <p:extLst>
      <p:ext uri="{BB962C8B-B14F-4D97-AF65-F5344CB8AC3E}">
        <p14:creationId xmlns:p14="http://schemas.microsoft.com/office/powerpoint/2010/main" val="1300076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EBC533-5CBD-44A5-B056-2EBE6A58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626485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Open-loop or feed-forward control</a:t>
            </a:r>
          </a:p>
          <a:p>
            <a:pPr lvl="1"/>
            <a:r>
              <a:rPr lang="en-US" dirty="0"/>
              <a:t>Control action does not depend on plant output</a:t>
            </a:r>
          </a:p>
          <a:p>
            <a:pPr lvl="1"/>
            <a:r>
              <a:rPr lang="en-US" dirty="0"/>
              <a:t>Example: older-style A/Cs in car</a:t>
            </a:r>
          </a:p>
          <a:p>
            <a:pPr lvl="2"/>
            <a:r>
              <a:rPr lang="en-US" sz="2400" dirty="0"/>
              <a:t>Input: user’s temperature dial setting</a:t>
            </a:r>
          </a:p>
          <a:p>
            <a:pPr lvl="2"/>
            <a:r>
              <a:rPr lang="en-US" sz="2400" dirty="0"/>
              <a:t>Car’s response: lower or increase temperature</a:t>
            </a:r>
          </a:p>
          <a:p>
            <a:pPr lvl="2"/>
            <a:r>
              <a:rPr lang="en-US" sz="2400" dirty="0"/>
              <a:t>Car does not actually measure temperature in the cabin to adjust temperature/air-flow</a:t>
            </a:r>
          </a:p>
          <a:p>
            <a:r>
              <a:rPr lang="en-US" dirty="0"/>
              <a:t>Pros: Cheaper, no sensors required. </a:t>
            </a:r>
          </a:p>
          <a:p>
            <a:r>
              <a:rPr lang="en-US" dirty="0"/>
              <a:t>Cons: Quality of control generally poor without human intervention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8E2192-FF7E-4786-A864-703504B1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Open-loop vs. Closed-loop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9D690-B9CC-408A-BA95-9380C63D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62959A-EF50-452A-A363-35167F7AA759}"/>
              </a:ext>
            </a:extLst>
          </p:cNvPr>
          <p:cNvGrpSpPr/>
          <p:nvPr/>
        </p:nvGrpSpPr>
        <p:grpSpPr>
          <a:xfrm>
            <a:off x="6919787" y="2355575"/>
            <a:ext cx="4866558" cy="1260235"/>
            <a:chOff x="6865999" y="2271051"/>
            <a:chExt cx="4866558" cy="126023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BB7532-D6B8-4981-B389-D9378EE8E867}"/>
                </a:ext>
              </a:extLst>
            </p:cNvPr>
            <p:cNvSpPr/>
            <p:nvPr/>
          </p:nvSpPr>
          <p:spPr>
            <a:xfrm>
              <a:off x="10019980" y="2467537"/>
              <a:ext cx="937452" cy="104990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Plant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FF96F55-9D0B-4BBB-AE2A-97A4ACFF9CB9}"/>
                </a:ext>
              </a:extLst>
            </p:cNvPr>
            <p:cNvSpPr/>
            <p:nvPr/>
          </p:nvSpPr>
          <p:spPr>
            <a:xfrm>
              <a:off x="7791285" y="2470077"/>
              <a:ext cx="1445879" cy="106120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Controller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F6C1582-8D2F-4924-9941-B14344AA4AE8}"/>
                </a:ext>
              </a:extLst>
            </p:cNvPr>
            <p:cNvCxnSpPr>
              <a:cxnSpLocks/>
            </p:cNvCxnSpPr>
            <p:nvPr/>
          </p:nvCxnSpPr>
          <p:spPr>
            <a:xfrm>
              <a:off x="10957432" y="2997895"/>
              <a:ext cx="7751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D980AC7-99F3-4054-BD6F-36BA7D7C9CBE}"/>
                    </a:ext>
                  </a:extLst>
                </p:cNvPr>
                <p:cNvSpPr txBox="1"/>
                <p:nvPr/>
              </p:nvSpPr>
              <p:spPr>
                <a:xfrm>
                  <a:off x="6865999" y="2395056"/>
                  <a:ext cx="7403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D980AC7-99F3-4054-BD6F-36BA7D7C9C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999" y="2395056"/>
                  <a:ext cx="740395" cy="461665"/>
                </a:xfrm>
                <a:prstGeom prst="rect">
                  <a:avLst/>
                </a:prstGeom>
                <a:blipFill>
                  <a:blip r:embed="rId2"/>
                  <a:stretch>
                    <a:fillRect r="-1639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74B2268-AD5C-411E-9A5F-6ACF171F180B}"/>
                    </a:ext>
                  </a:extLst>
                </p:cNvPr>
                <p:cNvSpPr txBox="1"/>
                <p:nvPr/>
              </p:nvSpPr>
              <p:spPr>
                <a:xfrm>
                  <a:off x="9227102" y="2365190"/>
                  <a:ext cx="6079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74B2268-AD5C-411E-9A5F-6ACF171F18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7102" y="2365190"/>
                  <a:ext cx="607987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3200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B2C749-E982-4037-B966-01B784C5B581}"/>
                    </a:ext>
                  </a:extLst>
                </p:cNvPr>
                <p:cNvSpPr txBox="1"/>
                <p:nvPr/>
              </p:nvSpPr>
              <p:spPr>
                <a:xfrm>
                  <a:off x="11041001" y="2271051"/>
                  <a:ext cx="6079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B2C749-E982-4037-B966-01B784C5B5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1001" y="2271051"/>
                  <a:ext cx="607987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3000" r="-2900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1141660-37DC-4CF5-B8F4-48AF39C14F41}"/>
                </a:ext>
              </a:extLst>
            </p:cNvPr>
            <p:cNvCxnSpPr>
              <a:cxnSpLocks/>
              <a:stCxn id="24" idx="3"/>
              <a:endCxn id="23" idx="1"/>
            </p:cNvCxnSpPr>
            <p:nvPr/>
          </p:nvCxnSpPr>
          <p:spPr>
            <a:xfrm flipV="1">
              <a:off x="9237164" y="2992489"/>
              <a:ext cx="782816" cy="81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92C0539-24D6-46D4-B6D7-36346848168D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7064179" y="2992487"/>
              <a:ext cx="72710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2106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A6CAED-7B3E-40B1-A7A8-720E53DC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57" y="1133196"/>
            <a:ext cx="5769767" cy="4568349"/>
          </a:xfrm>
        </p:spPr>
        <p:txBody>
          <a:bodyPr/>
          <a:lstStyle/>
          <a:p>
            <a:r>
              <a:rPr lang="en-US" dirty="0"/>
              <a:t>Controller adjusts controllable inputs in response to observed outputs</a:t>
            </a:r>
          </a:p>
          <a:p>
            <a:pPr lvl="1"/>
            <a:r>
              <a:rPr lang="en-US" sz="2400" dirty="0"/>
              <a:t>Can respond better to variations in disturbances</a:t>
            </a:r>
          </a:p>
          <a:p>
            <a:pPr lvl="1"/>
            <a:r>
              <a:rPr lang="en-US" sz="2400" dirty="0"/>
              <a:t>Performance depends on how well outputs can be sensed, and how quickly controller can track changes in output</a:t>
            </a:r>
          </a:p>
          <a:p>
            <a:r>
              <a:rPr lang="en-US" dirty="0"/>
              <a:t>Many different flavors of feedback control!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21FA87-E354-42C1-B923-967BC68D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Closed-loop or Feedback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B958E-88B3-4B17-A08E-92B36BCA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BE5C4D-6DBB-44FB-8D1E-3EE65D066E7B}"/>
              </a:ext>
            </a:extLst>
          </p:cNvPr>
          <p:cNvGrpSpPr/>
          <p:nvPr/>
        </p:nvGrpSpPr>
        <p:grpSpPr>
          <a:xfrm>
            <a:off x="5799175" y="2355575"/>
            <a:ext cx="5987170" cy="1260235"/>
            <a:chOff x="5745387" y="2271051"/>
            <a:chExt cx="5987170" cy="12602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6312BB-5188-486D-82A8-A8E7CA66C244}"/>
                </a:ext>
              </a:extLst>
            </p:cNvPr>
            <p:cNvSpPr/>
            <p:nvPr/>
          </p:nvSpPr>
          <p:spPr>
            <a:xfrm>
              <a:off x="10019980" y="2467537"/>
              <a:ext cx="937452" cy="104990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Plant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DEB12D-D2A0-4249-849D-1BE8802A049C}"/>
                </a:ext>
              </a:extLst>
            </p:cNvPr>
            <p:cNvSpPr/>
            <p:nvPr/>
          </p:nvSpPr>
          <p:spPr>
            <a:xfrm>
              <a:off x="7791285" y="2470077"/>
              <a:ext cx="1445879" cy="106120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Controller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23F9B20-DE40-4E5A-A7EC-71873E2928B4}"/>
                </a:ext>
              </a:extLst>
            </p:cNvPr>
            <p:cNvCxnSpPr>
              <a:cxnSpLocks/>
            </p:cNvCxnSpPr>
            <p:nvPr/>
          </p:nvCxnSpPr>
          <p:spPr>
            <a:xfrm>
              <a:off x="5927594" y="2997895"/>
              <a:ext cx="503116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75D81E1-C748-4B99-BE08-BF12D9060878}"/>
                </a:ext>
              </a:extLst>
            </p:cNvPr>
            <p:cNvCxnSpPr>
              <a:cxnSpLocks/>
            </p:cNvCxnSpPr>
            <p:nvPr/>
          </p:nvCxnSpPr>
          <p:spPr>
            <a:xfrm>
              <a:off x="10957432" y="2997895"/>
              <a:ext cx="7751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4EB755A-013B-484F-979E-0064AE844C59}"/>
                    </a:ext>
                  </a:extLst>
                </p:cNvPr>
                <p:cNvSpPr txBox="1"/>
                <p:nvPr/>
              </p:nvSpPr>
              <p:spPr>
                <a:xfrm>
                  <a:off x="5745387" y="2365190"/>
                  <a:ext cx="7403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4EB755A-013B-484F-979E-0064AE844C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5387" y="2365190"/>
                  <a:ext cx="740395" cy="461665"/>
                </a:xfrm>
                <a:prstGeom prst="rect">
                  <a:avLst/>
                </a:prstGeom>
                <a:blipFill>
                  <a:blip r:embed="rId2"/>
                  <a:stretch>
                    <a:fillRect r="-1639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C2AB29B-30AD-4C0B-9FD6-D47371862019}"/>
                    </a:ext>
                  </a:extLst>
                </p:cNvPr>
                <p:cNvSpPr txBox="1"/>
                <p:nvPr/>
              </p:nvSpPr>
              <p:spPr>
                <a:xfrm>
                  <a:off x="9227102" y="2365190"/>
                  <a:ext cx="6079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C2AB29B-30AD-4C0B-9FD6-D473718620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7102" y="2365190"/>
                  <a:ext cx="607987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3200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4554EEA-30CD-4980-A053-C186E669D043}"/>
                    </a:ext>
                  </a:extLst>
                </p:cNvPr>
                <p:cNvSpPr txBox="1"/>
                <p:nvPr/>
              </p:nvSpPr>
              <p:spPr>
                <a:xfrm>
                  <a:off x="11041001" y="2271051"/>
                  <a:ext cx="6079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4554EEA-30CD-4980-A053-C186E669D0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1001" y="2271051"/>
                  <a:ext cx="607987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3000" r="-2900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614378B-0B9C-4899-A930-695585624F5D}"/>
                </a:ext>
              </a:extLst>
            </p:cNvPr>
            <p:cNvCxnSpPr>
              <a:cxnSpLocks/>
              <a:stCxn id="6" idx="3"/>
              <a:endCxn id="5" idx="1"/>
            </p:cNvCxnSpPr>
            <p:nvPr/>
          </p:nvCxnSpPr>
          <p:spPr>
            <a:xfrm flipV="1">
              <a:off x="9237164" y="2992489"/>
              <a:ext cx="782816" cy="81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FBA33BCA-63F2-4C5D-B15F-AD4FDF97E06F}"/>
                    </a:ext>
                  </a:extLst>
                </p:cNvPr>
                <p:cNvSpPr/>
                <p:nvPr/>
              </p:nvSpPr>
              <p:spPr>
                <a:xfrm>
                  <a:off x="6454521" y="2698937"/>
                  <a:ext cx="621575" cy="587099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FBA33BCA-63F2-4C5D-B15F-AD4FDF97E0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4521" y="2698937"/>
                  <a:ext cx="621575" cy="58709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5D6C563-FFA8-4016-ACF4-768811FFE339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7064179" y="2992487"/>
              <a:ext cx="72710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31B12F61-CB5B-43FD-BD6A-052726CBD0B2}"/>
                </a:ext>
              </a:extLst>
            </p:cNvPr>
            <p:cNvCxnSpPr>
              <a:cxnSpLocks/>
              <a:endCxn id="74" idx="4"/>
            </p:cNvCxnSpPr>
            <p:nvPr/>
          </p:nvCxnSpPr>
          <p:spPr>
            <a:xfrm rot="10800000" flipV="1">
              <a:off x="6765310" y="3000682"/>
              <a:ext cx="4653165" cy="285354"/>
            </a:xfrm>
            <a:prstGeom prst="bentConnector4">
              <a:avLst>
                <a:gd name="adj1" fmla="val 422"/>
                <a:gd name="adj2" fmla="val 314751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415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B57F9B-0D80-420D-A738-64A1B188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Linear Feedback Control: Reference Tracking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2DA7A-8607-4B7C-B8E0-173F901F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5FAB728-F755-4D1A-8D7C-F418C925A768}"/>
              </a:ext>
            </a:extLst>
          </p:cNvPr>
          <p:cNvGrpSpPr/>
          <p:nvPr/>
        </p:nvGrpSpPr>
        <p:grpSpPr>
          <a:xfrm>
            <a:off x="1499348" y="1209202"/>
            <a:ext cx="8255081" cy="1532730"/>
            <a:chOff x="1407527" y="1353670"/>
            <a:chExt cx="8255081" cy="15327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F2DBB15-063C-4208-B5E6-D33721EF898B}"/>
                    </a:ext>
                  </a:extLst>
                </p:cNvPr>
                <p:cNvSpPr txBox="1"/>
                <p:nvPr/>
              </p:nvSpPr>
              <p:spPr>
                <a:xfrm>
                  <a:off x="9054621" y="1353670"/>
                  <a:ext cx="6079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F2DBB15-063C-4208-B5E6-D33721EF89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4621" y="1353670"/>
                  <a:ext cx="607987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3000" r="-2900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185FA28-FA8C-41FD-B655-69F9656E06C7}"/>
                </a:ext>
              </a:extLst>
            </p:cNvPr>
            <p:cNvGrpSpPr/>
            <p:nvPr/>
          </p:nvGrpSpPr>
          <p:grpSpPr>
            <a:xfrm>
              <a:off x="1407527" y="1353670"/>
              <a:ext cx="8255081" cy="1532730"/>
              <a:chOff x="1611328" y="1458473"/>
              <a:chExt cx="8255081" cy="15327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C8611F1B-DC82-4A0E-9E9B-57FFE9431187}"/>
                      </a:ext>
                    </a:extLst>
                  </p:cNvPr>
                  <p:cNvSpPr/>
                  <p:nvPr/>
                </p:nvSpPr>
                <p:spPr>
                  <a:xfrm>
                    <a:off x="6685109" y="1541189"/>
                    <a:ext cx="2076063" cy="1049904"/>
                  </a:xfrm>
                  <a:prstGeom prst="rec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𝐮</m:t>
                        </m:r>
                      </m:oMath>
                    </a14:m>
                    <a:endParaRPr lang="en-US" sz="2400" b="1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C8611F1B-DC82-4A0E-9E9B-57FFE94311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5109" y="1541189"/>
                    <a:ext cx="2076063" cy="104990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9E265D80-2989-4597-B0ED-826FBF7B3F5B}"/>
                      </a:ext>
                    </a:extLst>
                  </p:cNvPr>
                  <p:cNvSpPr/>
                  <p:nvPr/>
                </p:nvSpPr>
                <p:spPr>
                  <a:xfrm>
                    <a:off x="3511603" y="1534198"/>
                    <a:ext cx="2018295" cy="1061209"/>
                  </a:xfrm>
                  <a:prstGeom prst="rec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9E265D80-2989-4597-B0ED-826FBF7B3F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1603" y="1534198"/>
                    <a:ext cx="2018295" cy="106120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4CE3FBB-58DD-4F5B-88CD-D5BCB6D1DC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3535" y="2091179"/>
                <a:ext cx="503116" cy="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481241C-2470-4D88-AF2B-76143FCAF6C9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>
                <a:off x="8761172" y="2066141"/>
                <a:ext cx="1105237" cy="8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5B3D50B9-09E8-4D46-B40E-F24FBBB434E3}"/>
                      </a:ext>
                    </a:extLst>
                  </p:cNvPr>
                  <p:cNvSpPr txBox="1"/>
                  <p:nvPr/>
                </p:nvSpPr>
                <p:spPr>
                  <a:xfrm>
                    <a:off x="1611328" y="1458474"/>
                    <a:ext cx="80451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5B3D50B9-09E8-4D46-B40E-F24FBBB434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1328" y="1458474"/>
                    <a:ext cx="804515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446B3BCA-FCC6-4780-BB48-4DB450C29209}"/>
                      </a:ext>
                    </a:extLst>
                  </p:cNvPr>
                  <p:cNvSpPr txBox="1"/>
                  <p:nvPr/>
                </p:nvSpPr>
                <p:spPr>
                  <a:xfrm>
                    <a:off x="5579872" y="1458473"/>
                    <a:ext cx="60798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446B3BCA-FCC6-4780-BB48-4DB450C292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9872" y="1458473"/>
                    <a:ext cx="607987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31000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B037D12E-A217-42D3-98BE-D0A06E76E973}"/>
                  </a:ext>
                </a:extLst>
              </p:cNvPr>
              <p:cNvCxnSpPr>
                <a:cxnSpLocks/>
                <a:stCxn id="17" idx="3"/>
                <a:endCxn id="16" idx="1"/>
              </p:cNvCxnSpPr>
              <p:nvPr/>
            </p:nvCxnSpPr>
            <p:spPr>
              <a:xfrm>
                <a:off x="5529898" y="2064803"/>
                <a:ext cx="1155211" cy="13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74763722-BF5A-49EF-BD4D-7409FA8A62AB}"/>
                      </a:ext>
                    </a:extLst>
                  </p:cNvPr>
                  <p:cNvSpPr/>
                  <p:nvPr/>
                </p:nvSpPr>
                <p:spPr>
                  <a:xfrm>
                    <a:off x="2320462" y="1792221"/>
                    <a:ext cx="621575" cy="587099"/>
                  </a:xfrm>
                  <a:prstGeom prst="ellips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∑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74763722-BF5A-49EF-BD4D-7409FA8A62A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0462" y="1792221"/>
                    <a:ext cx="621575" cy="587099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 b="-980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806AA0A-FDEF-4AB8-BDA5-2671F842ECB0}"/>
                  </a:ext>
                </a:extLst>
              </p:cNvPr>
              <p:cNvCxnSpPr>
                <a:cxnSpLocks/>
                <a:endCxn id="17" idx="1"/>
              </p:cNvCxnSpPr>
              <p:nvPr/>
            </p:nvCxnSpPr>
            <p:spPr>
              <a:xfrm>
                <a:off x="2976354" y="2056608"/>
                <a:ext cx="535249" cy="8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or: Elbow 25">
                <a:extLst>
                  <a:ext uri="{FF2B5EF4-FFF2-40B4-BE49-F238E27FC236}">
                    <a16:creationId xmlns:a16="http://schemas.microsoft.com/office/drawing/2014/main" id="{DEF95A09-38DE-4880-B968-8F0BC7653BD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594735" y="2075272"/>
                <a:ext cx="6692794" cy="293550"/>
              </a:xfrm>
              <a:prstGeom prst="bentConnector4">
                <a:avLst>
                  <a:gd name="adj1" fmla="val 1869"/>
                  <a:gd name="adj2" fmla="val 416078"/>
                </a:avLst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93DB2259-13D2-45D0-B828-E8B8B1612A08}"/>
                      </a:ext>
                    </a:extLst>
                  </p:cNvPr>
                  <p:cNvSpPr txBox="1"/>
                  <p:nvPr/>
                </p:nvSpPr>
                <p:spPr>
                  <a:xfrm>
                    <a:off x="1736367" y="2074336"/>
                    <a:ext cx="53412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93DB2259-13D2-45D0-B828-E8B8B1612A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6367" y="2074336"/>
                    <a:ext cx="534121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161FAA5F-5619-44C8-9E01-FD87ACD8FA54}"/>
                      </a:ext>
                    </a:extLst>
                  </p:cNvPr>
                  <p:cNvSpPr txBox="1"/>
                  <p:nvPr/>
                </p:nvSpPr>
                <p:spPr>
                  <a:xfrm>
                    <a:off x="2034225" y="2335946"/>
                    <a:ext cx="53412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161FAA5F-5619-44C8-9E01-FD87ACD8FA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4225" y="2335946"/>
                    <a:ext cx="53412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8CD967A-E4FD-42DB-8414-D2535077658C}"/>
                  </a:ext>
                </a:extLst>
              </p:cNvPr>
              <p:cNvSpPr txBox="1"/>
              <p:nvPr/>
            </p:nvSpPr>
            <p:spPr>
              <a:xfrm>
                <a:off x="3905068" y="2591093"/>
                <a:ext cx="12313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Controller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644BC63-35E0-422B-9B26-9D89412A4304}"/>
                  </a:ext>
                </a:extLst>
              </p:cNvPr>
              <p:cNvSpPr txBox="1"/>
              <p:nvPr/>
            </p:nvSpPr>
            <p:spPr>
              <a:xfrm>
                <a:off x="7363490" y="2578872"/>
                <a:ext cx="7192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Plant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Content Placeholder 1">
                <a:extLst>
                  <a:ext uri="{FF2B5EF4-FFF2-40B4-BE49-F238E27FC236}">
                    <a16:creationId xmlns:a16="http://schemas.microsoft.com/office/drawing/2014/main" id="{7BC7D03C-FA3C-469E-B566-CDCE18DE1E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3453585"/>
                <a:ext cx="11635995" cy="22304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Common objective: make plant state </a:t>
                </a:r>
                <a:r>
                  <a:rPr lang="en-US" i="1" dirty="0"/>
                  <a:t>track </a:t>
                </a:r>
                <a:r>
                  <a:rPr lang="en-US" dirty="0"/>
                  <a:t>the reference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convenience,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(identity)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(zero matrix), i.e. full state is observable through sensors, and input has no immediate effect on output</a:t>
                </a:r>
              </a:p>
            </p:txBody>
          </p:sp>
        </mc:Choice>
        <mc:Fallback>
          <p:sp>
            <p:nvSpPr>
              <p:cNvPr id="62" name="Content Placeholder 1">
                <a:extLst>
                  <a:ext uri="{FF2B5EF4-FFF2-40B4-BE49-F238E27FC236}">
                    <a16:creationId xmlns:a16="http://schemas.microsoft.com/office/drawing/2014/main" id="{7BC7D03C-FA3C-469E-B566-CDCE18DE1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3453585"/>
                <a:ext cx="11635995" cy="2230456"/>
              </a:xfrm>
              <a:blipFill>
                <a:blip r:embed="rId10"/>
                <a:stretch>
                  <a:fillRect l="-629" t="-4658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46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34F66F-00EF-439B-BAD2-CBF16A3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F85E-AFC3-47E8-A245-FA22ACB0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CA1F746-D8A3-41B7-9B76-587EBE66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690487"/>
            <a:ext cx="11699087" cy="1928693"/>
          </a:xfrm>
        </p:spPr>
        <p:txBody>
          <a:bodyPr>
            <a:normAutofit/>
          </a:bodyPr>
          <a:lstStyle/>
          <a:p>
            <a:r>
              <a:rPr lang="en-US" dirty="0"/>
              <a:t>Lyapunov analysis for nonlinear systems</a:t>
            </a:r>
          </a:p>
          <a:p>
            <a:r>
              <a:rPr lang="en-US" dirty="0"/>
              <a:t>BIBO stability</a:t>
            </a:r>
          </a:p>
          <a:p>
            <a:r>
              <a:rPr lang="en-US" dirty="0"/>
              <a:t>Introduction to PID control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1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B57F9B-0D80-420D-A738-64A1B188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Linear Feedback Control: Reference Tracking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2DA7A-8607-4B7C-B8E0-173F901F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5FAB728-F755-4D1A-8D7C-F418C925A768}"/>
              </a:ext>
            </a:extLst>
          </p:cNvPr>
          <p:cNvGrpSpPr/>
          <p:nvPr/>
        </p:nvGrpSpPr>
        <p:grpSpPr>
          <a:xfrm>
            <a:off x="1499348" y="1209202"/>
            <a:ext cx="8255081" cy="1532730"/>
            <a:chOff x="1407527" y="1353670"/>
            <a:chExt cx="8255081" cy="15327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F2DBB15-063C-4208-B5E6-D33721EF898B}"/>
                    </a:ext>
                  </a:extLst>
                </p:cNvPr>
                <p:cNvSpPr txBox="1"/>
                <p:nvPr/>
              </p:nvSpPr>
              <p:spPr>
                <a:xfrm>
                  <a:off x="9054621" y="1353670"/>
                  <a:ext cx="6079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F2DBB15-063C-4208-B5E6-D33721EF89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4621" y="1353670"/>
                  <a:ext cx="607987" cy="461665"/>
                </a:xfrm>
                <a:prstGeom prst="rect">
                  <a:avLst/>
                </a:prstGeom>
                <a:blipFill>
                  <a:blip r:embed="rId2"/>
                  <a:stretch>
                    <a:fillRect r="-2800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185FA28-FA8C-41FD-B655-69F9656E06C7}"/>
                </a:ext>
              </a:extLst>
            </p:cNvPr>
            <p:cNvGrpSpPr/>
            <p:nvPr/>
          </p:nvGrpSpPr>
          <p:grpSpPr>
            <a:xfrm>
              <a:off x="1407527" y="1353670"/>
              <a:ext cx="8255081" cy="1532730"/>
              <a:chOff x="1611328" y="1458473"/>
              <a:chExt cx="8255081" cy="15327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C8611F1B-DC82-4A0E-9E9B-57FFE9431187}"/>
                      </a:ext>
                    </a:extLst>
                  </p:cNvPr>
                  <p:cNvSpPr/>
                  <p:nvPr/>
                </p:nvSpPr>
                <p:spPr>
                  <a:xfrm>
                    <a:off x="6685109" y="1541189"/>
                    <a:ext cx="2076063" cy="1049904"/>
                  </a:xfrm>
                  <a:prstGeom prst="rec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𝐮</m:t>
                        </m:r>
                      </m:oMath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C8611F1B-DC82-4A0E-9E9B-57FFE94311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5109" y="1541189"/>
                    <a:ext cx="2076063" cy="104990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9E265D80-2989-4597-B0ED-826FBF7B3F5B}"/>
                      </a:ext>
                    </a:extLst>
                  </p:cNvPr>
                  <p:cNvSpPr/>
                  <p:nvPr/>
                </p:nvSpPr>
                <p:spPr>
                  <a:xfrm>
                    <a:off x="3511603" y="1534198"/>
                    <a:ext cx="2018295" cy="1061209"/>
                  </a:xfrm>
                  <a:prstGeom prst="rec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9E265D80-2989-4597-B0ED-826FBF7B3F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1603" y="1534198"/>
                    <a:ext cx="2018295" cy="106120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4CE3FBB-58DD-4F5B-88CD-D5BCB6D1DC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3535" y="2091179"/>
                <a:ext cx="503116" cy="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481241C-2470-4D88-AF2B-76143FCAF6C9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>
                <a:off x="8761172" y="2066141"/>
                <a:ext cx="1105237" cy="8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5B3D50B9-09E8-4D46-B40E-F24FBBB434E3}"/>
                      </a:ext>
                    </a:extLst>
                  </p:cNvPr>
                  <p:cNvSpPr txBox="1"/>
                  <p:nvPr/>
                </p:nvSpPr>
                <p:spPr>
                  <a:xfrm>
                    <a:off x="1611328" y="1458474"/>
                    <a:ext cx="80451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5B3D50B9-09E8-4D46-B40E-F24FBBB434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1328" y="1458474"/>
                    <a:ext cx="804515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446B3BCA-FCC6-4780-BB48-4DB450C29209}"/>
                      </a:ext>
                    </a:extLst>
                  </p:cNvPr>
                  <p:cNvSpPr txBox="1"/>
                  <p:nvPr/>
                </p:nvSpPr>
                <p:spPr>
                  <a:xfrm>
                    <a:off x="5579872" y="1458473"/>
                    <a:ext cx="60798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446B3BCA-FCC6-4780-BB48-4DB450C292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9872" y="1458473"/>
                    <a:ext cx="607987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31000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B037D12E-A217-42D3-98BE-D0A06E76E973}"/>
                  </a:ext>
                </a:extLst>
              </p:cNvPr>
              <p:cNvCxnSpPr>
                <a:cxnSpLocks/>
                <a:stCxn id="17" idx="3"/>
                <a:endCxn id="16" idx="1"/>
              </p:cNvCxnSpPr>
              <p:nvPr/>
            </p:nvCxnSpPr>
            <p:spPr>
              <a:xfrm>
                <a:off x="5529898" y="2064803"/>
                <a:ext cx="1155211" cy="13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74763722-BF5A-49EF-BD4D-7409FA8A62AB}"/>
                      </a:ext>
                    </a:extLst>
                  </p:cNvPr>
                  <p:cNvSpPr/>
                  <p:nvPr/>
                </p:nvSpPr>
                <p:spPr>
                  <a:xfrm>
                    <a:off x="2320462" y="1792221"/>
                    <a:ext cx="621575" cy="587099"/>
                  </a:xfrm>
                  <a:prstGeom prst="ellips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∑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74763722-BF5A-49EF-BD4D-7409FA8A62A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0462" y="1792221"/>
                    <a:ext cx="621575" cy="587099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 b="-980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806AA0A-FDEF-4AB8-BDA5-2671F842ECB0}"/>
                  </a:ext>
                </a:extLst>
              </p:cNvPr>
              <p:cNvCxnSpPr>
                <a:cxnSpLocks/>
                <a:endCxn id="17" idx="1"/>
              </p:cNvCxnSpPr>
              <p:nvPr/>
            </p:nvCxnSpPr>
            <p:spPr>
              <a:xfrm>
                <a:off x="2976354" y="2056608"/>
                <a:ext cx="535249" cy="8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or: Elbow 25">
                <a:extLst>
                  <a:ext uri="{FF2B5EF4-FFF2-40B4-BE49-F238E27FC236}">
                    <a16:creationId xmlns:a16="http://schemas.microsoft.com/office/drawing/2014/main" id="{DEF95A09-38DE-4880-B968-8F0BC7653BD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594735" y="2075272"/>
                <a:ext cx="6692794" cy="293550"/>
              </a:xfrm>
              <a:prstGeom prst="bentConnector4">
                <a:avLst>
                  <a:gd name="adj1" fmla="val 1869"/>
                  <a:gd name="adj2" fmla="val 416078"/>
                </a:avLst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93DB2259-13D2-45D0-B828-E8B8B1612A08}"/>
                      </a:ext>
                    </a:extLst>
                  </p:cNvPr>
                  <p:cNvSpPr txBox="1"/>
                  <p:nvPr/>
                </p:nvSpPr>
                <p:spPr>
                  <a:xfrm>
                    <a:off x="1736367" y="2074336"/>
                    <a:ext cx="53412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93DB2259-13D2-45D0-B828-E8B8B1612A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6367" y="2074336"/>
                    <a:ext cx="534121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161FAA5F-5619-44C8-9E01-FD87ACD8FA54}"/>
                      </a:ext>
                    </a:extLst>
                  </p:cNvPr>
                  <p:cNvSpPr txBox="1"/>
                  <p:nvPr/>
                </p:nvSpPr>
                <p:spPr>
                  <a:xfrm>
                    <a:off x="2034225" y="2335946"/>
                    <a:ext cx="53412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161FAA5F-5619-44C8-9E01-FD87ACD8FA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4225" y="2335946"/>
                    <a:ext cx="53412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8CD967A-E4FD-42DB-8414-D2535077658C}"/>
                  </a:ext>
                </a:extLst>
              </p:cNvPr>
              <p:cNvSpPr txBox="1"/>
              <p:nvPr/>
            </p:nvSpPr>
            <p:spPr>
              <a:xfrm>
                <a:off x="3905068" y="2591093"/>
                <a:ext cx="12313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Controller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644BC63-35E0-422B-9B26-9D89412A4304}"/>
                  </a:ext>
                </a:extLst>
              </p:cNvPr>
              <p:cNvSpPr txBox="1"/>
              <p:nvPr/>
            </p:nvSpPr>
            <p:spPr>
              <a:xfrm>
                <a:off x="7363490" y="2578872"/>
                <a:ext cx="7192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Plant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1">
                <a:extLst>
                  <a:ext uri="{FF2B5EF4-FFF2-40B4-BE49-F238E27FC236}">
                    <a16:creationId xmlns:a16="http://schemas.microsoft.com/office/drawing/2014/main" id="{7BC7D03C-FA3C-469E-B566-CDCE18DE1E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881" y="3394488"/>
                <a:ext cx="11635995" cy="22304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Closed-loop dynamics: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𝐵𝐾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𝐵𝐾</m:t>
                        </m:r>
                      </m:e>
                    </m:d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𝐵𝐾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𝐫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such that closed-loop system has desirable behavior</a:t>
                </a:r>
              </a:p>
              <a:p>
                <a:r>
                  <a:rPr lang="en-US" dirty="0"/>
                  <a:t>To make closed-loop system stable,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such that eigenvalues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𝐵𝐾</m:t>
                        </m:r>
                      </m:e>
                    </m:d>
                  </m:oMath>
                </a14:m>
                <a:r>
                  <a:rPr lang="en-US" dirty="0"/>
                  <a:t> have negative real-parts</a:t>
                </a:r>
              </a:p>
              <a:p>
                <a:r>
                  <a:rPr lang="en-US" dirty="0"/>
                  <a:t>Controller designed this way also called </a:t>
                </a:r>
                <a:r>
                  <a:rPr lang="en-US" i="1" dirty="0"/>
                  <a:t>pole placement</a:t>
                </a:r>
                <a:r>
                  <a:rPr lang="en-US" dirty="0"/>
                  <a:t> controller</a:t>
                </a:r>
              </a:p>
            </p:txBody>
          </p:sp>
        </mc:Choice>
        <mc:Fallback xmlns="">
          <p:sp>
            <p:nvSpPr>
              <p:cNvPr id="62" name="Content Placeholder 1">
                <a:extLst>
                  <a:ext uri="{FF2B5EF4-FFF2-40B4-BE49-F238E27FC236}">
                    <a16:creationId xmlns:a16="http://schemas.microsoft.com/office/drawing/2014/main" id="{7BC7D03C-FA3C-469E-B566-CDCE18DE1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881" y="3394488"/>
                <a:ext cx="11635995" cy="2230456"/>
              </a:xfrm>
              <a:blipFill>
                <a:blip r:embed="rId10"/>
                <a:stretch>
                  <a:fillRect l="-629" t="-6284" b="-6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051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C4BCA7-D9AA-4B88-9C30-E0912DE4BA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074" y="2749484"/>
                <a:ext cx="11883702" cy="286129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Note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eigs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=0.382, 2.618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unstable plant!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. 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𝐵𝐾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eigs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𝐵𝐾</m:t>
                        </m:r>
                      </m:e>
                    </m:d>
                  </m:oMath>
                </a14:m>
                <a:r>
                  <a:rPr lang="en-US" sz="2400" dirty="0"/>
                  <a:t> satisfy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= 0</a:t>
                </a:r>
              </a:p>
              <a:p>
                <a:pPr lvl="1"/>
                <a:r>
                  <a:rPr lang="en-US" sz="2400" dirty="0"/>
                  <a:t>Suppose we want eigenvalues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−5, −6,</m:t>
                    </m:r>
                  </m:oMath>
                </a14:m>
                <a:r>
                  <a:rPr lang="en-US" sz="2400" dirty="0"/>
                  <a:t> then equation would be: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+30=0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Comparing two equations,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This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=14,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=57</m:t>
                    </m:r>
                  </m:oMath>
                </a14:m>
                <a:r>
                  <a:rPr lang="en-US" sz="2400" dirty="0"/>
                  <a:t>. Thus controller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stabilizes the plant!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C4BCA7-D9AA-4B88-9C30-E0912DE4BA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074" y="2749484"/>
                <a:ext cx="11883702" cy="2861297"/>
              </a:xfrm>
              <a:blipFill>
                <a:blip r:embed="rId2"/>
                <a:stretch>
                  <a:fillRect l="-410" t="-2985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CF417B-A5CF-4278-A6EE-2E74BE58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pole placement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82F30-AB0C-48FB-BE80-90DC0F91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184F92-58DD-4CA9-B98C-E95570FD1B91}"/>
              </a:ext>
            </a:extLst>
          </p:cNvPr>
          <p:cNvGrpSpPr/>
          <p:nvPr/>
        </p:nvGrpSpPr>
        <p:grpSpPr>
          <a:xfrm>
            <a:off x="452402" y="1137019"/>
            <a:ext cx="10016641" cy="1532730"/>
            <a:chOff x="1036777" y="1353670"/>
            <a:chExt cx="10016641" cy="15327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70AF34C-2367-4D91-B4DF-22049CF583FF}"/>
                    </a:ext>
                  </a:extLst>
                </p:cNvPr>
                <p:cNvSpPr txBox="1"/>
                <p:nvPr/>
              </p:nvSpPr>
              <p:spPr>
                <a:xfrm>
                  <a:off x="10196805" y="1398014"/>
                  <a:ext cx="6079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70AF34C-2367-4D91-B4DF-22049CF583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6805" y="1398014"/>
                  <a:ext cx="607987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2700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6835FD-4BE4-4889-9078-299C7F2140E7}"/>
                </a:ext>
              </a:extLst>
            </p:cNvPr>
            <p:cNvGrpSpPr/>
            <p:nvPr/>
          </p:nvGrpSpPr>
          <p:grpSpPr>
            <a:xfrm>
              <a:off x="1036777" y="1353670"/>
              <a:ext cx="10016641" cy="1532730"/>
              <a:chOff x="1240578" y="1458473"/>
              <a:chExt cx="10016641" cy="15327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4240679-4B5C-44DA-95A0-2B361513AD91}"/>
                      </a:ext>
                    </a:extLst>
                  </p:cNvPr>
                  <p:cNvSpPr/>
                  <p:nvPr/>
                </p:nvSpPr>
                <p:spPr>
                  <a:xfrm>
                    <a:off x="6781093" y="1541189"/>
                    <a:ext cx="3370888" cy="1049904"/>
                  </a:xfrm>
                  <a:prstGeom prst="rec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𝐮</m:t>
                        </m:r>
                      </m:oMath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4240679-4B5C-44DA-95A0-2B361513AD9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81093" y="1541189"/>
                    <a:ext cx="3370888" cy="104990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C6EBBBD2-7926-458D-B5B6-274ADAB4642D}"/>
                      </a:ext>
                    </a:extLst>
                  </p:cNvPr>
                  <p:cNvSpPr/>
                  <p:nvPr/>
                </p:nvSpPr>
                <p:spPr>
                  <a:xfrm>
                    <a:off x="3511603" y="1534198"/>
                    <a:ext cx="2018295" cy="1061209"/>
                  </a:xfrm>
                  <a:prstGeom prst="rec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C6EBBBD2-7926-458D-B5B6-274ADAB4642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1603" y="1534198"/>
                    <a:ext cx="2018295" cy="106120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F9F2E24-D109-402D-AD56-3D64BE1FD8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3535" y="2091179"/>
                <a:ext cx="503116" cy="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9A3F8AD-742F-4BEA-9258-E23E7F6768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1982" y="2030254"/>
                <a:ext cx="1105237" cy="8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1009C80-2629-4613-BEB5-2DA1FA8FB3C8}"/>
                      </a:ext>
                    </a:extLst>
                  </p:cNvPr>
                  <p:cNvSpPr txBox="1"/>
                  <p:nvPr/>
                </p:nvSpPr>
                <p:spPr>
                  <a:xfrm>
                    <a:off x="1240578" y="1576784"/>
                    <a:ext cx="80451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1009C80-2629-4613-BEB5-2DA1FA8FB3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0578" y="1576784"/>
                    <a:ext cx="804515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758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19F0D64-F5A4-4947-BE5E-09C890113021}"/>
                      </a:ext>
                    </a:extLst>
                  </p:cNvPr>
                  <p:cNvSpPr txBox="1"/>
                  <p:nvPr/>
                </p:nvSpPr>
                <p:spPr>
                  <a:xfrm>
                    <a:off x="5579872" y="1458473"/>
                    <a:ext cx="60798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19F0D64-F5A4-4947-BE5E-09C8901130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9872" y="1458473"/>
                    <a:ext cx="607987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32000"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624B1D1-314C-4C4E-B043-C1E459A1BBC3}"/>
                  </a:ext>
                </a:extLst>
              </p:cNvPr>
              <p:cNvCxnSpPr>
                <a:cxnSpLocks/>
                <a:stCxn id="9" idx="3"/>
                <a:endCxn id="8" idx="1"/>
              </p:cNvCxnSpPr>
              <p:nvPr/>
            </p:nvCxnSpPr>
            <p:spPr>
              <a:xfrm>
                <a:off x="5529898" y="2064803"/>
                <a:ext cx="1251195" cy="13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23813A22-E90F-4093-B117-32E30780E719}"/>
                      </a:ext>
                    </a:extLst>
                  </p:cNvPr>
                  <p:cNvSpPr/>
                  <p:nvPr/>
                </p:nvSpPr>
                <p:spPr>
                  <a:xfrm>
                    <a:off x="2320462" y="1792221"/>
                    <a:ext cx="621575" cy="587099"/>
                  </a:xfrm>
                  <a:prstGeom prst="ellips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∑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23813A22-E90F-4093-B117-32E30780E7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0462" y="1792221"/>
                    <a:ext cx="621575" cy="587099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E91FC36-EA4B-47F6-978B-F311006858E7}"/>
                  </a:ext>
                </a:extLst>
              </p:cNvPr>
              <p:cNvCxnSpPr>
                <a:cxnSpLocks/>
                <a:endCxn id="9" idx="1"/>
              </p:cNvCxnSpPr>
              <p:nvPr/>
            </p:nvCxnSpPr>
            <p:spPr>
              <a:xfrm>
                <a:off x="2976354" y="2056608"/>
                <a:ext cx="535249" cy="81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252CCC96-FD76-4E1B-B9B5-79F5D2094E6F}"/>
                  </a:ext>
                </a:extLst>
              </p:cNvPr>
              <p:cNvCxnSpPr>
                <a:cxnSpLocks/>
                <a:endCxn id="15" idx="4"/>
              </p:cNvCxnSpPr>
              <p:nvPr/>
            </p:nvCxnSpPr>
            <p:spPr>
              <a:xfrm rot="10800000" flipV="1">
                <a:off x="2631251" y="2037224"/>
                <a:ext cx="8176907" cy="342096"/>
              </a:xfrm>
              <a:prstGeom prst="bentConnector4">
                <a:avLst>
                  <a:gd name="adj1" fmla="val 1678"/>
                  <a:gd name="adj2" fmla="val 272393"/>
                </a:avLst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A0831EF-53D5-4C73-AB32-AB43B0478679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633" y="2085770"/>
                    <a:ext cx="53412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A0831EF-53D5-4C73-AB32-AB43B04786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8633" y="2085770"/>
                    <a:ext cx="53412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5EA35F9-A0FB-4B06-89EE-64B1E3DE58D5}"/>
                      </a:ext>
                    </a:extLst>
                  </p:cNvPr>
                  <p:cNvSpPr txBox="1"/>
                  <p:nvPr/>
                </p:nvSpPr>
                <p:spPr>
                  <a:xfrm>
                    <a:off x="2034225" y="2335946"/>
                    <a:ext cx="53412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5EA35F9-A0FB-4B06-89EE-64B1E3DE58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4225" y="2335946"/>
                    <a:ext cx="534121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8B704D-C62B-4B33-AB84-5601D035119D}"/>
                  </a:ext>
                </a:extLst>
              </p:cNvPr>
              <p:cNvSpPr txBox="1"/>
              <p:nvPr/>
            </p:nvSpPr>
            <p:spPr>
              <a:xfrm>
                <a:off x="3905068" y="2591093"/>
                <a:ext cx="12313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Controller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1607EE-BD03-488F-B7A5-821BA7870927}"/>
                  </a:ext>
                </a:extLst>
              </p:cNvPr>
              <p:cNvSpPr txBox="1"/>
              <p:nvPr/>
            </p:nvSpPr>
            <p:spPr>
              <a:xfrm>
                <a:off x="7363490" y="2578872"/>
                <a:ext cx="7192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Plant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805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DA6EE7-CE38-4CEB-9B0B-63761CDCA1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we always choose eigenvalues to find a stabilizing controller? NO!</a:t>
                </a:r>
              </a:p>
              <a:p>
                <a:r>
                  <a:rPr lang="en-US" dirty="0"/>
                  <a:t>Trivial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no controller will stabilize!</a:t>
                </a:r>
              </a:p>
              <a:p>
                <a:r>
                  <a:rPr lang="en-US" dirty="0"/>
                  <a:t>How do we determine for a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whether there is a controller?</a:t>
                </a:r>
              </a:p>
              <a:p>
                <a:r>
                  <a:rPr lang="en-US" dirty="0"/>
                  <a:t>Find </a:t>
                </a:r>
                <a:r>
                  <a:rPr lang="en-US" i="1" dirty="0"/>
                  <a:t>controllability </a:t>
                </a:r>
                <a:r>
                  <a:rPr lang="en-US" i="1" dirty="0" err="1"/>
                  <a:t>Gramian</a:t>
                </a:r>
                <a:r>
                  <a:rPr lang="en-US" i="1" dirty="0"/>
                  <a:t>. </a:t>
                </a:r>
              </a:p>
              <a:p>
                <a:r>
                  <a:rPr lang="en-US" dirty="0"/>
                  <a:t>For linear time-invariant (LTI systems):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state-dimension</a:t>
                </a:r>
              </a:p>
              <a:p>
                <a:r>
                  <a:rPr lang="en-US" dirty="0"/>
                  <a:t>System is controllable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full row rank. (i.e. rows are linearly independent)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DA6EE7-CE38-4CEB-9B0B-63761CDCA1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A84AF07-740E-42F9-B11B-606902F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Controllability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3F57-47DE-4CA7-8DE5-1C46D704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14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C04D18-2DDF-46A1-A402-83A7816E75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Pole placement involves heuristics (we arbitrarily decided where to put the eigenvalues)</a:t>
                </a:r>
              </a:p>
              <a:p>
                <a:r>
                  <a:rPr lang="en-US" dirty="0"/>
                  <a:t>Principled approach is to put the poles such that the closed-loop system optimizes the cost function: 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𝐿𝑄𝑅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state cost,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control cost</a:t>
                </a:r>
              </a:p>
              <a:p>
                <a:r>
                  <a:rPr lang="en-US" dirty="0"/>
                  <a:t>Given a feedback law: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lqr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lqr</m:t>
                        </m:r>
                      </m:sub>
                    </m:sSub>
                  </m:oMath>
                </a14:m>
                <a:r>
                  <a:rPr lang="en-US" dirty="0"/>
                  <a:t> can be found precisely</a:t>
                </a:r>
              </a:p>
              <a:p>
                <a:r>
                  <a:rPr lang="en-US" dirty="0"/>
                  <a:t>In </a:t>
                </a:r>
                <a:r>
                  <a:rPr lang="en-US" dirty="0" err="1"/>
                  <a:t>Matlab</a:t>
                </a:r>
                <a:r>
                  <a:rPr lang="en-US" dirty="0"/>
                  <a:t>, there is a simple one-line function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lqr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/>
                  <a:t>to do this!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C04D18-2DDF-46A1-A402-83A7816E75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8120FE0-C7C7-4DED-859B-0D786680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Quadratic Regulator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775B4-FF66-461A-BF26-87A672DA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02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6DD9852-047F-4DB2-8EFE-212D2EA1BB0B}"/>
              </a:ext>
            </a:extLst>
          </p:cNvPr>
          <p:cNvSpPr/>
          <p:nvPr/>
        </p:nvSpPr>
        <p:spPr>
          <a:xfrm>
            <a:off x="4165927" y="2600484"/>
            <a:ext cx="2028298" cy="2792686"/>
          </a:xfrm>
          <a:prstGeom prst="rect">
            <a:avLst/>
          </a:prstGeom>
          <a:solidFill>
            <a:srgbClr val="EBF7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0B81F-37A5-4B9B-9F9E-5E787C12F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1433549"/>
          </a:xfrm>
        </p:spPr>
        <p:txBody>
          <a:bodyPr/>
          <a:lstStyle/>
          <a:p>
            <a:r>
              <a:rPr lang="en-US" dirty="0"/>
              <a:t>While previous controllers used systematic use of linear systems theory, PID controllers are the most widely-used and most prevalent in practice</a:t>
            </a:r>
          </a:p>
          <a:p>
            <a:r>
              <a:rPr lang="en-US" dirty="0"/>
              <a:t>Main architecture: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79CB47-D985-4BE0-84F8-405369767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controllers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77A99-5ED8-4FA1-88FC-C83AD418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25550A-C25A-4CAE-9584-58FE98843CA4}"/>
                  </a:ext>
                </a:extLst>
              </p:cNvPr>
              <p:cNvSpPr txBox="1"/>
              <p:nvPr/>
            </p:nvSpPr>
            <p:spPr>
              <a:xfrm>
                <a:off x="9738497" y="3328175"/>
                <a:ext cx="6079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25550A-C25A-4CAE-9584-58FE98843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497" y="3328175"/>
                <a:ext cx="607987" cy="461665"/>
              </a:xfrm>
              <a:prstGeom prst="rect">
                <a:avLst/>
              </a:prstGeom>
              <a:blipFill>
                <a:blip r:embed="rId2"/>
                <a:stretch>
                  <a:fillRect l="-4040" r="-2929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D9B0EE-266C-4DFC-9A48-71ECB2ED8434}"/>
                  </a:ext>
                </a:extLst>
              </p:cNvPr>
              <p:cNvSpPr/>
              <p:nvPr/>
            </p:nvSpPr>
            <p:spPr>
              <a:xfrm>
                <a:off x="7226047" y="3471659"/>
                <a:ext cx="2076063" cy="1049904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sz="2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D9B0EE-266C-4DFC-9A48-71ECB2ED8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047" y="3471659"/>
                <a:ext cx="2076063" cy="10499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68D201-299C-4A36-9946-B50ED33F74DD}"/>
              </a:ext>
            </a:extLst>
          </p:cNvPr>
          <p:cNvCxnSpPr>
            <a:cxnSpLocks/>
          </p:cNvCxnSpPr>
          <p:nvPr/>
        </p:nvCxnSpPr>
        <p:spPr>
          <a:xfrm>
            <a:off x="2273610" y="3960881"/>
            <a:ext cx="503116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2432B1-8355-4693-99A7-080997D5548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9302110" y="3996611"/>
            <a:ext cx="1105237" cy="81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EDA963-6383-42B7-B95F-52A44D058478}"/>
                  </a:ext>
                </a:extLst>
              </p:cNvPr>
              <p:cNvSpPr txBox="1"/>
              <p:nvPr/>
            </p:nvSpPr>
            <p:spPr>
              <a:xfrm>
                <a:off x="2091403" y="3328176"/>
                <a:ext cx="804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EDA963-6383-42B7-B95F-52A44D058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403" y="3328176"/>
                <a:ext cx="804515" cy="461665"/>
              </a:xfrm>
              <a:prstGeom prst="rect">
                <a:avLst/>
              </a:prstGeom>
              <a:blipFill>
                <a:blip r:embed="rId4"/>
                <a:stretch>
                  <a:fillRect r="-75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60F45D-40BC-4116-895D-DD3BAA122E73}"/>
                  </a:ext>
                </a:extLst>
              </p:cNvPr>
              <p:cNvSpPr txBox="1"/>
              <p:nvPr/>
            </p:nvSpPr>
            <p:spPr>
              <a:xfrm>
                <a:off x="6421207" y="3490406"/>
                <a:ext cx="548321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60F45D-40BC-4116-895D-DD3BAA122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07" y="3490406"/>
                <a:ext cx="548321" cy="474489"/>
              </a:xfrm>
              <a:prstGeom prst="rect">
                <a:avLst/>
              </a:prstGeom>
              <a:blipFill>
                <a:blip r:embed="rId5"/>
                <a:stretch>
                  <a:fillRect r="-46667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BE25F5-F85E-4D20-A0BE-D2939E827B6F}"/>
              </a:ext>
            </a:extLst>
          </p:cNvPr>
          <p:cNvCxnSpPr>
            <a:cxnSpLocks/>
            <a:stCxn id="28" idx="3"/>
            <a:endCxn id="8" idx="1"/>
          </p:cNvCxnSpPr>
          <p:nvPr/>
        </p:nvCxnSpPr>
        <p:spPr>
          <a:xfrm flipV="1">
            <a:off x="6194225" y="3996611"/>
            <a:ext cx="1031822" cy="2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5257FB2-D093-4466-B372-1AD38A4AFE04}"/>
                  </a:ext>
                </a:extLst>
              </p:cNvPr>
              <p:cNvSpPr/>
              <p:nvPr/>
            </p:nvSpPr>
            <p:spPr>
              <a:xfrm>
                <a:off x="2800537" y="3661923"/>
                <a:ext cx="621575" cy="587099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5257FB2-D093-4466-B372-1AD38A4AF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537" y="3661923"/>
                <a:ext cx="621575" cy="58709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3B2B9B4-0661-4819-B4C8-C1228BF60B7F}"/>
              </a:ext>
            </a:extLst>
          </p:cNvPr>
          <p:cNvCxnSpPr>
            <a:cxnSpLocks/>
            <a:endCxn id="15" idx="4"/>
          </p:cNvCxnSpPr>
          <p:nvPr/>
        </p:nvCxnSpPr>
        <p:spPr>
          <a:xfrm rot="10800000" flipV="1">
            <a:off x="3111325" y="4014454"/>
            <a:ext cx="6743404" cy="234568"/>
          </a:xfrm>
          <a:prstGeom prst="bentConnector4">
            <a:avLst>
              <a:gd name="adj1" fmla="val -504"/>
              <a:gd name="adj2" fmla="val 669175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54EB0B-E15A-46ED-B12E-D9C1E1283661}"/>
                  </a:ext>
                </a:extLst>
              </p:cNvPr>
              <p:cNvSpPr txBox="1"/>
              <p:nvPr/>
            </p:nvSpPr>
            <p:spPr>
              <a:xfrm>
                <a:off x="2216442" y="3944038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54EB0B-E15A-46ED-B12E-D9C1E1283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442" y="3944038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819E9E-5257-4021-A40E-4702CAE5B3FB}"/>
                  </a:ext>
                </a:extLst>
              </p:cNvPr>
              <p:cNvSpPr txBox="1"/>
              <p:nvPr/>
            </p:nvSpPr>
            <p:spPr>
              <a:xfrm>
                <a:off x="2514300" y="4205648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819E9E-5257-4021-A40E-4702CAE5B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300" y="4205648"/>
                <a:ext cx="5341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3A08C00-55AE-4A91-B78A-FAE3051F1E33}"/>
              </a:ext>
            </a:extLst>
          </p:cNvPr>
          <p:cNvSpPr txBox="1"/>
          <p:nvPr/>
        </p:nvSpPr>
        <p:spPr>
          <a:xfrm>
            <a:off x="4501821" y="2167594"/>
            <a:ext cx="1231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Controller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5A34DA-BA14-435A-80EB-1FC300D72193}"/>
              </a:ext>
            </a:extLst>
          </p:cNvPr>
          <p:cNvSpPr txBox="1"/>
          <p:nvPr/>
        </p:nvSpPr>
        <p:spPr>
          <a:xfrm>
            <a:off x="7843565" y="4592274"/>
            <a:ext cx="71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2D5AFBC-C348-43AC-B408-CBBCA9CD187E}"/>
                  </a:ext>
                </a:extLst>
              </p:cNvPr>
              <p:cNvSpPr/>
              <p:nvPr/>
            </p:nvSpPr>
            <p:spPr>
              <a:xfrm>
                <a:off x="4234309" y="2665427"/>
                <a:ext cx="1890163" cy="7135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0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0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2D5AFBC-C348-43AC-B408-CBBCA9CD1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309" y="2665427"/>
                <a:ext cx="1890163" cy="7135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A048EA5-AA0D-4856-9766-A3CE1B3E55A9}"/>
                  </a:ext>
                </a:extLst>
              </p:cNvPr>
              <p:cNvSpPr/>
              <p:nvPr/>
            </p:nvSpPr>
            <p:spPr>
              <a:xfrm>
                <a:off x="4249005" y="3544283"/>
                <a:ext cx="1890163" cy="8029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nary>
                        <m:nary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𝐞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A048EA5-AA0D-4856-9766-A3CE1B3E5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005" y="3544283"/>
                <a:ext cx="1890163" cy="8029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DB9338-37A0-4846-928D-9E7526B104D4}"/>
                  </a:ext>
                </a:extLst>
              </p:cNvPr>
              <p:cNvSpPr/>
              <p:nvPr/>
            </p:nvSpPr>
            <p:spPr>
              <a:xfrm>
                <a:off x="4243961" y="4521574"/>
                <a:ext cx="1890163" cy="80292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1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DB9338-37A0-4846-928D-9E7526B104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961" y="4521574"/>
                <a:ext cx="1890163" cy="8029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34904D4B-D631-4421-B34D-191BDECD622A}"/>
              </a:ext>
            </a:extLst>
          </p:cNvPr>
          <p:cNvCxnSpPr>
            <a:cxnSpLocks/>
            <a:endCxn id="22" idx="1"/>
          </p:cNvCxnSpPr>
          <p:nvPr/>
        </p:nvCxnSpPr>
        <p:spPr>
          <a:xfrm rot="5400000" flipH="1" flipV="1">
            <a:off x="3554063" y="3265502"/>
            <a:ext cx="923565" cy="43692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16883EE6-A28E-4E36-B2A5-90DB9AF5E0FC}"/>
              </a:ext>
            </a:extLst>
          </p:cNvPr>
          <p:cNvCxnSpPr>
            <a:cxnSpLocks/>
            <a:endCxn id="25" idx="1"/>
          </p:cNvCxnSpPr>
          <p:nvPr/>
        </p:nvCxnSpPr>
        <p:spPr>
          <a:xfrm rot="16200000" flipH="1">
            <a:off x="3539593" y="4218669"/>
            <a:ext cx="962157" cy="446579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A0244C5-1892-4A1D-9B5F-092897267681}"/>
              </a:ext>
            </a:extLst>
          </p:cNvPr>
          <p:cNvCxnSpPr>
            <a:cxnSpLocks/>
            <a:stCxn id="15" idx="6"/>
            <a:endCxn id="23" idx="1"/>
          </p:cNvCxnSpPr>
          <p:nvPr/>
        </p:nvCxnSpPr>
        <p:spPr>
          <a:xfrm flipV="1">
            <a:off x="3422112" y="3945747"/>
            <a:ext cx="826893" cy="972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30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FEC55A-3A32-4F96-8458-63BDF32570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360074"/>
                <a:ext cx="11843464" cy="438758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Compute error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 of PID controller is the sum of 3 components:</a:t>
                </a:r>
              </a:p>
              <a:p>
                <a:r>
                  <a:rPr lang="en-US" dirty="0"/>
                  <a:t>Proportional term: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proportional gain; </a:t>
                </a:r>
              </a:p>
              <a:p>
                <a:pPr lvl="1"/>
                <a:r>
                  <a:rPr lang="en-US" dirty="0"/>
                  <a:t>Feedback correction proportional to error</a:t>
                </a:r>
              </a:p>
              <a:p>
                <a:pPr lvl="1"/>
                <a:r>
                  <a:rPr lang="en-US" dirty="0"/>
                  <a:t>No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No correction; can cause steady-state offsets by itself</a:t>
                </a:r>
              </a:p>
              <a:p>
                <a:r>
                  <a:rPr lang="en-US" dirty="0"/>
                  <a:t>Integral term: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integral gain; </a:t>
                </a:r>
              </a:p>
              <a:p>
                <a:pPr lvl="1"/>
                <a:r>
                  <a:rPr lang="en-US" dirty="0"/>
                  <a:t>Eliminates residual error by accounting for historical cumulative value of error</a:t>
                </a:r>
              </a:p>
              <a:p>
                <a:r>
                  <a:rPr lang="en-US" dirty="0"/>
                  <a:t>Derivative term: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is the derivative gain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derivative gain; </a:t>
                </a:r>
              </a:p>
              <a:p>
                <a:pPr lvl="1"/>
                <a:r>
                  <a:rPr lang="en-US" dirty="0"/>
                  <a:t>Predictive action, improves settling time and stability of system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FEC55A-3A32-4F96-8458-63BDF32570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360074"/>
                <a:ext cx="11843464" cy="4387582"/>
              </a:xfrm>
              <a:blipFill>
                <a:blip r:embed="rId2"/>
                <a:stretch>
                  <a:fillRect l="-412" t="-3194" b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8E6B9C5-B27F-40B6-A365-C4080C2F5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controller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4C8D7-EBFF-4EFD-B620-485C14A5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50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4A0DBE-7C32-4299-A6C0-8199F379CF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May often use only PI or PD control</a:t>
                </a:r>
              </a:p>
              <a:p>
                <a:r>
                  <a:rPr lang="en-US" dirty="0"/>
                  <a:t>Many heuristics to </a:t>
                </a:r>
                <a:r>
                  <a:rPr lang="en-US" i="1" dirty="0"/>
                  <a:t>tune </a:t>
                </a:r>
                <a:r>
                  <a:rPr lang="en-US" dirty="0"/>
                  <a:t>PID controllers, i.e., find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Several </a:t>
                </a:r>
                <a:r>
                  <a:rPr lang="en-US" i="1" dirty="0"/>
                  <a:t>recipes </a:t>
                </a:r>
                <a:r>
                  <a:rPr lang="en-US" dirty="0"/>
                  <a:t>to tune, usually rely on designer expertise</a:t>
                </a:r>
              </a:p>
              <a:p>
                <a:r>
                  <a:rPr lang="en-US" dirty="0"/>
                  <a:t>E.g. </a:t>
                </a:r>
                <a:r>
                  <a:rPr lang="en-US" i="1" dirty="0"/>
                  <a:t>Ziegler-Nichols </a:t>
                </a:r>
                <a:r>
                  <a:rPr lang="en-US" dirty="0"/>
                  <a:t>method: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till system starts oscillating with 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(say till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), then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Actual implementations: integrator cannot keep summing error: leads to </a:t>
                </a:r>
                <a:r>
                  <a:rPr lang="en-US" i="1" dirty="0"/>
                  <a:t>integrator windup. </a:t>
                </a:r>
                <a:r>
                  <a:rPr lang="en-US" dirty="0"/>
                  <a:t>Practical implementations: </a:t>
                </a:r>
                <a:r>
                  <a:rPr lang="en-US" i="1" dirty="0"/>
                  <a:t>saturate </a:t>
                </a:r>
                <a:r>
                  <a:rPr lang="en-US" dirty="0"/>
                  <a:t>integrator output</a:t>
                </a:r>
              </a:p>
              <a:p>
                <a:r>
                  <a:rPr lang="en-US" dirty="0" err="1"/>
                  <a:t>Matlab</a:t>
                </a:r>
                <a:r>
                  <a:rPr lang="en-US" dirty="0"/>
                  <a:t>/Simulink has PID controller blocks + PID auto-tuning capabilities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4A0DBE-7C32-4299-A6C0-8199F379CF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6C24220-22F6-4D8C-98E7-F7957799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controller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F5A50-F08B-4D2E-B1E6-92DE8728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73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A5BFCB-603B-420F-AFBD-E8B83B6D0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discussion on nonlinear control, model-predictive control</a:t>
            </a:r>
          </a:p>
          <a:p>
            <a:r>
              <a:rPr lang="en-US" dirty="0"/>
              <a:t>Start discussing hybrid systems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8E7EA9-99DC-4B83-B90A-83A4A6E5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F7E2C-68AE-4918-98C5-9FCD1350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4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464279-6E64-4F43-8CB1-0575DB69037F}"/>
              </a:ext>
            </a:extLst>
          </p:cNvPr>
          <p:cNvCxnSpPr>
            <a:cxnSpLocks/>
          </p:cNvCxnSpPr>
          <p:nvPr/>
        </p:nvCxnSpPr>
        <p:spPr>
          <a:xfrm flipV="1">
            <a:off x="1967114" y="3811275"/>
            <a:ext cx="991238" cy="341897"/>
          </a:xfrm>
          <a:prstGeom prst="line">
            <a:avLst/>
          </a:prstGeom>
          <a:ln w="15875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B2EA10-D66C-4706-9C0E-747F090010F1}"/>
              </a:ext>
            </a:extLst>
          </p:cNvPr>
          <p:cNvCxnSpPr>
            <a:cxnSpLocks/>
          </p:cNvCxnSpPr>
          <p:nvPr/>
        </p:nvCxnSpPr>
        <p:spPr>
          <a:xfrm flipH="1" flipV="1">
            <a:off x="2960916" y="3811275"/>
            <a:ext cx="343218" cy="939103"/>
          </a:xfrm>
          <a:prstGeom prst="line">
            <a:avLst/>
          </a:prstGeom>
          <a:ln w="15875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70BE51-7E91-4A3A-8403-113E5FD38148}"/>
              </a:ext>
            </a:extLst>
          </p:cNvPr>
          <p:cNvCxnSpPr>
            <a:cxnSpLocks/>
          </p:cNvCxnSpPr>
          <p:nvPr/>
        </p:nvCxnSpPr>
        <p:spPr>
          <a:xfrm flipV="1">
            <a:off x="2958353" y="3811276"/>
            <a:ext cx="0" cy="1021981"/>
          </a:xfrm>
          <a:prstGeom prst="line">
            <a:avLst/>
          </a:prstGeom>
          <a:ln w="15875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370AE76-0E3E-416D-B219-69F4DF6B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Dynamical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DE1E1-FB12-42E6-83F4-D4A92256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D7BCE96-5B05-472C-8774-54A76CB64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4279" y="1332703"/>
                <a:ext cx="7041490" cy="4351338"/>
              </a:xfrm>
            </p:spPr>
            <p:txBody>
              <a:bodyPr/>
              <a:lstStyle/>
              <a:p>
                <a:r>
                  <a:rPr lang="en-US" dirty="0"/>
                  <a:t>Simple Pendulum</a:t>
                </a:r>
              </a:p>
              <a:p>
                <a:pPr lvl="1"/>
                <a:r>
                  <a:rPr lang="en-US" b="0" dirty="0"/>
                  <a:t>Arc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Linear velocity: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=ℓ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Linear acceleration: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=ℓ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b="0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D7BCE96-5B05-472C-8774-54A76CB64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4279" y="1332703"/>
                <a:ext cx="7041490" cy="4351338"/>
              </a:xfrm>
              <a:blipFill>
                <a:blip r:embed="rId2"/>
                <a:stretch>
                  <a:fillRect l="-103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7EFAB45-C4E2-4DB0-B4E1-5DAC2D7AAEBA}"/>
              </a:ext>
            </a:extLst>
          </p:cNvPr>
          <p:cNvGrpSpPr/>
          <p:nvPr/>
        </p:nvGrpSpPr>
        <p:grpSpPr>
          <a:xfrm>
            <a:off x="2266790" y="1659751"/>
            <a:ext cx="887506" cy="2351303"/>
            <a:chOff x="2266790" y="1659751"/>
            <a:chExt cx="887506" cy="235130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113029B-F15C-47E9-8656-BC89DB66B8A6}"/>
                </a:ext>
              </a:extLst>
            </p:cNvPr>
            <p:cNvCxnSpPr>
              <a:cxnSpLocks/>
            </p:cNvCxnSpPr>
            <p:nvPr/>
          </p:nvCxnSpPr>
          <p:spPr>
            <a:xfrm>
              <a:off x="2266790" y="1659751"/>
              <a:ext cx="691563" cy="2151524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B38208A-1D08-449B-9B28-5A1AFD186AFB}"/>
                </a:ext>
              </a:extLst>
            </p:cNvPr>
            <p:cNvSpPr/>
            <p:nvPr/>
          </p:nvSpPr>
          <p:spPr>
            <a:xfrm>
              <a:off x="2762410" y="3611496"/>
              <a:ext cx="391886" cy="3995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01A9B1-F9A6-46A7-8F49-CBF89748D77F}"/>
              </a:ext>
            </a:extLst>
          </p:cNvPr>
          <p:cNvCxnSpPr/>
          <p:nvPr/>
        </p:nvCxnSpPr>
        <p:spPr>
          <a:xfrm>
            <a:off x="1037345" y="1659751"/>
            <a:ext cx="2504994" cy="0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C8F03C-367A-4A64-A66E-40FC82AA39F1}"/>
              </a:ext>
            </a:extLst>
          </p:cNvPr>
          <p:cNvCxnSpPr>
            <a:cxnSpLocks/>
          </p:cNvCxnSpPr>
          <p:nvPr/>
        </p:nvCxnSpPr>
        <p:spPr>
          <a:xfrm flipH="1" flipV="1">
            <a:off x="2266790" y="1659751"/>
            <a:ext cx="0" cy="2082373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>
            <a:extLst>
              <a:ext uri="{FF2B5EF4-FFF2-40B4-BE49-F238E27FC236}">
                <a16:creationId xmlns:a16="http://schemas.microsoft.com/office/drawing/2014/main" id="{70D45537-D96B-4F15-A6DB-D9F99C07A433}"/>
              </a:ext>
            </a:extLst>
          </p:cNvPr>
          <p:cNvSpPr/>
          <p:nvPr/>
        </p:nvSpPr>
        <p:spPr>
          <a:xfrm rot="10273293">
            <a:off x="2211489" y="2206336"/>
            <a:ext cx="371331" cy="418400"/>
          </a:xfrm>
          <a:prstGeom prst="arc">
            <a:avLst>
              <a:gd name="adj1" fmla="val 13677622"/>
              <a:gd name="adj2" fmla="val 19081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BEF1C5-16B6-4B05-92DD-9788ABBC83BC}"/>
                  </a:ext>
                </a:extLst>
              </p:cNvPr>
              <p:cNvSpPr txBox="1"/>
              <p:nvPr/>
            </p:nvSpPr>
            <p:spPr>
              <a:xfrm>
                <a:off x="1787875" y="2327910"/>
                <a:ext cx="478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BEF1C5-16B6-4B05-92DD-9788ABBC8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875" y="2327910"/>
                <a:ext cx="47891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C8FEC9-D445-4267-B4DF-F9D9DD48D4F9}"/>
                  </a:ext>
                </a:extLst>
              </p:cNvPr>
              <p:cNvSpPr txBox="1"/>
              <p:nvPr/>
            </p:nvSpPr>
            <p:spPr>
              <a:xfrm>
                <a:off x="2360745" y="4802144"/>
                <a:ext cx="7935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C8FEC9-D445-4267-B4DF-F9D9DD48D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745" y="4802144"/>
                <a:ext cx="7935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1D1A9C-1A21-4EA6-9AF0-F72AF65A237F}"/>
                  </a:ext>
                </a:extLst>
              </p:cNvPr>
              <p:cNvSpPr txBox="1"/>
              <p:nvPr/>
            </p:nvSpPr>
            <p:spPr>
              <a:xfrm>
                <a:off x="3159186" y="4571647"/>
                <a:ext cx="1629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1D1A9C-1A21-4EA6-9AF0-F72AF65A2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86" y="4571647"/>
                <a:ext cx="162903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1BD807-12E3-4EF3-BD30-6E914996AC75}"/>
                  </a:ext>
                </a:extLst>
              </p:cNvPr>
              <p:cNvSpPr txBox="1"/>
              <p:nvPr/>
            </p:nvSpPr>
            <p:spPr>
              <a:xfrm>
                <a:off x="447989" y="4019216"/>
                <a:ext cx="1579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1BD807-12E3-4EF3-BD30-6E914996A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89" y="4019216"/>
                <a:ext cx="15793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CF140D-82CA-4E8F-B489-D3A7E70CB8A8}"/>
              </a:ext>
            </a:extLst>
          </p:cNvPr>
          <p:cNvCxnSpPr>
            <a:cxnSpLocks/>
          </p:cNvCxnSpPr>
          <p:nvPr/>
        </p:nvCxnSpPr>
        <p:spPr>
          <a:xfrm flipH="1" flipV="1">
            <a:off x="2580542" y="1586623"/>
            <a:ext cx="700539" cy="2040239"/>
          </a:xfrm>
          <a:prstGeom prst="line">
            <a:avLst/>
          </a:prstGeom>
          <a:ln w="22225">
            <a:solidFill>
              <a:schemeClr val="accent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800283-2E5A-4EF4-BC14-7B1E71B7305D}"/>
              </a:ext>
            </a:extLst>
          </p:cNvPr>
          <p:cNvCxnSpPr>
            <a:cxnSpLocks/>
          </p:cNvCxnSpPr>
          <p:nvPr/>
        </p:nvCxnSpPr>
        <p:spPr>
          <a:xfrm flipV="1">
            <a:off x="3125818" y="3580778"/>
            <a:ext cx="451104" cy="136028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94F303-98BF-47E0-917C-B078824DBA05}"/>
              </a:ext>
            </a:extLst>
          </p:cNvPr>
          <p:cNvCxnSpPr>
            <a:cxnSpLocks/>
          </p:cNvCxnSpPr>
          <p:nvPr/>
        </p:nvCxnSpPr>
        <p:spPr>
          <a:xfrm flipV="1">
            <a:off x="2253341" y="1492431"/>
            <a:ext cx="590598" cy="167319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2E75BE7-3D2F-40D6-876D-E19C655D7667}"/>
                  </a:ext>
                </a:extLst>
              </p:cNvPr>
              <p:cNvSpPr txBox="1"/>
              <p:nvPr/>
            </p:nvSpPr>
            <p:spPr>
              <a:xfrm>
                <a:off x="3064677" y="2348952"/>
                <a:ext cx="452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2E75BE7-3D2F-40D6-876D-E19C655D7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7" y="2348952"/>
                <a:ext cx="45236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A4C8C5B-F826-426F-B0D7-F4ED16899789}"/>
              </a:ext>
            </a:extLst>
          </p:cNvPr>
          <p:cNvSpPr/>
          <p:nvPr/>
        </p:nvSpPr>
        <p:spPr>
          <a:xfrm>
            <a:off x="10232379" y="4409807"/>
            <a:ext cx="92498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Friction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84FEC7-B197-4CFC-A43B-423A7DC7F949}"/>
              </a:ext>
            </a:extLst>
          </p:cNvPr>
          <p:cNvCxnSpPr/>
          <p:nvPr/>
        </p:nvCxnSpPr>
        <p:spPr>
          <a:xfrm flipH="1" flipV="1">
            <a:off x="9419129" y="4381837"/>
            <a:ext cx="801112" cy="299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56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7EF5AA-83CB-4E15-B831-174AFD8C32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9115632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Rewriting previous equation: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/>
              </a:p>
              <a:p>
                <a:r>
                  <a:rPr lang="en-US" dirty="0"/>
                  <a:t>For small angles, the above equation is almost linear (replace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 and we can use techniques for linear systems to show stability</a:t>
                </a:r>
              </a:p>
              <a:p>
                <a:r>
                  <a:rPr lang="en-US" dirty="0"/>
                  <a:t> But, for any larger angle (less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), we know the pendulum eventually stops </a:t>
                </a:r>
              </a:p>
              <a:p>
                <a:r>
                  <a:rPr lang="en-US" dirty="0"/>
                  <a:t>How do we show pendulum system is stable?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7EF5AA-83CB-4E15-B831-174AFD8C32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9115632" cy="4351338"/>
              </a:xfrm>
              <a:blipFill>
                <a:blip r:embed="rId2"/>
                <a:stretch>
                  <a:fillRect l="-802" t="-1262" b="-3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8F088C5-6187-447A-AEB4-877B133F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Pendulum Dynamics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3FF2C-A330-48B0-82DD-E6E44776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6" descr="http://upload.wikimedia.org/wikipedia/commons/thumb/f/f5/Alexander_Ljapunow_jung.jpg/220px-Alexander_Ljapunow_jung.jpg">
            <a:extLst>
              <a:ext uri="{FF2B5EF4-FFF2-40B4-BE49-F238E27FC236}">
                <a16:creationId xmlns:a16="http://schemas.microsoft.com/office/drawing/2014/main" id="{59AC7F31-049F-480F-88B9-7CDE2D1C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815" y="1695926"/>
            <a:ext cx="2095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4">
            <a:extLst>
              <a:ext uri="{FF2B5EF4-FFF2-40B4-BE49-F238E27FC236}">
                <a16:creationId xmlns:a16="http://schemas.microsoft.com/office/drawing/2014/main" id="{38B573A5-056C-481E-BC9B-A56F794D379B}"/>
              </a:ext>
            </a:extLst>
          </p:cNvPr>
          <p:cNvSpPr/>
          <p:nvPr/>
        </p:nvSpPr>
        <p:spPr>
          <a:xfrm>
            <a:off x="9739318" y="4173174"/>
            <a:ext cx="2286000" cy="1525051"/>
          </a:xfrm>
          <a:prstGeom prst="wedgeEllipseCallout">
            <a:avLst>
              <a:gd name="adj1" fmla="val -18953"/>
              <a:gd name="adj2" fmla="val -1269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Use my method!!</a:t>
            </a:r>
          </a:p>
        </p:txBody>
      </p:sp>
    </p:spTree>
    <p:extLst>
      <p:ext uri="{BB962C8B-B14F-4D97-AF65-F5344CB8AC3E}">
        <p14:creationId xmlns:p14="http://schemas.microsoft.com/office/powerpoint/2010/main" val="196574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7EF5AA-83CB-4E15-B831-174AFD8C32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Step 1: find the Jacobian matrix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Step 2: Set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get a matrix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If linear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, is stable, original nonlinear system is stable locally at the equilibrium point. (Local = exists some neighborhood of equilibrium point)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7EF5AA-83CB-4E15-B831-174AFD8C32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140" b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8F088C5-6187-447A-AEB4-877B133F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first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3FF2C-A330-48B0-82DD-E6E44776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4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95A318-18B0-405E-9023-59C53D2C99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6018966" cy="4351338"/>
              </a:xfrm>
            </p:spPr>
            <p:txBody>
              <a:bodyPr/>
              <a:lstStyle/>
              <a:p>
                <a:r>
                  <a:rPr lang="en-US" dirty="0"/>
                  <a:t>Dynamics: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pPr marL="411480" lvl="1" indent="0">
                  <a:buNone/>
                </a:pPr>
                <a:endParaRPr lang="en-US" b="0" dirty="0"/>
              </a:p>
              <a:p>
                <a:pPr lvl="1"/>
                <a:r>
                  <a:rPr lang="en-US" dirty="0"/>
                  <a:t>Step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95A318-18B0-405E-9023-59C53D2C9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6018966" cy="4351338"/>
              </a:xfrm>
              <a:blipFill>
                <a:blip r:embed="rId2"/>
                <a:stretch>
                  <a:fillRect l="-121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888EC54-4ECB-414A-B665-0251634E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first method for pendulum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E675B-423C-408F-B2CF-6AE50C6B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4C05667E-9C5F-4F4E-9088-946FF5A164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5374" y="1456204"/>
                <a:ext cx="6018966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Step 2: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=(0,0)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Step 3: </a:t>
                </a:r>
              </a:p>
              <a:p>
                <a:pPr lvl="2"/>
                <a:r>
                  <a:rPr lang="en-US" dirty="0"/>
                  <a:t>Eigenvalues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satisfy </a:t>
                </a:r>
              </a:p>
              <a:p>
                <a:pPr marL="914400" lvl="2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both eigenvalues have negative real parts</a:t>
                </a:r>
              </a:p>
              <a:p>
                <a:pPr lvl="2"/>
                <a:r>
                  <a:rPr lang="en-US" dirty="0"/>
                  <a:t>Pendulum is locally stable</a:t>
                </a:r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4C05667E-9C5F-4F4E-9088-946FF5A16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374" y="1456204"/>
                <a:ext cx="6018966" cy="4351338"/>
              </a:xfrm>
              <a:prstGeom prst="rect">
                <a:avLst/>
              </a:prstGeom>
              <a:blipFill>
                <a:blip r:embed="rId3"/>
                <a:stretch>
                  <a:fillRect t="-238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69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0AA7B4-FE8A-45C8-8D28-5AD5E1E02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598279"/>
                <a:ext cx="11699087" cy="4085762"/>
              </a:xfrm>
            </p:spPr>
            <p:txBody>
              <a:bodyPr/>
              <a:lstStyle/>
              <a:p>
                <a:r>
                  <a:rPr lang="en-US" dirty="0"/>
                  <a:t>Method to prove global stability</a:t>
                </a:r>
              </a:p>
              <a:p>
                <a:r>
                  <a:rPr lang="en-US" dirty="0"/>
                  <a:t>Relies on notion of Lyapunov Functions</a:t>
                </a:r>
              </a:p>
              <a:p>
                <a:r>
                  <a:rPr lang="en-US" dirty="0"/>
                  <a:t>Intuition: </a:t>
                </a:r>
              </a:p>
              <a:p>
                <a:pPr lvl="1"/>
                <a:r>
                  <a:rPr lang="en-US" dirty="0"/>
                  <a:t>Find Lyapunov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that could be interpreted as the </a:t>
                </a:r>
                <a:r>
                  <a:rPr lang="en-US" i="1" dirty="0"/>
                  <a:t>energy</a:t>
                </a:r>
                <a:r>
                  <a:rPr lang="en-US" dirty="0"/>
                  <a:t> of the system</a:t>
                </a:r>
              </a:p>
              <a:p>
                <a:pPr lvl="1"/>
                <a:r>
                  <a:rPr lang="en-US" dirty="0"/>
                  <a:t>Stable systems eventually lose their energy and return to the quiescent state</a:t>
                </a:r>
              </a:p>
              <a:p>
                <a:pPr lvl="1"/>
                <a:r>
                  <a:rPr lang="en-US" dirty="0"/>
                  <a:t>Prove that the energy of the system (as encoded by the Lyapunov function) decreases over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0AA7B4-FE8A-45C8-8D28-5AD5E1E02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598279"/>
                <a:ext cx="11699087" cy="4085762"/>
              </a:xfrm>
              <a:blipFill>
                <a:blip r:embed="rId2"/>
                <a:stretch>
                  <a:fillRect l="-625" t="-2388" r="-1772" b="-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1869DC4-C72A-4459-9E1A-DE51F3C3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second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81D94-5373-421A-9A41-FFEC16A3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2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6BF408-0271-4875-BD32-B3F127A92A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</a:t>
                </a:r>
                <a:r>
                  <a:rPr lang="en-US" dirty="0" err="1"/>
                  <a:t>w.l.o.g</a:t>
                </a:r>
                <a:r>
                  <a:rPr lang="en-US" dirty="0"/>
                  <a:t>., that equilibrium point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* is at the origin, i.e. </a:t>
                </a:r>
                <a:r>
                  <a:rPr lang="en-US" b="1" dirty="0"/>
                  <a:t>0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Lyapunov function over the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[</a:t>
                </a:r>
                <a:r>
                  <a:rPr lang="en-US" i="1" dirty="0"/>
                  <a:t>Positivity condition</a:t>
                </a:r>
                <a:r>
                  <a:rPr lang="en-US" dirty="0"/>
                  <a:t>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[</a:t>
                </a:r>
                <a:r>
                  <a:rPr lang="en-US" i="1" dirty="0"/>
                  <a:t>Derivative negativity condition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stable in the sense of Lyapunov if such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exists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6BF408-0271-4875-BD32-B3F127A92A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D5543A7-3E8E-45D7-B179-4E20DAA1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Second Method: the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26AF4-05FB-4260-BF60-258D640A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3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B6DB82-A5F8-4798-972C-3DDC265B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and Lie-derivative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632AD-128D-4223-9092-4F7F038B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386F8-BB36-4D11-AB99-F853574FC640}"/>
              </a:ext>
            </a:extLst>
          </p:cNvPr>
          <p:cNvGrpSpPr/>
          <p:nvPr/>
        </p:nvGrpSpPr>
        <p:grpSpPr>
          <a:xfrm>
            <a:off x="968188" y="1790380"/>
            <a:ext cx="2458894" cy="2896880"/>
            <a:chOff x="2036269" y="1751960"/>
            <a:chExt cx="2458894" cy="289688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5B34FAA-D41A-47CB-AE55-081871C9C1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7648" y="1751960"/>
              <a:ext cx="0" cy="289688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4943E7B-D7CB-4475-9869-D117C50755DE}"/>
                </a:ext>
              </a:extLst>
            </p:cNvPr>
            <p:cNvCxnSpPr>
              <a:cxnSpLocks/>
            </p:cNvCxnSpPr>
            <p:nvPr/>
          </p:nvCxnSpPr>
          <p:spPr>
            <a:xfrm>
              <a:off x="2036269" y="3225377"/>
              <a:ext cx="2458894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060E758-E42D-4A89-AA48-A6C5DE6BDDD0}"/>
                </a:ext>
              </a:extLst>
            </p:cNvPr>
            <p:cNvSpPr/>
            <p:nvPr/>
          </p:nvSpPr>
          <p:spPr>
            <a:xfrm>
              <a:off x="2291261" y="1982481"/>
              <a:ext cx="1932774" cy="2356643"/>
            </a:xfrm>
            <a:custGeom>
              <a:avLst/>
              <a:gdLst>
                <a:gd name="connsiteX0" fmla="*/ 628672 w 1932774"/>
                <a:gd name="connsiteY0" fmla="*/ 0 h 2356643"/>
                <a:gd name="connsiteX1" fmla="*/ 1228026 w 1932774"/>
                <a:gd name="connsiteY1" fmla="*/ 199785 h 2356643"/>
                <a:gd name="connsiteX2" fmla="*/ 1812013 w 1932774"/>
                <a:gd name="connsiteY2" fmla="*/ 822191 h 2356643"/>
                <a:gd name="connsiteX3" fmla="*/ 1904221 w 1932774"/>
                <a:gd name="connsiteY3" fmla="*/ 1552174 h 2356643"/>
                <a:gd name="connsiteX4" fmla="*/ 1443179 w 1932774"/>
                <a:gd name="connsiteY4" fmla="*/ 2328262 h 2356643"/>
                <a:gd name="connsiteX5" fmla="*/ 305942 w 1932774"/>
                <a:gd name="connsiteY5" fmla="*/ 2120793 h 2356643"/>
                <a:gd name="connsiteX6" fmla="*/ 29317 w 1932774"/>
                <a:gd name="connsiteY6" fmla="*/ 1483018 h 2356643"/>
                <a:gd name="connsiteX7" fmla="*/ 106157 w 1932774"/>
                <a:gd name="connsiteY7" fmla="*/ 660827 h 2356643"/>
                <a:gd name="connsiteX8" fmla="*/ 897613 w 1932774"/>
                <a:gd name="connsiteY8" fmla="*/ 583986 h 2356643"/>
                <a:gd name="connsiteX9" fmla="*/ 1450863 w 1932774"/>
                <a:gd name="connsiteY9" fmla="*/ 1129553 h 2356643"/>
                <a:gd name="connsiteX10" fmla="*/ 1220342 w 1932774"/>
                <a:gd name="connsiteY10" fmla="*/ 1675119 h 2356643"/>
                <a:gd name="connsiteX11" fmla="*/ 513411 w 1932774"/>
                <a:gd name="connsiteY11" fmla="*/ 1398494 h 2356643"/>
                <a:gd name="connsiteX12" fmla="*/ 382783 w 1932774"/>
                <a:gd name="connsiteY12" fmla="*/ 860611 h 2356643"/>
                <a:gd name="connsiteX13" fmla="*/ 820773 w 1932774"/>
                <a:gd name="connsiteY13" fmla="*/ 929768 h 2356643"/>
                <a:gd name="connsiteX14" fmla="*/ 966769 w 1932774"/>
                <a:gd name="connsiteY14" fmla="*/ 1267865 h 235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2774" h="2356643">
                  <a:moveTo>
                    <a:pt x="628672" y="0"/>
                  </a:moveTo>
                  <a:cubicBezTo>
                    <a:pt x="829737" y="31376"/>
                    <a:pt x="1030803" y="62753"/>
                    <a:pt x="1228026" y="199785"/>
                  </a:cubicBezTo>
                  <a:cubicBezTo>
                    <a:pt x="1425249" y="336817"/>
                    <a:pt x="1699314" y="596793"/>
                    <a:pt x="1812013" y="822191"/>
                  </a:cubicBezTo>
                  <a:cubicBezTo>
                    <a:pt x="1924712" y="1047589"/>
                    <a:pt x="1965693" y="1301162"/>
                    <a:pt x="1904221" y="1552174"/>
                  </a:cubicBezTo>
                  <a:cubicBezTo>
                    <a:pt x="1842749" y="1803186"/>
                    <a:pt x="1709559" y="2233492"/>
                    <a:pt x="1443179" y="2328262"/>
                  </a:cubicBezTo>
                  <a:cubicBezTo>
                    <a:pt x="1176799" y="2423032"/>
                    <a:pt x="541586" y="2261667"/>
                    <a:pt x="305942" y="2120793"/>
                  </a:cubicBezTo>
                  <a:cubicBezTo>
                    <a:pt x="70298" y="1979919"/>
                    <a:pt x="62614" y="1726346"/>
                    <a:pt x="29317" y="1483018"/>
                  </a:cubicBezTo>
                  <a:cubicBezTo>
                    <a:pt x="-3980" y="1239690"/>
                    <a:pt x="-38559" y="810666"/>
                    <a:pt x="106157" y="660827"/>
                  </a:cubicBezTo>
                  <a:cubicBezTo>
                    <a:pt x="250873" y="510988"/>
                    <a:pt x="673495" y="505865"/>
                    <a:pt x="897613" y="583986"/>
                  </a:cubicBezTo>
                  <a:cubicBezTo>
                    <a:pt x="1121731" y="662107"/>
                    <a:pt x="1397075" y="947698"/>
                    <a:pt x="1450863" y="1129553"/>
                  </a:cubicBezTo>
                  <a:cubicBezTo>
                    <a:pt x="1504651" y="1311408"/>
                    <a:pt x="1376584" y="1630295"/>
                    <a:pt x="1220342" y="1675119"/>
                  </a:cubicBezTo>
                  <a:cubicBezTo>
                    <a:pt x="1064100" y="1719943"/>
                    <a:pt x="653004" y="1534245"/>
                    <a:pt x="513411" y="1398494"/>
                  </a:cubicBezTo>
                  <a:cubicBezTo>
                    <a:pt x="373818" y="1262743"/>
                    <a:pt x="331556" y="938732"/>
                    <a:pt x="382783" y="860611"/>
                  </a:cubicBezTo>
                  <a:cubicBezTo>
                    <a:pt x="434010" y="782490"/>
                    <a:pt x="723442" y="861892"/>
                    <a:pt x="820773" y="929768"/>
                  </a:cubicBezTo>
                  <a:cubicBezTo>
                    <a:pt x="918104" y="997644"/>
                    <a:pt x="942436" y="1132754"/>
                    <a:pt x="966769" y="1267865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A9C1AF-0A95-4A1F-9714-CB7B2AB714FA}"/>
                  </a:ext>
                </a:extLst>
              </p:cNvPr>
              <p:cNvSpPr txBox="1"/>
              <p:nvPr/>
            </p:nvSpPr>
            <p:spPr>
              <a:xfrm>
                <a:off x="3219124" y="3263797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A9C1AF-0A95-4A1F-9714-CB7B2AB71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124" y="3263797"/>
                <a:ext cx="549574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711FDB-B02B-40C0-9272-8CB2ED5FDBF1}"/>
                  </a:ext>
                </a:extLst>
              </p:cNvPr>
              <p:cNvSpPr txBox="1"/>
              <p:nvPr/>
            </p:nvSpPr>
            <p:spPr>
              <a:xfrm>
                <a:off x="2104145" y="1439723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711FDB-B02B-40C0-9272-8CB2ED5FD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45" y="1439723"/>
                <a:ext cx="556691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4FD4AC-5EFD-4FDD-A1CF-06D21629E396}"/>
                  </a:ext>
                </a:extLst>
              </p:cNvPr>
              <p:cNvSpPr txBox="1"/>
              <p:nvPr/>
            </p:nvSpPr>
            <p:spPr>
              <a:xfrm>
                <a:off x="2119953" y="2940445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4FD4AC-5EFD-4FDD-A1CF-06D21629E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953" y="2940445"/>
                <a:ext cx="39626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06348B52-580D-4CBB-8539-93E69007A9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17460" y="1332703"/>
                <a:ext cx="6648308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decreases as system evolves, i.e. for every pair of points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along a system trajectory,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a decreasing function in time, or its derivative is negative semi-definite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is called Lie derivative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chain-rule,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06348B52-580D-4CBB-8539-93E69007A9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7460" y="1332703"/>
                <a:ext cx="6648308" cy="4351338"/>
              </a:xfrm>
              <a:blipFill>
                <a:blip r:embed="rId5"/>
                <a:stretch>
                  <a:fillRect l="-1193" t="-2384" r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9B3594-BDD0-49CC-87D0-453BE61D8CF8}"/>
                  </a:ext>
                </a:extLst>
              </p:cNvPr>
              <p:cNvSpPr txBox="1"/>
              <p:nvPr/>
            </p:nvSpPr>
            <p:spPr>
              <a:xfrm>
                <a:off x="3540653" y="3842776"/>
                <a:ext cx="9029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9B3594-BDD0-49CC-87D0-453BE61D8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653" y="3842776"/>
                <a:ext cx="902939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7FBC95-4901-4C7C-AB12-9A3A135B445D}"/>
                  </a:ext>
                </a:extLst>
              </p:cNvPr>
              <p:cNvSpPr txBox="1"/>
              <p:nvPr/>
            </p:nvSpPr>
            <p:spPr>
              <a:xfrm>
                <a:off x="3530079" y="4565857"/>
                <a:ext cx="899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7FBC95-4901-4C7C-AB12-9A3A135B4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079" y="4565857"/>
                <a:ext cx="899733" cy="461665"/>
              </a:xfrm>
              <a:prstGeom prst="rect">
                <a:avLst/>
              </a:prstGeom>
              <a:blipFill>
                <a:blip r:embed="rId7"/>
                <a:stretch>
                  <a:fillRect r="-135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D4A86260-5FBA-41DE-AFE5-0D427BD6CBD9}"/>
              </a:ext>
            </a:extLst>
          </p:cNvPr>
          <p:cNvSpPr/>
          <p:nvPr/>
        </p:nvSpPr>
        <p:spPr>
          <a:xfrm>
            <a:off x="2836520" y="4084383"/>
            <a:ext cx="145997" cy="1446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FBD271-1375-4C8B-ACD3-52A0061E8351}"/>
              </a:ext>
            </a:extLst>
          </p:cNvPr>
          <p:cNvSpPr/>
          <p:nvPr/>
        </p:nvSpPr>
        <p:spPr>
          <a:xfrm>
            <a:off x="2290677" y="4317544"/>
            <a:ext cx="145997" cy="1446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ACC8921-B996-437C-A290-24B354E68387}"/>
              </a:ext>
            </a:extLst>
          </p:cNvPr>
          <p:cNvSpPr/>
          <p:nvPr/>
        </p:nvSpPr>
        <p:spPr>
          <a:xfrm>
            <a:off x="1750280" y="1960341"/>
            <a:ext cx="145997" cy="144605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9C0DC6-41F0-4499-817D-BD5F7638E681}"/>
                  </a:ext>
                </a:extLst>
              </p:cNvPr>
              <p:cNvSpPr/>
              <p:nvPr/>
            </p:nvSpPr>
            <p:spPr>
              <a:xfrm>
                <a:off x="1033705" y="1832588"/>
                <a:ext cx="7798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9C0DC6-41F0-4499-817D-BD5F7638E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05" y="1832588"/>
                <a:ext cx="779856" cy="400110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6138179-06A2-411E-B4F6-70C3836DAB6B}"/>
              </a:ext>
            </a:extLst>
          </p:cNvPr>
          <p:cNvCxnSpPr>
            <a:cxnSpLocks/>
          </p:cNvCxnSpPr>
          <p:nvPr/>
        </p:nvCxnSpPr>
        <p:spPr>
          <a:xfrm>
            <a:off x="2766255" y="2489627"/>
            <a:ext cx="291990" cy="353465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65B4CE-3BEA-432A-90D2-88D167779454}"/>
              </a:ext>
            </a:extLst>
          </p:cNvPr>
          <p:cNvCxnSpPr>
            <a:cxnSpLocks/>
          </p:cNvCxnSpPr>
          <p:nvPr/>
        </p:nvCxnSpPr>
        <p:spPr>
          <a:xfrm flipH="1" flipV="1">
            <a:off x="1249493" y="3643938"/>
            <a:ext cx="118289" cy="34849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BCBD8C-C049-4DA9-BC43-CF15478D65F3}"/>
              </a:ext>
            </a:extLst>
          </p:cNvPr>
          <p:cNvCxnSpPr>
            <a:cxnSpLocks/>
          </p:cNvCxnSpPr>
          <p:nvPr/>
        </p:nvCxnSpPr>
        <p:spPr>
          <a:xfrm flipV="1">
            <a:off x="1393312" y="2556050"/>
            <a:ext cx="419517" cy="7029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BE6F460-BE8C-4ABD-A3E5-43B3E2A06696}"/>
                  </a:ext>
                </a:extLst>
              </p:cNvPr>
              <p:cNvSpPr/>
              <p:nvPr/>
            </p:nvSpPr>
            <p:spPr>
              <a:xfrm>
                <a:off x="2565874" y="3649877"/>
                <a:ext cx="5073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BE6F460-BE8C-4ABD-A3E5-43B3E2A06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74" y="3649877"/>
                <a:ext cx="50739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39BE2BF-1CBC-4D37-8C86-3833A88D30AE}"/>
                  </a:ext>
                </a:extLst>
              </p:cNvPr>
              <p:cNvSpPr/>
              <p:nvPr/>
            </p:nvSpPr>
            <p:spPr>
              <a:xfrm>
                <a:off x="2196284" y="4497057"/>
                <a:ext cx="5073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39BE2BF-1CBC-4D37-8C86-3833A88D3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284" y="4497057"/>
                <a:ext cx="50739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B1F95DC-92E8-4067-8386-A7F0E83C352D}"/>
              </a:ext>
            </a:extLst>
          </p:cNvPr>
          <p:cNvCxnSpPr>
            <a:cxnSpLocks/>
          </p:cNvCxnSpPr>
          <p:nvPr/>
        </p:nvCxnSpPr>
        <p:spPr>
          <a:xfrm flipV="1">
            <a:off x="2948196" y="4156685"/>
            <a:ext cx="631134" cy="10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A1A241F-4935-4431-A7AE-52EDA509510B}"/>
              </a:ext>
            </a:extLst>
          </p:cNvPr>
          <p:cNvCxnSpPr>
            <a:cxnSpLocks/>
          </p:cNvCxnSpPr>
          <p:nvPr/>
        </p:nvCxnSpPr>
        <p:spPr>
          <a:xfrm>
            <a:off x="2410856" y="4435424"/>
            <a:ext cx="977091" cy="224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58FB7F-9B1C-49E1-A7A0-95190CF25FC9}"/>
                  </a:ext>
                </a:extLst>
              </p:cNvPr>
              <p:cNvSpPr txBox="1"/>
              <p:nvPr/>
            </p:nvSpPr>
            <p:spPr>
              <a:xfrm>
                <a:off x="3742624" y="4212761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58FB7F-9B1C-49E1-A7A0-95190CF2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624" y="4212761"/>
                <a:ext cx="48442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31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13516</TotalTime>
  <Words>2204</Words>
  <Application>Microsoft Office PowerPoint</Application>
  <PresentationFormat>Widescreen</PresentationFormat>
  <Paragraphs>301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Garamond</vt:lpstr>
      <vt:lpstr>Times New Roman</vt:lpstr>
      <vt:lpstr>Wingdings 3</vt:lpstr>
      <vt:lpstr>Office Theme</vt:lpstr>
      <vt:lpstr>Autonomous Cyber-Physical Systems: Basics of Control</vt:lpstr>
      <vt:lpstr>Layout</vt:lpstr>
      <vt:lpstr>Nonlinear Dynamical System</vt:lpstr>
      <vt:lpstr>Simple Pendulum Dynamics</vt:lpstr>
      <vt:lpstr>Lyapunov’s first method</vt:lpstr>
      <vt:lpstr>Lyapunov’s first method for pendulum</vt:lpstr>
      <vt:lpstr>Lyapunov’s second method</vt:lpstr>
      <vt:lpstr>Lyapunov’s Second Method: the math</vt:lpstr>
      <vt:lpstr>Illustration and Lie-derivative</vt:lpstr>
      <vt:lpstr>Lyapunov’s second method for pendulum</vt:lpstr>
      <vt:lpstr>Second method for asymptotic/exponential stability</vt:lpstr>
      <vt:lpstr>Challenges with Lyapunov’s second method</vt:lpstr>
      <vt:lpstr>Bounded signals</vt:lpstr>
      <vt:lpstr>BIBO stability</vt:lpstr>
      <vt:lpstr>Helicopter Model continued</vt:lpstr>
      <vt:lpstr>Controller Design</vt:lpstr>
      <vt:lpstr>Open-loop vs. Closed-loop control</vt:lpstr>
      <vt:lpstr>Closed-loop or Feedback Control</vt:lpstr>
      <vt:lpstr>Simple Linear Feedback Control: Reference Tracking</vt:lpstr>
      <vt:lpstr>Simple Linear Feedback Control: Reference Tracking</vt:lpstr>
      <vt:lpstr>Designing a pole placement controller</vt:lpstr>
      <vt:lpstr>Controllability matrix</vt:lpstr>
      <vt:lpstr>Linear Quadratic Regulator</vt:lpstr>
      <vt:lpstr>PID controllers</vt:lpstr>
      <vt:lpstr>PID controller architecture</vt:lpstr>
      <vt:lpstr>PID controller in practice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337</cp:revision>
  <dcterms:created xsi:type="dcterms:W3CDTF">2018-01-04T23:14:16Z</dcterms:created>
  <dcterms:modified xsi:type="dcterms:W3CDTF">2018-01-31T01:39:58Z</dcterms:modified>
</cp:coreProperties>
</file>