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6" r:id="rId3"/>
    <p:sldId id="389" r:id="rId4"/>
    <p:sldId id="357" r:id="rId5"/>
    <p:sldId id="386" r:id="rId6"/>
    <p:sldId id="387" r:id="rId7"/>
    <p:sldId id="388" r:id="rId8"/>
    <p:sldId id="359" r:id="rId9"/>
    <p:sldId id="391" r:id="rId10"/>
    <p:sldId id="393" r:id="rId11"/>
    <p:sldId id="394" r:id="rId12"/>
    <p:sldId id="390" r:id="rId13"/>
    <p:sldId id="395" r:id="rId14"/>
    <p:sldId id="398" r:id="rId15"/>
    <p:sldId id="396" r:id="rId16"/>
    <p:sldId id="399" r:id="rId17"/>
    <p:sldId id="400" r:id="rId18"/>
    <p:sldId id="401" r:id="rId19"/>
    <p:sldId id="402" r:id="rId20"/>
    <p:sldId id="405" r:id="rId21"/>
    <p:sldId id="403" r:id="rId22"/>
    <p:sldId id="406" r:id="rId23"/>
    <p:sldId id="404" r:id="rId24"/>
    <p:sldId id="409" r:id="rId25"/>
    <p:sldId id="408" r:id="rId26"/>
    <p:sldId id="410" r:id="rId27"/>
    <p:sldId id="4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59" d="100"/>
          <a:sy n="59" d="100"/>
        </p:scale>
        <p:origin x="103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80.png"/><Relationship Id="rId12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00.png"/><Relationship Id="rId5" Type="http://schemas.openxmlformats.org/officeDocument/2006/relationships/image" Target="../media/image87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mmodelchecker.org/talks/marta-ssft14tutorial-p1.pdf" TargetMode="External"/><Relationship Id="rId2" Type="http://schemas.openxmlformats.org/officeDocument/2006/relationships/hyperlink" Target="http://www.cs.utexas.edu/users/emerson/Pubs/banff94k.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smmodelchecker.org/lectures/pmc/04-prob%20logic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Fairness, Monitors and Branching-Time Logics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1000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 that this is a nondeterministic 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there exists a path </a:t>
                </a:r>
                <a:r>
                  <a:rPr lang="en-US" dirty="0"/>
                  <a:t>along which a state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</a:t>
                </a:r>
              </a:p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  <a:blipFill>
                <a:blip r:embed="rId9"/>
                <a:stretch>
                  <a:fillRect l="-1240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69BF6E-47CB-4282-91ED-7E2297C314C9}"/>
              </a:ext>
            </a:extLst>
          </p:cNvPr>
          <p:cNvSpPr/>
          <p:nvPr/>
        </p:nvSpPr>
        <p:spPr>
          <a:xfrm>
            <a:off x="-59829" y="4915452"/>
            <a:ext cx="568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Fun fact: there is no deterministic </a:t>
            </a:r>
            <a:r>
              <a:rPr lang="en-US" sz="2400" dirty="0" err="1"/>
              <a:t>Büchi</a:t>
            </a:r>
            <a:r>
              <a:rPr lang="en-US" sz="2400" dirty="0"/>
              <a:t> automaton that accepts this language</a:t>
            </a:r>
            <a:endParaRPr lang="en-US" sz="24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LTL formula: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 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129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4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769071" cy="41051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Theoretical result: Every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can be converted to a </a:t>
                </a:r>
                <a:r>
                  <a:rPr lang="en-US" dirty="0" err="1"/>
                  <a:t>Büchi</a:t>
                </a:r>
                <a:r>
                  <a:rPr lang="en-US" dirty="0"/>
                  <a:t> monitor/automaton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is generally exponential in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; blow-up unavoidable in general</a:t>
                </a:r>
              </a:p>
              <a:p>
                <a:r>
                  <a:rPr lang="en-US" dirty="0"/>
                  <a:t>Construct composition of the original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</a:t>
                </a:r>
                <a:r>
                  <a:rPr lang="en-US" dirty="0" err="1"/>
                  <a:t>Büchi</a:t>
                </a:r>
                <a:r>
                  <a:rPr lang="en-US" dirty="0"/>
                  <a:t> monitor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there are cycles in the composite process that do not visit the states specified by the liveness property, then we have found a violation.</a:t>
                </a:r>
              </a:p>
              <a:p>
                <a:r>
                  <a:rPr lang="en-US" dirty="0"/>
                  <a:t>Reachable cycles in process composition correspond to counterexamples to liveness properties</a:t>
                </a:r>
              </a:p>
              <a:p>
                <a:r>
                  <a:rPr lang="en-US" dirty="0"/>
                  <a:t>Implemented in many verification tools (e.g. the SPIN model checker developed at NASA JPL)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769071" cy="4105145"/>
              </a:xfrm>
              <a:blipFill>
                <a:blip r:embed="rId2"/>
                <a:stretch>
                  <a:fillRect l="-518" t="-3120" r="-570" b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BFAF98-54A9-4568-90B0-EA4ED4D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Büchi</a:t>
            </a:r>
            <a:r>
              <a:rPr lang="en-US" dirty="0"/>
              <a:t> monitors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E830-2D88-4E52-A81F-074161B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183FB6-5CDE-4B09-AB93-C3613A58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was a linear-time logic where we reason about traces</a:t>
            </a:r>
          </a:p>
          <a:p>
            <a:r>
              <a:rPr lang="en-US" dirty="0"/>
              <a:t>CTL is a logic where we reason over the tree of executions generated by a program, also known as the </a:t>
            </a:r>
            <a:r>
              <a:rPr lang="en-US" i="1" dirty="0"/>
              <a:t>computation tree</a:t>
            </a:r>
            <a:endParaRPr lang="en-US" dirty="0"/>
          </a:p>
          <a:p>
            <a:r>
              <a:rPr lang="en-US" dirty="0"/>
              <a:t>We care about CTL because:</a:t>
            </a:r>
          </a:p>
          <a:p>
            <a:pPr lvl="1"/>
            <a:r>
              <a:rPr lang="en-US" dirty="0"/>
              <a:t> There are some properties that cannot be expressed in LTL, but can be expressed in CTL: From every system state, there is a system execution that takes it back to the initial state (also known as the reset property)</a:t>
            </a:r>
          </a:p>
          <a:p>
            <a:pPr lvl="1"/>
            <a:r>
              <a:rPr lang="en-US" dirty="0"/>
              <a:t>To understand </a:t>
            </a:r>
            <a:r>
              <a:rPr lang="en-US" dirty="0" err="1"/>
              <a:t>pCTL</a:t>
            </a:r>
            <a:r>
              <a:rPr lang="en-US" dirty="0"/>
              <a:t> (Probabilistic CTL), it’s good if you understand CTL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express interesting properties for multi-agent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D350D-5867-4F26-9E9E-B67A2A31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9BD4F-A084-44A4-A698-C3B0B4E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5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1D6DA-28FC-4CFE-9492-8826EE95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094" y="1277926"/>
            <a:ext cx="3752900" cy="4445007"/>
          </a:xfrm>
        </p:spPr>
        <p:txBody>
          <a:bodyPr>
            <a:normAutofit/>
          </a:bodyPr>
          <a:lstStyle/>
          <a:p>
            <a:r>
              <a:rPr lang="en-US" dirty="0"/>
              <a:t>We saw computation trees when understanding semantics of asynchronous processes</a:t>
            </a:r>
          </a:p>
          <a:p>
            <a:r>
              <a:rPr lang="en-US" dirty="0"/>
              <a:t>Basically a tree that considers “all possibilities” in a reactive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B85A36-75B3-4F0F-9B76-5E3FD5C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F33D9-FDE7-4266-BAC9-A02B0F76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BEFC1-C120-47B7-801B-156FBDF4E43C}"/>
              </a:ext>
            </a:extLst>
          </p:cNvPr>
          <p:cNvGrpSpPr/>
          <p:nvPr/>
        </p:nvGrpSpPr>
        <p:grpSpPr>
          <a:xfrm>
            <a:off x="192005" y="1147454"/>
            <a:ext cx="3211206" cy="1255135"/>
            <a:chOff x="1206584" y="1703718"/>
            <a:chExt cx="3719414" cy="181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506EE5-C532-4BBA-913F-CBAAB77121C7}"/>
                </a:ext>
              </a:extLst>
            </p:cNvPr>
            <p:cNvSpPr/>
            <p:nvPr/>
          </p:nvSpPr>
          <p:spPr>
            <a:xfrm>
              <a:off x="1206585" y="1723597"/>
              <a:ext cx="3719413" cy="175744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169416-0BEA-4999-8784-9BDDE478AF9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4" y="2341759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2F582B-0CCF-46C6-8F35-7E74AAD7ABFA}"/>
                </a:ext>
              </a:extLst>
            </p:cNvPr>
            <p:cNvSpPr txBox="1"/>
            <p:nvPr/>
          </p:nvSpPr>
          <p:spPr>
            <a:xfrm>
              <a:off x="1481058" y="1703718"/>
              <a:ext cx="3222109" cy="507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/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(x + 1) mod 2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blipFill>
                  <a:blip r:embed="rId2"/>
                  <a:stretch>
                    <a:fillRect l="-3596" t="-13793" r="-2472" b="-6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/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400" dirty="0"/>
                    <a:t> 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blipFill>
                  <a:blip r:embed="rId3"/>
                  <a:stretch>
                    <a:fillRect l="-3587" t="-10526" r="-246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561C67-80A1-4C3A-8045-8945CB75C0B6}"/>
              </a:ext>
            </a:extLst>
          </p:cNvPr>
          <p:cNvGrpSpPr/>
          <p:nvPr/>
        </p:nvGrpSpPr>
        <p:grpSpPr>
          <a:xfrm>
            <a:off x="192005" y="2989333"/>
            <a:ext cx="3288870" cy="2196748"/>
            <a:chOff x="3702969" y="1557568"/>
            <a:chExt cx="3288870" cy="2196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/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blipFill>
                  <a:blip r:embed="rId4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/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blipFill>
                  <a:blip r:embed="rId5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E65B84-74F1-4B13-8823-CB6C1E713753}"/>
                </a:ext>
              </a:extLst>
            </p:cNvPr>
            <p:cNvSpPr/>
            <p:nvPr/>
          </p:nvSpPr>
          <p:spPr>
            <a:xfrm>
              <a:off x="3702969" y="2107201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/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/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A64CE5-3A17-4711-A474-67F7C5E93844}"/>
                </a:ext>
              </a:extLst>
            </p:cNvPr>
            <p:cNvCxnSpPr>
              <a:stCxn id="5" idx="6"/>
              <a:endCxn id="26" idx="2"/>
            </p:cNvCxnSpPr>
            <p:nvPr/>
          </p:nvCxnSpPr>
          <p:spPr>
            <a:xfrm>
              <a:off x="5064880" y="2033424"/>
              <a:ext cx="562009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2B0C52-7882-4865-BBB7-6A31705CC099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564365" y="2305535"/>
              <a:ext cx="0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901FBB3-157F-43A5-A755-174B5F7F4C1F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 flipH="1">
              <a:off x="6127404" y="2305535"/>
              <a:ext cx="1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E26AAE3-40F0-4E2E-9DC3-E709E05F056B}"/>
                </a:ext>
              </a:extLst>
            </p:cNvPr>
            <p:cNvSpPr/>
            <p:nvPr/>
          </p:nvSpPr>
          <p:spPr>
            <a:xfrm flipH="1">
              <a:off x="6627919" y="2048014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4A36A1-A751-4D73-AAEB-DB6812B99EA1}"/>
                </a:ext>
              </a:extLst>
            </p:cNvPr>
            <p:cNvSpPr/>
            <p:nvPr/>
          </p:nvSpPr>
          <p:spPr>
            <a:xfrm>
              <a:off x="4844375" y="1557568"/>
              <a:ext cx="904672" cy="221976"/>
            </a:xfrm>
            <a:custGeom>
              <a:avLst/>
              <a:gdLst>
                <a:gd name="connsiteX0" fmla="*/ 875490 w 875490"/>
                <a:gd name="connsiteY0" fmla="*/ 138909 h 138909"/>
                <a:gd name="connsiteX1" fmla="*/ 398834 w 875490"/>
                <a:gd name="connsiteY1" fmla="*/ 2722 h 138909"/>
                <a:gd name="connsiteX2" fmla="*/ 0 w 875490"/>
                <a:gd name="connsiteY2" fmla="*/ 61088 h 138909"/>
                <a:gd name="connsiteX0" fmla="*/ 875490 w 875490"/>
                <a:gd name="connsiteY0" fmla="*/ 456886 h 456886"/>
                <a:gd name="connsiteX1" fmla="*/ 483557 w 875490"/>
                <a:gd name="connsiteY1" fmla="*/ 344 h 456886"/>
                <a:gd name="connsiteX2" fmla="*/ 0 w 875490"/>
                <a:gd name="connsiteY2" fmla="*/ 379065 h 456886"/>
                <a:gd name="connsiteX0" fmla="*/ 950801 w 950801"/>
                <a:gd name="connsiteY0" fmla="*/ 578721 h 578722"/>
                <a:gd name="connsiteX1" fmla="*/ 483557 w 950801"/>
                <a:gd name="connsiteY1" fmla="*/ 2046 h 578722"/>
                <a:gd name="connsiteX2" fmla="*/ 0 w 950801"/>
                <a:gd name="connsiteY2" fmla="*/ 380767 h 578722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489" h="456888">
                  <a:moveTo>
                    <a:pt x="875489" y="456889"/>
                  </a:moveTo>
                  <a:cubicBezTo>
                    <a:pt x="757187" y="114969"/>
                    <a:pt x="629472" y="13316"/>
                    <a:pt x="483557" y="346"/>
                  </a:cubicBezTo>
                  <a:cubicBezTo>
                    <a:pt x="337642" y="-12624"/>
                    <a:pt x="126459" y="343399"/>
                    <a:pt x="0" y="379067"/>
                  </a:cubicBezTo>
                </a:path>
              </a:pathLst>
            </a:cu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562DF75-7EB3-4352-9E83-A57EDEC26BB0}"/>
              </a:ext>
            </a:extLst>
          </p:cNvPr>
          <p:cNvSpPr txBox="1"/>
          <p:nvPr/>
        </p:nvSpPr>
        <p:spPr>
          <a:xfrm>
            <a:off x="847537" y="2349472"/>
            <a:ext cx="130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Process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C37712-2E14-4BAC-8649-5F90254281EA}"/>
              </a:ext>
            </a:extLst>
          </p:cNvPr>
          <p:cNvSpPr txBox="1"/>
          <p:nvPr/>
        </p:nvSpPr>
        <p:spPr>
          <a:xfrm>
            <a:off x="166680" y="5214298"/>
            <a:ext cx="322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Finite State machine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16EA145-F589-4F7D-B0A7-7C438BF0088A}"/>
              </a:ext>
            </a:extLst>
          </p:cNvPr>
          <p:cNvCxnSpPr>
            <a:cxnSpLocks/>
          </p:cNvCxnSpPr>
          <p:nvPr/>
        </p:nvCxnSpPr>
        <p:spPr>
          <a:xfrm>
            <a:off x="247530" y="2989333"/>
            <a:ext cx="408337" cy="31451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/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blipFill>
                <a:blip r:embed="rId8"/>
                <a:stretch>
                  <a:fillRect b="-315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/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blipFill>
                <a:blip r:embed="rId9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/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7AB0BE3-FFAB-42AC-8CD0-0AC154A5411F}"/>
              </a:ext>
            </a:extLst>
          </p:cNvPr>
          <p:cNvCxnSpPr>
            <a:cxnSpLocks/>
            <a:stCxn id="72" idx="3"/>
            <a:endCxn id="74" idx="0"/>
          </p:cNvCxnSpPr>
          <p:nvPr/>
        </p:nvCxnSpPr>
        <p:spPr>
          <a:xfrm flipH="1">
            <a:off x="4912767" y="1673725"/>
            <a:ext cx="418562" cy="66524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6683E7-1F0B-45C5-B30F-5E89D41EC7A9}"/>
              </a:ext>
            </a:extLst>
          </p:cNvPr>
          <p:cNvCxnSpPr>
            <a:cxnSpLocks/>
            <a:stCxn id="72" idx="5"/>
            <a:endCxn id="73" idx="0"/>
          </p:cNvCxnSpPr>
          <p:nvPr/>
        </p:nvCxnSpPr>
        <p:spPr>
          <a:xfrm>
            <a:off x="6039164" y="1673725"/>
            <a:ext cx="513362" cy="586416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/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blipFill>
                <a:blip r:embed="rId11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/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blipFill>
                <a:blip r:embed="rId12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/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blipFill>
                <a:blip r:embed="rId13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667246B-E34B-4ABC-8721-5B7383E46E43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4499034" y="2872692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6E85BDF-F8AD-443D-A92E-CDD4A4155EC3}"/>
              </a:ext>
            </a:extLst>
          </p:cNvPr>
          <p:cNvCxnSpPr>
            <a:cxnSpLocks/>
            <a:stCxn id="73" idx="3"/>
            <a:endCxn id="83" idx="0"/>
          </p:cNvCxnSpPr>
          <p:nvPr/>
        </p:nvCxnSpPr>
        <p:spPr>
          <a:xfrm flipH="1">
            <a:off x="6052009" y="2724664"/>
            <a:ext cx="146599" cy="78475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F5949CE-1FFF-4984-BB9F-A67EC6952EF0}"/>
              </a:ext>
            </a:extLst>
          </p:cNvPr>
          <p:cNvCxnSpPr>
            <a:cxnSpLocks/>
            <a:stCxn id="73" idx="5"/>
            <a:endCxn id="84" idx="0"/>
          </p:cNvCxnSpPr>
          <p:nvPr/>
        </p:nvCxnSpPr>
        <p:spPr>
          <a:xfrm>
            <a:off x="6906443" y="2724664"/>
            <a:ext cx="564400" cy="798107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A0C96FD-3827-464E-8BC1-E9622387125F}"/>
              </a:ext>
            </a:extLst>
          </p:cNvPr>
          <p:cNvCxnSpPr>
            <a:cxnSpLocks/>
          </p:cNvCxnSpPr>
          <p:nvPr/>
        </p:nvCxnSpPr>
        <p:spPr>
          <a:xfrm flipH="1">
            <a:off x="4037844" y="3979594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D8CBD9A-8A71-4FD7-BC35-775430A520E4}"/>
              </a:ext>
            </a:extLst>
          </p:cNvPr>
          <p:cNvCxnSpPr>
            <a:cxnSpLocks/>
          </p:cNvCxnSpPr>
          <p:nvPr/>
        </p:nvCxnSpPr>
        <p:spPr>
          <a:xfrm>
            <a:off x="4693330" y="4006187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AB4B9BE-3498-4D74-835A-A3EC4CE0C6C6}"/>
              </a:ext>
            </a:extLst>
          </p:cNvPr>
          <p:cNvCxnSpPr>
            <a:cxnSpLocks/>
          </p:cNvCxnSpPr>
          <p:nvPr/>
        </p:nvCxnSpPr>
        <p:spPr>
          <a:xfrm flipH="1">
            <a:off x="5570466" y="4033881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A02B854-DE99-40EE-9B29-1409F1436066}"/>
              </a:ext>
            </a:extLst>
          </p:cNvPr>
          <p:cNvCxnSpPr>
            <a:cxnSpLocks/>
          </p:cNvCxnSpPr>
          <p:nvPr/>
        </p:nvCxnSpPr>
        <p:spPr>
          <a:xfrm>
            <a:off x="6225952" y="406047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2D4C843-D54E-49A0-BFA5-D8F26A3990E0}"/>
              </a:ext>
            </a:extLst>
          </p:cNvPr>
          <p:cNvCxnSpPr>
            <a:cxnSpLocks/>
          </p:cNvCxnSpPr>
          <p:nvPr/>
        </p:nvCxnSpPr>
        <p:spPr>
          <a:xfrm>
            <a:off x="7441054" y="406699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8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1B077-F03F-4C13-BA42-F8CC96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F8A3F-46BC-4D18-9676-4F7748EF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857297"/>
                  </p:ext>
                </p:extLst>
              </p:nvPr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0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857297"/>
                  </p:ext>
                </p:extLst>
              </p:nvPr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" t="-125333" r="-910160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125333" r="-279911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25333" r="-86" b="-8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225333" r="-279911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325333" r="-279911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425333" r="-279911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518421" r="-279911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626667" r="-279911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726667" r="-279911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826667" r="-279911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926667" r="-27991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660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Path properties: </a:t>
                </a:r>
                <a:r>
                  <a:rPr lang="en-US" dirty="0"/>
                  <a:t>properties of any given path or execution in the program</a:t>
                </a:r>
              </a:p>
              <a:p>
                <a:r>
                  <a:rPr lang="en-US" i="1" dirty="0"/>
                  <a:t>Quantification over runs: </a:t>
                </a:r>
                <a:r>
                  <a:rPr lang="en-US" dirty="0"/>
                  <a:t>Checking if a property holds over </a:t>
                </a:r>
                <a:r>
                  <a:rPr lang="en-US" b="1" dirty="0"/>
                  <a:t>all </a:t>
                </a:r>
                <a:r>
                  <a:rPr lang="en-US" dirty="0"/>
                  <a:t>paths or over </a:t>
                </a:r>
                <a:r>
                  <a:rPr lang="en-US" b="1" dirty="0"/>
                  <a:t>some </a:t>
                </a:r>
                <a:r>
                  <a:rPr lang="en-US" dirty="0"/>
                  <a:t>path</a:t>
                </a:r>
                <a:endParaRPr lang="en-US" i="1" dirty="0"/>
              </a:p>
              <a:p>
                <a:r>
                  <a:rPr lang="en-US" dirty="0"/>
                  <a:t>Example CTL operator: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  <a:blipFill>
                <a:blip r:embed="rId2"/>
                <a:stretch>
                  <a:fillRect l="-625" t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291D39-53C2-49E2-BC48-D7FC19F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0C40-A237-4AE5-A046-9495203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F502E-4DC5-441F-BC24-F468772D1423}"/>
              </a:ext>
            </a:extLst>
          </p:cNvPr>
          <p:cNvSpPr txBox="1"/>
          <p:nvPr/>
        </p:nvSpPr>
        <p:spPr>
          <a:xfrm>
            <a:off x="2149812" y="4842860"/>
            <a:ext cx="312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</a:t>
            </a:r>
            <a:r>
              <a:rPr lang="en-US" sz="3200" b="1" dirty="0"/>
              <a:t>A</a:t>
            </a:r>
            <a:r>
              <a:rPr lang="en-US" sz="3200" dirty="0"/>
              <a:t>ll executions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DD76E-DCAE-411C-85F7-5CF161EF34E8}"/>
              </a:ext>
            </a:extLst>
          </p:cNvPr>
          <p:cNvSpPr txBox="1"/>
          <p:nvPr/>
        </p:nvSpPr>
        <p:spPr>
          <a:xfrm>
            <a:off x="6016224" y="4842860"/>
            <a:ext cx="540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Eventually/In Some </a:t>
            </a:r>
            <a:r>
              <a:rPr lang="en-US" sz="3200" b="1" dirty="0"/>
              <a:t>F</a:t>
            </a:r>
            <a:r>
              <a:rPr lang="en-US" sz="3200" dirty="0"/>
              <a:t>uture step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C059F70-3827-4503-8DDA-39873EF298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47125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BB7F30A-61E1-4D25-A709-2CF0E66F727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29353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8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3DBA92-B3EA-47F8-9CB9-2670BA7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EB68C-F97F-4C2F-A090-7F3E6DC0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A0C18D-5967-481E-BFCB-41BBE90817C6}"/>
              </a:ext>
            </a:extLst>
          </p:cNvPr>
          <p:cNvGrpSpPr/>
          <p:nvPr/>
        </p:nvGrpSpPr>
        <p:grpSpPr>
          <a:xfrm>
            <a:off x="467379" y="1754589"/>
            <a:ext cx="3287498" cy="3513668"/>
            <a:chOff x="467379" y="1754589"/>
            <a:chExt cx="3287498" cy="35136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567E04-7226-42CD-AAA0-1FFAC4FC5E7D}"/>
                </a:ext>
              </a:extLst>
            </p:cNvPr>
            <p:cNvGrpSpPr/>
            <p:nvPr/>
          </p:nvGrpSpPr>
          <p:grpSpPr>
            <a:xfrm>
              <a:off x="467379" y="1754589"/>
              <a:ext cx="3287498" cy="2394873"/>
              <a:chOff x="331192" y="2240972"/>
              <a:chExt cx="3287498" cy="2394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/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/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/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9F45831-B4C8-4B2B-A1F4-4B22CEC4296B}"/>
                  </a:ext>
                </a:extLst>
              </p:cNvPr>
              <p:cNvCxnSpPr>
                <a:cxnSpLocks/>
                <a:stCxn id="5" idx="3"/>
                <a:endCxn id="6" idx="0"/>
              </p:cNvCxnSpPr>
              <p:nvPr/>
            </p:nvCxnSpPr>
            <p:spPr>
              <a:xfrm flipH="1">
                <a:off x="1256489" y="2905743"/>
                <a:ext cx="641520" cy="9512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A0225BC-9B76-4978-AFC9-29343D139ED7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2482680" y="2905743"/>
                <a:ext cx="722585" cy="8734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/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F6341B-CB3C-4314-8E49-D7B77685431E}"/>
              </a:ext>
            </a:extLst>
          </p:cNvPr>
          <p:cNvGrpSpPr/>
          <p:nvPr/>
        </p:nvGrpSpPr>
        <p:grpSpPr>
          <a:xfrm>
            <a:off x="4589662" y="1606492"/>
            <a:ext cx="2775627" cy="3490651"/>
            <a:chOff x="6060331" y="1658649"/>
            <a:chExt cx="2775627" cy="3490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EC21BB-DB30-4E3C-B8A7-A8542ACDA04E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2137AF-BD84-4288-8C6B-67913D48E209}"/>
                </a:ext>
              </a:extLst>
            </p:cNvPr>
            <p:cNvCxnSpPr>
              <a:cxnSpLocks/>
              <a:stCxn id="22" idx="5"/>
              <a:endCxn id="24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/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/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E8C268-7540-480D-92EA-69D4115BF8A9}"/>
              </a:ext>
            </a:extLst>
          </p:cNvPr>
          <p:cNvGrpSpPr/>
          <p:nvPr/>
        </p:nvGrpSpPr>
        <p:grpSpPr>
          <a:xfrm>
            <a:off x="8130435" y="1547486"/>
            <a:ext cx="3396841" cy="3492552"/>
            <a:chOff x="5602384" y="1658649"/>
            <a:chExt cx="3233574" cy="349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69BE72-DC14-4B84-88EE-EA4DCCF6BD99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EED60CF-581C-45CD-AFBB-BFBC9CB9EF2C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/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/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/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/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all</a:t>
                </a:r>
              </a:p>
              <a:p>
                <a:r>
                  <a:rPr lang="en-US" sz="2800" dirty="0"/>
                  <a:t>Paths,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blipFill>
                <a:blip r:embed="rId2"/>
                <a:stretch>
                  <a:fillRect l="-4396" t="-3356" r="-2857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166680" y="1515623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E14511-AF26-441D-9E80-C4F72EFB6997}"/>
              </a:ext>
            </a:extLst>
          </p:cNvPr>
          <p:cNvGrpSpPr/>
          <p:nvPr/>
        </p:nvGrpSpPr>
        <p:grpSpPr>
          <a:xfrm>
            <a:off x="7729182" y="1438030"/>
            <a:ext cx="4529500" cy="3859382"/>
            <a:chOff x="6736332" y="1251799"/>
            <a:chExt cx="4529500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/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5000DB6-DEAD-436D-8F64-7B48F46ACEB9}"/>
                </a:ext>
              </a:extLst>
            </p:cNvPr>
            <p:cNvSpPr/>
            <p:nvPr/>
          </p:nvSpPr>
          <p:spPr>
            <a:xfrm>
              <a:off x="6736332" y="237589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61280B9-9E4A-4EBC-9666-DC8403D5EDAB}"/>
                </a:ext>
              </a:extLst>
            </p:cNvPr>
            <p:cNvSpPr/>
            <p:nvPr/>
          </p:nvSpPr>
          <p:spPr>
            <a:xfrm>
              <a:off x="8401254" y="2215542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54DA1A1-82BE-403F-8635-C971E74D1466}"/>
                </a:ext>
              </a:extLst>
            </p:cNvPr>
            <p:cNvCxnSpPr>
              <a:cxnSpLocks/>
              <a:stCxn id="88" idx="3"/>
              <a:endCxn id="89" idx="0"/>
            </p:cNvCxnSpPr>
            <p:nvPr/>
          </p:nvCxnSpPr>
          <p:spPr>
            <a:xfrm flipH="1">
              <a:off x="7149758" y="1916570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149037E-BD4A-4B2A-83F3-9F1A19DCD6FB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>
              <a:off x="8067842" y="1916570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6B1820E-8F0F-4B89-9E5A-3031CF101828}"/>
                </a:ext>
              </a:extLst>
            </p:cNvPr>
            <p:cNvSpPr/>
            <p:nvPr/>
          </p:nvSpPr>
          <p:spPr>
            <a:xfrm>
              <a:off x="7519757" y="3240225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247A7D4-6C6F-4586-AD9E-27BD57BB4BA2}"/>
                </a:ext>
              </a:extLst>
            </p:cNvPr>
            <p:cNvSpPr/>
            <p:nvPr/>
          </p:nvSpPr>
          <p:spPr>
            <a:xfrm>
              <a:off x="9389295" y="323774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4D0BC2A-8792-4E6F-921F-507D820AD711}"/>
                </a:ext>
              </a:extLst>
            </p:cNvPr>
            <p:cNvCxnSpPr>
              <a:cxnSpLocks/>
              <a:stCxn id="90" idx="5"/>
              <a:endCxn id="95" idx="1"/>
            </p:cNvCxnSpPr>
            <p:nvPr/>
          </p:nvCxnSpPr>
          <p:spPr>
            <a:xfrm>
              <a:off x="9107015" y="2880313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5EB675-7E01-428F-BD47-0E3CC5633C78}"/>
                </a:ext>
              </a:extLst>
            </p:cNvPr>
            <p:cNvCxnSpPr>
              <a:cxnSpLocks/>
              <a:stCxn id="90" idx="3"/>
              <a:endCxn id="94" idx="7"/>
            </p:cNvCxnSpPr>
            <p:nvPr/>
          </p:nvCxnSpPr>
          <p:spPr>
            <a:xfrm flipH="1">
              <a:off x="8225518" y="2880313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A5DC27-B1C5-4734-916C-38250E6F6F7C}"/>
                </a:ext>
              </a:extLst>
            </p:cNvPr>
            <p:cNvSpPr/>
            <p:nvPr/>
          </p:nvSpPr>
          <p:spPr>
            <a:xfrm>
              <a:off x="8517901" y="4332353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4CD76C1-327B-4A34-AAF5-E05C8A45D617}"/>
                </a:ext>
              </a:extLst>
            </p:cNvPr>
            <p:cNvSpPr/>
            <p:nvPr/>
          </p:nvSpPr>
          <p:spPr>
            <a:xfrm>
              <a:off x="9974013" y="4300530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8F8EDF9-2DEE-4A79-8823-7D59B8317A91}"/>
                </a:ext>
              </a:extLst>
            </p:cNvPr>
            <p:cNvCxnSpPr>
              <a:cxnSpLocks/>
              <a:stCxn id="95" idx="5"/>
              <a:endCxn id="99" idx="0"/>
            </p:cNvCxnSpPr>
            <p:nvPr/>
          </p:nvCxnSpPr>
          <p:spPr>
            <a:xfrm>
              <a:off x="10095056" y="3902511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50FF057-1B3C-48D9-BF1D-AAEBFFE1DE58}"/>
                </a:ext>
              </a:extLst>
            </p:cNvPr>
            <p:cNvCxnSpPr>
              <a:cxnSpLocks/>
              <a:stCxn id="95" idx="3"/>
              <a:endCxn id="98" idx="7"/>
            </p:cNvCxnSpPr>
            <p:nvPr/>
          </p:nvCxnSpPr>
          <p:spPr>
            <a:xfrm flipH="1">
              <a:off x="9223662" y="3902511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/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367" r="-35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4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Across all</a:t>
                </a:r>
              </a:p>
              <a:p>
                <a:r>
                  <a:rPr lang="en-US" sz="2800" dirty="0"/>
                  <a:t>paths, and for every successor in the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blipFill>
                <a:blip r:embed="rId2"/>
                <a:stretch>
                  <a:fillRect l="-4142" t="-3020" r="-5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208341" y="1551458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/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85000DB6-DEAD-436D-8F64-7B48F46ACEB9}"/>
              </a:ext>
            </a:extLst>
          </p:cNvPr>
          <p:cNvSpPr/>
          <p:nvPr/>
        </p:nvSpPr>
        <p:spPr>
          <a:xfrm>
            <a:off x="7729182" y="2562121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61280B9-9E4A-4EBC-9666-DC8403D5EDAB}"/>
              </a:ext>
            </a:extLst>
          </p:cNvPr>
          <p:cNvSpPr/>
          <p:nvPr/>
        </p:nvSpPr>
        <p:spPr>
          <a:xfrm>
            <a:off x="9394104" y="2401773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4DA1A1-82BE-403F-8635-C971E74D1466}"/>
              </a:ext>
            </a:extLst>
          </p:cNvPr>
          <p:cNvCxnSpPr>
            <a:cxnSpLocks/>
            <a:stCxn id="88" idx="3"/>
            <a:endCxn id="89" idx="0"/>
          </p:cNvCxnSpPr>
          <p:nvPr/>
        </p:nvCxnSpPr>
        <p:spPr>
          <a:xfrm flipH="1">
            <a:off x="8142608" y="2102801"/>
            <a:ext cx="333413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149037E-BD4A-4B2A-83F3-9F1A19DCD6FB}"/>
              </a:ext>
            </a:extLst>
          </p:cNvPr>
          <p:cNvCxnSpPr>
            <a:cxnSpLocks/>
            <a:stCxn id="88" idx="5"/>
            <a:endCxn id="90" idx="1"/>
          </p:cNvCxnSpPr>
          <p:nvPr/>
        </p:nvCxnSpPr>
        <p:spPr>
          <a:xfrm>
            <a:off x="9060692" y="2102801"/>
            <a:ext cx="454502" cy="413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B1820E-8F0F-4B89-9E5A-3031CF101828}"/>
              </a:ext>
            </a:extLst>
          </p:cNvPr>
          <p:cNvSpPr/>
          <p:nvPr/>
        </p:nvSpPr>
        <p:spPr>
          <a:xfrm>
            <a:off x="8512607" y="3426456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47A7D4-6C6F-4586-AD9E-27BD57BB4BA2}"/>
              </a:ext>
            </a:extLst>
          </p:cNvPr>
          <p:cNvSpPr/>
          <p:nvPr/>
        </p:nvSpPr>
        <p:spPr>
          <a:xfrm>
            <a:off x="10382145" y="342397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4D0BC2A-8792-4E6F-921F-507D820AD711}"/>
              </a:ext>
            </a:extLst>
          </p:cNvPr>
          <p:cNvCxnSpPr>
            <a:cxnSpLocks/>
            <a:stCxn id="90" idx="5"/>
            <a:endCxn id="95" idx="1"/>
          </p:cNvCxnSpPr>
          <p:nvPr/>
        </p:nvCxnSpPr>
        <p:spPr>
          <a:xfrm>
            <a:off x="10099865" y="3066544"/>
            <a:ext cx="403370" cy="471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85EB675-7E01-428F-BD47-0E3CC5633C78}"/>
              </a:ext>
            </a:extLst>
          </p:cNvPr>
          <p:cNvCxnSpPr>
            <a:cxnSpLocks/>
            <a:stCxn id="90" idx="3"/>
            <a:endCxn id="94" idx="7"/>
          </p:cNvCxnSpPr>
          <p:nvPr/>
        </p:nvCxnSpPr>
        <p:spPr>
          <a:xfrm flipH="1">
            <a:off x="9218368" y="3066544"/>
            <a:ext cx="296826" cy="473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3A5DC27-B1C5-4734-916C-38250E6F6F7C}"/>
              </a:ext>
            </a:extLst>
          </p:cNvPr>
          <p:cNvSpPr/>
          <p:nvPr/>
        </p:nvSpPr>
        <p:spPr>
          <a:xfrm>
            <a:off x="9510751" y="4518584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4CD76C1-327B-4A34-AAF5-E05C8A45D617}"/>
              </a:ext>
            </a:extLst>
          </p:cNvPr>
          <p:cNvSpPr/>
          <p:nvPr/>
        </p:nvSpPr>
        <p:spPr>
          <a:xfrm>
            <a:off x="10966863" y="448676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F8EDF9-2DEE-4A79-8823-7D59B8317A91}"/>
              </a:ext>
            </a:extLst>
          </p:cNvPr>
          <p:cNvCxnSpPr>
            <a:cxnSpLocks/>
            <a:stCxn id="95" idx="5"/>
            <a:endCxn id="99" idx="0"/>
          </p:cNvCxnSpPr>
          <p:nvPr/>
        </p:nvCxnSpPr>
        <p:spPr>
          <a:xfrm>
            <a:off x="11087906" y="4088742"/>
            <a:ext cx="292383" cy="3980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50FF057-1B3C-48D9-BF1D-AAEBFFE1DE58}"/>
              </a:ext>
            </a:extLst>
          </p:cNvPr>
          <p:cNvCxnSpPr>
            <a:cxnSpLocks/>
            <a:stCxn id="95" idx="3"/>
            <a:endCxn id="98" idx="7"/>
          </p:cNvCxnSpPr>
          <p:nvPr/>
        </p:nvCxnSpPr>
        <p:spPr>
          <a:xfrm flipH="1">
            <a:off x="10216512" y="4088742"/>
            <a:ext cx="286723" cy="543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/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always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/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/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/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/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/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0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773222-414A-48C3-BC03-1C07D8C9D0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Last lecture</a:t>
                </a:r>
              </a:p>
              <a:p>
                <a:pPr lvl="1"/>
                <a:r>
                  <a:rPr lang="en-US" dirty="0"/>
                  <a:t>Introduction to LTL</a:t>
                </a:r>
              </a:p>
              <a:p>
                <a:pPr lvl="1"/>
                <a:r>
                  <a:rPr lang="en-US" dirty="0"/>
                  <a:t>Various LTL equivalences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lecture</a:t>
                </a:r>
              </a:p>
              <a:p>
                <a:pPr lvl="1"/>
                <a:r>
                  <a:rPr lang="en-US" dirty="0"/>
                  <a:t>Requirements and Fairness using LTL</a:t>
                </a:r>
              </a:p>
              <a:p>
                <a:pPr lvl="1"/>
                <a:r>
                  <a:rPr lang="en-US" dirty="0"/>
                  <a:t>Computation Tree Logic</a:t>
                </a:r>
              </a:p>
              <a:p>
                <a:pPr lvl="1"/>
                <a:r>
                  <a:rPr lang="en-US" dirty="0"/>
                  <a:t>Probabilistic Computation Tree Logic</a:t>
                </a:r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773222-414A-48C3-BC03-1C07D8C9D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𝐀𝐆𝐄𝐅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207575-54BF-4F72-A2E1-36FFD349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8CC4D-54F0-4171-8F07-49240B21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9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Checking if a given state machine (program) satisfies a CTL formula can be done quite efficiently (linear in the size of the machine and the property)</a:t>
                </a:r>
              </a:p>
              <a:p>
                <a:r>
                  <a:rPr lang="en-US" dirty="0"/>
                  <a:t>Native CTL cannot express fairness properties</a:t>
                </a:r>
              </a:p>
              <a:p>
                <a:pPr lvl="1"/>
                <a:r>
                  <a:rPr lang="en-US" dirty="0"/>
                  <a:t>Extension Fair CTL can express fairness</a:t>
                </a:r>
              </a:p>
              <a:p>
                <a:r>
                  <a:rPr lang="en-US" dirty="0"/>
                  <a:t>CTL</a:t>
                </a:r>
                <a:r>
                  <a:rPr lang="en-US" baseline="30000" dirty="0"/>
                  <a:t>* </a:t>
                </a:r>
                <a:r>
                  <a:rPr lang="en-US" dirty="0"/>
                  <a:t> is a logic that combines CTL and LTL: You can have formulas like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CTL: Less used than LTL, but an important logic in the history of temporal logic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  <a:blipFill>
                <a:blip r:embed="rId2"/>
                <a:stretch>
                  <a:fillRect l="-625" t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081E89-6E40-44E0-8C62-3A23FBC0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8" y="430374"/>
            <a:ext cx="10920419" cy="778828"/>
          </a:xfrm>
        </p:spPr>
        <p:txBody>
          <a:bodyPr/>
          <a:lstStyle/>
          <a:p>
            <a:r>
              <a:rPr lang="en-US" dirty="0"/>
              <a:t>CTL advantages and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32586-8FE3-48D3-BABA-937CDB72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0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9DFF9-2C5C-43D5-83CE-535557F6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</a:t>
            </a:r>
          </a:p>
          <a:p>
            <a:pPr lvl="1"/>
            <a:r>
              <a:rPr lang="en-US" dirty="0"/>
              <a:t>Can be interpreted over individual executions </a:t>
            </a:r>
          </a:p>
          <a:p>
            <a:pPr lvl="1"/>
            <a:r>
              <a:rPr lang="en-US" dirty="0"/>
              <a:t>Can be interpreted over a state machine: do all paths satisfy property</a:t>
            </a:r>
          </a:p>
          <a:p>
            <a:r>
              <a:rPr lang="en-US" dirty="0"/>
              <a:t>CTL</a:t>
            </a:r>
          </a:p>
          <a:p>
            <a:pPr lvl="1"/>
            <a:r>
              <a:rPr lang="en-US" dirty="0"/>
              <a:t>Is interpreted over a computation tree</a:t>
            </a:r>
          </a:p>
          <a:p>
            <a:r>
              <a:rPr lang="en-US" dirty="0"/>
              <a:t>PCTL</a:t>
            </a:r>
          </a:p>
          <a:p>
            <a:pPr lvl="1"/>
            <a:r>
              <a:rPr lang="en-US" dirty="0"/>
              <a:t>Is interpreted over a discrete-time Markov chain</a:t>
            </a:r>
          </a:p>
          <a:p>
            <a:pPr lvl="1"/>
            <a:r>
              <a:rPr lang="en-US" dirty="0"/>
              <a:t>Encodes uncertainties in computation due to environment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75241-C3C0-40A5-9482-441233D1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47E-7F32-43F2-8029-1DE835D5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7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1E641-94C2-4032-A2D6-9A50E5ED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488C8-DC3C-40AD-BB89-1FD73E7E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171586"/>
                  </p:ext>
                </p:extLst>
              </p:nvPr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4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∼∈{&lt;,≤,&gt;,≥}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en-US" sz="2400" dirty="0"/>
                            <a:t> : Probability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2400" dirty="0"/>
                            <a:t> being</a:t>
                          </a:r>
                          <a:r>
                            <a:rPr lang="en-US" sz="2400" baseline="0" dirty="0"/>
                            <a:t> true 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Bounded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(</a:t>
                          </a:r>
                          <a:r>
                            <a:rPr lang="en-US" sz="2400" dirty="0" err="1"/>
                            <a:t>upto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400" dirty="0"/>
                            <a:t> steps)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  (Recall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=¬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171586"/>
                  </p:ext>
                </p:extLst>
              </p:nvPr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6471" r="-910695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116471" r="-280134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16471" r="-86" b="-5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216471" r="-280134" b="-4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216471" r="-86" b="-4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6471" r="-910695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416471" r="-280134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504598" r="-280134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504598" r="-86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618824" r="-28013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618824" r="-86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FC32115-E8F6-4749-9A63-158CC6B6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5039265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PCTL formulas are state formulas, path formulas used to define how to build a PCTL formula</a:t>
            </a:r>
          </a:p>
        </p:txBody>
      </p:sp>
    </p:spTree>
    <p:extLst>
      <p:ext uri="{BB962C8B-B14F-4D97-AF65-F5344CB8AC3E}">
        <p14:creationId xmlns:p14="http://schemas.microsoft.com/office/powerpoint/2010/main" val="243756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Semantics of path formulas is straightforward (similar to LTL/CTL)</a:t>
                </a:r>
              </a:p>
              <a:p>
                <a:r>
                  <a:rPr lang="en-US" dirty="0"/>
                  <a:t>Semantics of state formula with Probabilistic operator: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:r>
                  <a:rPr lang="en-US" b="0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=0.1+0.2=0.3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of state formula with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1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otherwise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∧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11480" lvl="1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19A2BF0-A53D-441F-BE12-D181E97B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08C5-4797-4119-B373-E2FD9FF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E9E15A-92FC-4C77-A0F5-95E6FBBBA953}"/>
              </a:ext>
            </a:extLst>
          </p:cNvPr>
          <p:cNvGrpSpPr/>
          <p:nvPr/>
        </p:nvGrpSpPr>
        <p:grpSpPr>
          <a:xfrm>
            <a:off x="8745283" y="2023009"/>
            <a:ext cx="3269737" cy="2006823"/>
            <a:chOff x="3660662" y="2352661"/>
            <a:chExt cx="2618111" cy="1176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/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/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/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/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AFA7389-310B-4C7D-B090-EEFDB99C103C}"/>
                </a:ext>
              </a:extLst>
            </p:cNvPr>
            <p:cNvCxnSpPr>
              <a:stCxn id="6" idx="3"/>
              <a:endCxn id="8" idx="7"/>
            </p:cNvCxnSpPr>
            <p:nvPr/>
          </p:nvCxnSpPr>
          <p:spPr>
            <a:xfrm flipH="1">
              <a:off x="4207339" y="2668740"/>
              <a:ext cx="572875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B84DCA-8B9E-4452-9E90-41ADB3701186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4914959" y="2722971"/>
              <a:ext cx="1" cy="435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BE52B7-5A33-4340-9DDD-CFEE51E6B89C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5049705" y="2668740"/>
              <a:ext cx="641214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07A59-AD38-4BB6-92D1-0C0551D79A05}"/>
                </a:ext>
              </a:extLst>
            </p:cNvPr>
            <p:cNvSpPr txBox="1"/>
            <p:nvPr/>
          </p:nvSpPr>
          <p:spPr>
            <a:xfrm>
              <a:off x="5184451" y="2445212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276DB4-69D7-493C-8CDD-F41DF10FC325}"/>
                </a:ext>
              </a:extLst>
            </p:cNvPr>
            <p:cNvSpPr txBox="1"/>
            <p:nvPr/>
          </p:nvSpPr>
          <p:spPr>
            <a:xfrm>
              <a:off x="4881922" y="2797081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27749-E19E-41E8-B6F9-C403E6BDBFAD}"/>
                </a:ext>
              </a:extLst>
            </p:cNvPr>
            <p:cNvSpPr txBox="1"/>
            <p:nvPr/>
          </p:nvSpPr>
          <p:spPr>
            <a:xfrm>
              <a:off x="4338131" y="2735953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/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/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/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4406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21B8CD-F864-4CAA-B414-E5712DB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E04FC-52DF-430E-8151-7B8C2D06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B65B9A-5692-4A2B-8F1E-BF5F10116F15}"/>
              </a:ext>
            </a:extLst>
          </p:cNvPr>
          <p:cNvGrpSpPr/>
          <p:nvPr/>
        </p:nvGrpSpPr>
        <p:grpSpPr>
          <a:xfrm>
            <a:off x="5152929" y="1810461"/>
            <a:ext cx="7039071" cy="3986553"/>
            <a:chOff x="679386" y="1598616"/>
            <a:chExt cx="6984124" cy="39865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77E69E-65B3-42B3-9EE2-42964E0C0116}"/>
                </a:ext>
              </a:extLst>
            </p:cNvPr>
            <p:cNvSpPr txBox="1"/>
            <p:nvPr/>
          </p:nvSpPr>
          <p:spPr>
            <a:xfrm>
              <a:off x="2116331" y="512350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F777FE-6948-4FD1-B7C6-A1FAD63D27A2}"/>
                </a:ext>
              </a:extLst>
            </p:cNvPr>
            <p:cNvSpPr txBox="1"/>
            <p:nvPr/>
          </p:nvSpPr>
          <p:spPr>
            <a:xfrm>
              <a:off x="4716748" y="50301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C3B920-0AD0-49C6-B82D-FE468D091F27}"/>
                </a:ext>
              </a:extLst>
            </p:cNvPr>
            <p:cNvSpPr/>
            <p:nvPr/>
          </p:nvSpPr>
          <p:spPr>
            <a:xfrm>
              <a:off x="1423851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Accelerate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CC0F15-28FD-44EA-96D5-D6855DA34831}"/>
                </a:ext>
              </a:extLst>
            </p:cNvPr>
            <p:cNvSpPr/>
            <p:nvPr/>
          </p:nvSpPr>
          <p:spPr>
            <a:xfrm>
              <a:off x="4841966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Constant Speed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9DEC02-2EC7-474C-B06E-9CBD34AE09AD}"/>
                </a:ext>
              </a:extLst>
            </p:cNvPr>
            <p:cNvSpPr/>
            <p:nvPr/>
          </p:nvSpPr>
          <p:spPr>
            <a:xfrm>
              <a:off x="1423850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Idling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8EBBB7-975D-4DF7-97FE-BC10FF1F5635}"/>
                </a:ext>
              </a:extLst>
            </p:cNvPr>
            <p:cNvSpPr/>
            <p:nvPr/>
          </p:nvSpPr>
          <p:spPr>
            <a:xfrm>
              <a:off x="4841966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Brake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7450CD-46D3-40D2-8F59-E170809EB762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3396342" y="2786739"/>
              <a:ext cx="14456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F12551-2DD1-404B-AC4A-CAA6BA2EE35D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3396342" y="2786739"/>
              <a:ext cx="1734489" cy="1302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D15FEE-B0EE-407D-88C7-EDD48EA141B2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>
              <a:off x="5828212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6722F-3917-4B96-A03A-3B669322F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EE049D-3122-4619-8683-AD5B9464B923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3396341" y="4364276"/>
              <a:ext cx="14456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69F1B0-2E21-4101-A31A-45001D0819AC}"/>
                </a:ext>
              </a:extLst>
            </p:cNvPr>
            <p:cNvCxnSpPr>
              <a:cxnSpLocks/>
              <a:stCxn id="11" idx="0"/>
              <a:endCxn id="9" idx="4"/>
            </p:cNvCxnSpPr>
            <p:nvPr/>
          </p:nvCxnSpPr>
          <p:spPr>
            <a:xfrm flipV="1">
              <a:off x="2410096" y="3176153"/>
              <a:ext cx="1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2DD06E-EB05-44E0-B0E2-7CEC2808ADEC}"/>
                </a:ext>
              </a:extLst>
            </p:cNvPr>
            <p:cNvSpPr/>
            <p:nvPr/>
          </p:nvSpPr>
          <p:spPr>
            <a:xfrm>
              <a:off x="6643007" y="2227824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E67106-E5E3-4A4C-862F-EA7A35475B2C}"/>
                </a:ext>
              </a:extLst>
            </p:cNvPr>
            <p:cNvSpPr/>
            <p:nvPr/>
          </p:nvSpPr>
          <p:spPr>
            <a:xfrm rot="5619972">
              <a:off x="6602190" y="4385003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FF1ABB-7FDC-4000-8BC1-1DFE601AFCC2}"/>
                </a:ext>
              </a:extLst>
            </p:cNvPr>
            <p:cNvSpPr/>
            <p:nvPr/>
          </p:nvSpPr>
          <p:spPr>
            <a:xfrm rot="7308126">
              <a:off x="2131419" y="4682439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8CC2B-2BA8-4EC9-89C2-83523FFB9642}"/>
                </a:ext>
              </a:extLst>
            </p:cNvPr>
            <p:cNvSpPr/>
            <p:nvPr/>
          </p:nvSpPr>
          <p:spPr>
            <a:xfrm rot="18334946">
              <a:off x="2123951" y="1883845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648324-EF24-4A56-AFCB-DDC211E41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3264" y="2971800"/>
              <a:ext cx="1651703" cy="12596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AFA131-57F1-4CB5-ADC0-4EF573D950AD}"/>
                </a:ext>
              </a:extLst>
            </p:cNvPr>
            <p:cNvSpPr txBox="1"/>
            <p:nvPr/>
          </p:nvSpPr>
          <p:spPr>
            <a:xfrm>
              <a:off x="3974805" y="270539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DCFB6-4BC4-4F57-98B3-FCE6EAB3309E}"/>
                </a:ext>
              </a:extLst>
            </p:cNvPr>
            <p:cNvSpPr txBox="1"/>
            <p:nvPr/>
          </p:nvSpPr>
          <p:spPr>
            <a:xfrm>
              <a:off x="4270729" y="308765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44F12-9168-40C4-B3C5-DF6E3A2B4848}"/>
                </a:ext>
              </a:extLst>
            </p:cNvPr>
            <p:cNvSpPr txBox="1"/>
            <p:nvPr/>
          </p:nvSpPr>
          <p:spPr>
            <a:xfrm>
              <a:off x="2123798" y="1598616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A4D35-5872-4388-B832-3A98A73F1C7E}"/>
                </a:ext>
              </a:extLst>
            </p:cNvPr>
            <p:cNvSpPr txBox="1"/>
            <p:nvPr/>
          </p:nvSpPr>
          <p:spPr>
            <a:xfrm>
              <a:off x="2431173" y="3318490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545B69-7D0A-4A72-B4A6-9C6DD086FB8C}"/>
                </a:ext>
              </a:extLst>
            </p:cNvPr>
            <p:cNvSpPr txBox="1"/>
            <p:nvPr/>
          </p:nvSpPr>
          <p:spPr>
            <a:xfrm>
              <a:off x="6935426" y="4689595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17BE69-5DC7-4FBD-BE4D-B931B6F16F89}"/>
                </a:ext>
              </a:extLst>
            </p:cNvPr>
            <p:cNvSpPr txBox="1"/>
            <p:nvPr/>
          </p:nvSpPr>
          <p:spPr>
            <a:xfrm>
              <a:off x="6086373" y="338746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C03C62-0B26-4424-B4D3-853D184FB940}"/>
                </a:ext>
              </a:extLst>
            </p:cNvPr>
            <p:cNvSpPr txBox="1"/>
            <p:nvPr/>
          </p:nvSpPr>
          <p:spPr>
            <a:xfrm>
              <a:off x="3793474" y="434429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66609C-02FA-40A6-A8F7-5F860863CF50}"/>
                </a:ext>
              </a:extLst>
            </p:cNvPr>
            <p:cNvSpPr txBox="1"/>
            <p:nvPr/>
          </p:nvSpPr>
          <p:spPr>
            <a:xfrm>
              <a:off x="3437408" y="346770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58E97A-6852-4B96-92B2-0AFF2CE0C7A4}"/>
                </a:ext>
              </a:extLst>
            </p:cNvPr>
            <p:cNvSpPr txBox="1"/>
            <p:nvPr/>
          </p:nvSpPr>
          <p:spPr>
            <a:xfrm>
              <a:off x="5265247" y="322044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39334-843D-43D5-9348-7D63652A300F}"/>
                </a:ext>
              </a:extLst>
            </p:cNvPr>
            <p:cNvSpPr txBox="1"/>
            <p:nvPr/>
          </p:nvSpPr>
          <p:spPr>
            <a:xfrm>
              <a:off x="7090917" y="218613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/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/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/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/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3B1AD6-7E05-4852-99B1-62676C1BFDBD}"/>
                </a:ext>
              </a:extLst>
            </p:cNvPr>
            <p:cNvCxnSpPr/>
            <p:nvPr/>
          </p:nvCxnSpPr>
          <p:spPr>
            <a:xfrm>
              <a:off x="1509576" y="1829448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4BD2374-6A54-4D86-B019-33EB4451E53C}"/>
                </a:ext>
              </a:extLst>
            </p:cNvPr>
            <p:cNvCxnSpPr/>
            <p:nvPr/>
          </p:nvCxnSpPr>
          <p:spPr>
            <a:xfrm>
              <a:off x="1275526" y="3541231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436C96-FC54-48BF-985B-2525DBF1E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1000" y="4753691"/>
              <a:ext cx="424616" cy="445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364514E-A4B7-4DA3-A7D3-B98DBB41B63B}"/>
                </a:ext>
              </a:extLst>
            </p:cNvPr>
            <p:cNvCxnSpPr/>
            <p:nvPr/>
          </p:nvCxnSpPr>
          <p:spPr>
            <a:xfrm>
              <a:off x="4974903" y="1838527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7EAA3-ADC3-4872-AB21-399987BD7E62}"/>
                </a:ext>
              </a:extLst>
            </p:cNvPr>
            <p:cNvSpPr txBox="1"/>
            <p:nvPr/>
          </p:nvSpPr>
          <p:spPr>
            <a:xfrm>
              <a:off x="992799" y="30940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C0C196C-5941-4542-A118-FE4580B7C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1763" y="2520334"/>
              <a:ext cx="1831410" cy="26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D80C8D-0814-4C92-BD8B-A23122558702}"/>
                </a:ext>
              </a:extLst>
            </p:cNvPr>
            <p:cNvSpPr txBox="1"/>
            <p:nvPr/>
          </p:nvSpPr>
          <p:spPr>
            <a:xfrm>
              <a:off x="3844847" y="2144729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Does this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hold in state Brake?</a:t>
                </a:r>
              </a:p>
              <a:p>
                <a:pPr lvl="1"/>
                <a:r>
                  <a:rPr lang="en-US" sz="2400" dirty="0"/>
                  <a:t>Yes</a:t>
                </a:r>
              </a:p>
              <a:p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pick smallest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    = 0.5 + 0.2 + 0.3*0.5 + 0.3*0.2</a:t>
                </a:r>
              </a:p>
              <a:p>
                <a:pPr marL="411480" lvl="1" indent="0">
                  <a:buNone/>
                </a:pPr>
                <a:r>
                  <a:rPr lang="en-US" sz="2400" dirty="0"/>
                  <a:t>    = 0.91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I.e. with probability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0.91, driver checks cell phone within 2 steps</a:t>
                </a:r>
              </a:p>
            </p:txBody>
          </p:sp>
        </mc:Choice>
        <mc:Fallback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  <a:blipFill>
                <a:blip r:embed="rId6"/>
                <a:stretch>
                  <a:fillRect l="-846" t="-2222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94338D4-9312-4DC8-8BB8-3DBFDC1FE954}"/>
              </a:ext>
            </a:extLst>
          </p:cNvPr>
          <p:cNvSpPr txBox="1"/>
          <p:nvPr/>
        </p:nvSpPr>
        <p:spPr>
          <a:xfrm>
            <a:off x="5684616" y="1832327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E003D9-1B25-49C7-85DF-51231A042718}"/>
              </a:ext>
            </a:extLst>
          </p:cNvPr>
          <p:cNvSpPr txBox="1"/>
          <p:nvPr/>
        </p:nvSpPr>
        <p:spPr>
          <a:xfrm>
            <a:off x="9162245" y="1831922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/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: Checking cellphone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Feeling sleepy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blipFill>
                <a:blip r:embed="rId7"/>
                <a:stretch>
                  <a:fillRect t="-5732" r="-235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3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Toss a coin repeatedly until “tails” is thrown</a:t>
                </a:r>
              </a:p>
              <a:p>
                <a:r>
                  <a:rPr lang="en-US" dirty="0"/>
                  <a:t>Is “tails” eventually thrown along all paths?</a:t>
                </a:r>
              </a:p>
              <a:p>
                <a:pPr lvl="1"/>
                <a:r>
                  <a:rPr lang="en-US" dirty="0"/>
                  <a:t>CTL: AF tails</a:t>
                </a:r>
              </a:p>
              <a:p>
                <a:pPr lvl="1"/>
                <a:r>
                  <a:rPr lang="en-US" dirty="0"/>
                  <a:t>Result: false</a:t>
                </a:r>
              </a:p>
              <a:p>
                <a:pPr lvl="1"/>
                <a:r>
                  <a:rPr lang="en-US" dirty="0"/>
                  <a:t>Why?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the probability of eventually thrown “tails” equal to 1?</a:t>
                </a:r>
              </a:p>
              <a:p>
                <a:pPr lvl="1"/>
                <a:r>
                  <a:rPr lang="en-US" dirty="0"/>
                  <a:t>PCTL: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Result</a:t>
                </a:r>
                <a:r>
                  <a:rPr lang="en-US" i="1" dirty="0"/>
                  <a:t>: true</a:t>
                </a:r>
              </a:p>
              <a:p>
                <a:pPr lvl="1"/>
                <a:r>
                  <a:rPr lang="en-US" dirty="0"/>
                  <a:t>Probability of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is zero!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  <a:blipFill>
                <a:blip r:embed="rId2"/>
                <a:stretch>
                  <a:fillRect l="-993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7295EB-4CBB-4681-AC16-2CBE106F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in PCTL vs. Qualitative in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1C10-22F5-4F81-BD09-C6A5D73F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/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/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/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2CF0C6-A500-491F-92A0-C26D6CDBACE0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9168517" y="2198002"/>
            <a:ext cx="825415" cy="64116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222A96-3601-4180-9B47-71ABD3864AC8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9168517" y="3468577"/>
            <a:ext cx="877498" cy="56666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EA94DA-7450-4CCF-9F93-45E492A9E0F3}"/>
              </a:ext>
            </a:extLst>
          </p:cNvPr>
          <p:cNvSpPr/>
          <p:nvPr/>
        </p:nvSpPr>
        <p:spPr>
          <a:xfrm>
            <a:off x="8820319" y="1861168"/>
            <a:ext cx="1027688" cy="825388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688" h="825388">
                <a:moveTo>
                  <a:pt x="1027688" y="0"/>
                </a:moveTo>
                <a:cubicBezTo>
                  <a:pt x="757279" y="4046"/>
                  <a:pt x="486870" y="8092"/>
                  <a:pt x="315589" y="145657"/>
                </a:cubicBezTo>
                <a:cubicBezTo>
                  <a:pt x="144308" y="283222"/>
                  <a:pt x="72154" y="554305"/>
                  <a:pt x="0" y="825388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023399-4E06-455C-8022-A86B6F1DD24D}"/>
              </a:ext>
            </a:extLst>
          </p:cNvPr>
          <p:cNvSpPr/>
          <p:nvPr/>
        </p:nvSpPr>
        <p:spPr>
          <a:xfrm flipV="1">
            <a:off x="10603106" y="3575509"/>
            <a:ext cx="689472" cy="658384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  <a:gd name="connsiteX0" fmla="*/ 1027688 w 1222235"/>
              <a:gd name="connsiteY0" fmla="*/ 0 h 836167"/>
              <a:gd name="connsiteX1" fmla="*/ 1191162 w 1222235"/>
              <a:gd name="connsiteY1" fmla="*/ 805712 h 836167"/>
              <a:gd name="connsiteX2" fmla="*/ 0 w 1222235"/>
              <a:gd name="connsiteY2" fmla="*/ 825388 h 836167"/>
              <a:gd name="connsiteX0" fmla="*/ 941846 w 1132304"/>
              <a:gd name="connsiteY0" fmla="*/ 0 h 810952"/>
              <a:gd name="connsiteX1" fmla="*/ 1105320 w 1132304"/>
              <a:gd name="connsiteY1" fmla="*/ 805712 h 810952"/>
              <a:gd name="connsiteX2" fmla="*/ 0 w 1132304"/>
              <a:gd name="connsiteY2" fmla="*/ 436427 h 810952"/>
              <a:gd name="connsiteX0" fmla="*/ 941846 w 954125"/>
              <a:gd name="connsiteY0" fmla="*/ 0 h 1151132"/>
              <a:gd name="connsiteX1" fmla="*/ 916469 w 954125"/>
              <a:gd name="connsiteY1" fmla="*/ 1147527 h 1151132"/>
              <a:gd name="connsiteX2" fmla="*/ 0 w 954125"/>
              <a:gd name="connsiteY2" fmla="*/ 436427 h 1151132"/>
              <a:gd name="connsiteX0" fmla="*/ 941846 w 977170"/>
              <a:gd name="connsiteY0" fmla="*/ 0 h 1158687"/>
              <a:gd name="connsiteX1" fmla="*/ 896224 w 977170"/>
              <a:gd name="connsiteY1" fmla="*/ 809335 h 1158687"/>
              <a:gd name="connsiteX2" fmla="*/ 916469 w 977170"/>
              <a:gd name="connsiteY2" fmla="*/ 1147527 h 1158687"/>
              <a:gd name="connsiteX3" fmla="*/ 0 w 977170"/>
              <a:gd name="connsiteY3" fmla="*/ 436427 h 1158687"/>
              <a:gd name="connsiteX0" fmla="*/ 941846 w 1462799"/>
              <a:gd name="connsiteY0" fmla="*/ 0 h 1147567"/>
              <a:gd name="connsiteX1" fmla="*/ 1462773 w 1462799"/>
              <a:gd name="connsiteY1" fmla="*/ 467520 h 1147567"/>
              <a:gd name="connsiteX2" fmla="*/ 916469 w 1462799"/>
              <a:gd name="connsiteY2" fmla="*/ 1147527 h 1147567"/>
              <a:gd name="connsiteX3" fmla="*/ 0 w 1462799"/>
              <a:gd name="connsiteY3" fmla="*/ 436427 h 1147567"/>
              <a:gd name="connsiteX0" fmla="*/ 941846 w 1462799"/>
              <a:gd name="connsiteY0" fmla="*/ 0 h 1053283"/>
              <a:gd name="connsiteX1" fmla="*/ 1462773 w 1462799"/>
              <a:gd name="connsiteY1" fmla="*/ 467520 h 1053283"/>
              <a:gd name="connsiteX2" fmla="*/ 521605 w 1462799"/>
              <a:gd name="connsiteY2" fmla="*/ 1053234 h 1053283"/>
              <a:gd name="connsiteX3" fmla="*/ 0 w 1462799"/>
              <a:gd name="connsiteY3" fmla="*/ 436427 h 1053283"/>
              <a:gd name="connsiteX0" fmla="*/ 564147 w 1462786"/>
              <a:gd name="connsiteY0" fmla="*/ 0 h 958990"/>
              <a:gd name="connsiteX1" fmla="*/ 1462773 w 1462786"/>
              <a:gd name="connsiteY1" fmla="*/ 373227 h 958990"/>
              <a:gd name="connsiteX2" fmla="*/ 521605 w 1462786"/>
              <a:gd name="connsiteY2" fmla="*/ 958941 h 958990"/>
              <a:gd name="connsiteX3" fmla="*/ 0 w 1462786"/>
              <a:gd name="connsiteY3" fmla="*/ 342134 h 95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786" h="958990">
                <a:moveTo>
                  <a:pt x="564147" y="0"/>
                </a:moveTo>
                <a:cubicBezTo>
                  <a:pt x="556543" y="134889"/>
                  <a:pt x="1467002" y="181973"/>
                  <a:pt x="1462773" y="373227"/>
                </a:cubicBezTo>
                <a:cubicBezTo>
                  <a:pt x="1458544" y="564481"/>
                  <a:pt x="765400" y="964123"/>
                  <a:pt x="521605" y="958941"/>
                </a:cubicBezTo>
                <a:cubicBezTo>
                  <a:pt x="277810" y="953759"/>
                  <a:pt x="72154" y="71051"/>
                  <a:pt x="0" y="342134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C910E-15DB-411E-B5A9-E682CE8B0CFB}"/>
              </a:ext>
            </a:extLst>
          </p:cNvPr>
          <p:cNvSpPr txBox="1"/>
          <p:nvPr/>
        </p:nvSpPr>
        <p:spPr>
          <a:xfrm>
            <a:off x="9476793" y="248204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E9D0-DC0F-433A-9AEA-3C8B46EAD1B0}"/>
              </a:ext>
            </a:extLst>
          </p:cNvPr>
          <p:cNvSpPr txBox="1"/>
          <p:nvPr/>
        </p:nvSpPr>
        <p:spPr>
          <a:xfrm>
            <a:off x="9546702" y="3222662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B8135-A886-4508-BD43-C2E647A14203}"/>
              </a:ext>
            </a:extLst>
          </p:cNvPr>
          <p:cNvSpPr txBox="1"/>
          <p:nvPr/>
        </p:nvSpPr>
        <p:spPr>
          <a:xfrm>
            <a:off x="11176888" y="3337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66EA9-A331-437F-A4B7-25DE7308F108}"/>
              </a:ext>
            </a:extLst>
          </p:cNvPr>
          <p:cNvSpPr txBox="1"/>
          <p:nvPr/>
        </p:nvSpPr>
        <p:spPr>
          <a:xfrm>
            <a:off x="8984813" y="14431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/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h𝑒𝑎𝑑𝑠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/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𝑡𝑎𝑖𝑙𝑠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93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932D7-C597-40B1-9A9E-99075F6B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CTL: Automated Temporal Reasoning about Reactive Systems. </a:t>
            </a:r>
            <a:r>
              <a:rPr lang="en-US" sz="2400" i="1" dirty="0">
                <a:hlinkClick r:id="rId2"/>
              </a:rPr>
              <a:t>www.cs.utexas.edu/users/emerson/Pubs/banff94k.ps</a:t>
            </a:r>
            <a:endParaRPr lang="en-US" sz="2400" i="1" dirty="0"/>
          </a:p>
          <a:p>
            <a:r>
              <a:rPr lang="en-US" sz="2400" dirty="0"/>
              <a:t>PCTL: </a:t>
            </a:r>
            <a:r>
              <a:rPr lang="en-US" sz="2400" dirty="0">
                <a:hlinkClick r:id="rId3"/>
              </a:rPr>
              <a:t>http://www.prismmodelchecker.org/talks/marta-ssft14tutorial-p1.pdf</a:t>
            </a:r>
            <a:endParaRPr lang="en-US" sz="2400" dirty="0"/>
          </a:p>
          <a:p>
            <a:r>
              <a:rPr lang="en-US" sz="2400" dirty="0"/>
              <a:t>PCTL heads/tails example: </a:t>
            </a:r>
            <a:r>
              <a:rPr lang="en-US" sz="2400" dirty="0">
                <a:hlinkClick r:id="rId4"/>
              </a:rPr>
              <a:t>http://www.prismmodelchecker.org/lectures/pmc/04-prob%20logics.pdf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C04A38-3052-417D-AA27-194379E1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8BAE-2BBA-4DE2-8A6E-13E71318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5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far we have seen how we can express behaviors of individual system traces using LTL</a:t>
                </a:r>
              </a:p>
              <a:p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starting from some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satisfies a LTL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all system behaviors </a:t>
                </a:r>
                <a:r>
                  <a:rPr lang="en-US" dirty="0"/>
                  <a:t>starting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satisfy the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a system is safe w.r.t. a safety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all behaviors satisfy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(</a:t>
                </a:r>
                <a:r>
                  <a:rPr lang="en-US" b="1" dirty="0"/>
                  <a:t>Blinker, 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0,y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0)?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  <a:blipFill>
                <a:blip r:embed="rId2"/>
                <a:stretch>
                  <a:fillRect l="-100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55847E7-98E6-41B8-896D-D219F91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LTL is a language for expressing system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4F51-7F6B-4769-8D04-7398746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C4A74-E382-40C6-BBD1-1FA633CF2B8C}"/>
              </a:ext>
            </a:extLst>
          </p:cNvPr>
          <p:cNvGrpSpPr/>
          <p:nvPr/>
        </p:nvGrpSpPr>
        <p:grpSpPr>
          <a:xfrm>
            <a:off x="578199" y="1857384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4BD86-884E-4A71-A6A2-2035EDA992F8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45BFCE-2799-4375-8852-4DDF1C7B4D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361619-0388-41DC-A0DB-2295970A8F90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3"/>
                  <a:stretch>
                    <a:fillRect l="-6646" t="-11765" r="-5063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4"/>
                  <a:stretch>
                    <a:fillRect l="-5915" t="-6410" r="-4507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9939DE-A823-4248-B571-A0401C5B0551}"/>
              </a:ext>
            </a:extLst>
          </p:cNvPr>
          <p:cNvSpPr txBox="1"/>
          <p:nvPr/>
        </p:nvSpPr>
        <p:spPr>
          <a:xfrm>
            <a:off x="1569081" y="4319328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427297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E9583-79D8-475B-B686-7636D81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&amp;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4A7-1E54-4BE9-BBA9-B0C4748D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692C5A-B8BB-40E0-973E-2E4BDF7378E1}"/>
              </a:ext>
            </a:extLst>
          </p:cNvPr>
          <p:cNvGrpSpPr/>
          <p:nvPr/>
        </p:nvGrpSpPr>
        <p:grpSpPr>
          <a:xfrm>
            <a:off x="586291" y="1849292"/>
            <a:ext cx="3211205" cy="2463764"/>
            <a:chOff x="1206585" y="1723597"/>
            <a:chExt cx="3719413" cy="27102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8DDCF0-5937-4478-8727-BFD18F92DDA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9E4D36-E8D2-4163-BBF6-18EBD45C5DBC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D3B20-40BD-4A29-A4F0-725F94B2D719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EFC7A7-20DF-483D-8784-5FC2BFEB2B7C}"/>
              </a:ext>
            </a:extLst>
          </p:cNvPr>
          <p:cNvSpPr txBox="1"/>
          <p:nvPr/>
        </p:nvSpPr>
        <p:spPr>
          <a:xfrm>
            <a:off x="1577173" y="4311236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</a:t>
                </a:r>
                <a:endParaRPr lang="en-US" b="1" dirty="0"/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A may be executed less than 10 times.</a:t>
                </a:r>
              </a:p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y (eventually y is 1)</a:t>
                </a:r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B may never be selected for execution!</a:t>
                </a:r>
              </a:p>
              <a:p>
                <a:r>
                  <a:rPr lang="en-US" dirty="0"/>
                  <a:t>But, this seems like a very unrealistic or broken scheduler!</a:t>
                </a:r>
              </a:p>
              <a:p>
                <a:r>
                  <a:rPr lang="en-US" dirty="0"/>
                  <a:t>For infinite executions involving multiple tasks, it is important for the execution to be </a:t>
                </a:r>
                <a:r>
                  <a:rPr lang="en-US" i="1" dirty="0"/>
                  <a:t>fair</a:t>
                </a:r>
                <a:r>
                  <a:rPr lang="en-US" dirty="0"/>
                  <a:t> to each task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  <a:blipFill>
                <a:blip r:embed="rId4"/>
                <a:stretch>
                  <a:fillRect l="-810" t="-2244" r="-1216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6B205-A777-4426-A942-7DA750B3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69" y="1332703"/>
            <a:ext cx="79734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fairness assumption </a:t>
            </a:r>
            <a:r>
              <a:rPr lang="en-US" dirty="0"/>
              <a:t>is a property that encodes the meaning of what it means for an infinite execution to be fair with respect to a task.</a:t>
            </a:r>
          </a:p>
          <a:p>
            <a:r>
              <a:rPr lang="en-US" b="1" dirty="0"/>
              <a:t>Weak fairness: </a:t>
            </a:r>
            <a:r>
              <a:rPr lang="en-US" dirty="0"/>
              <a:t>If a task is persistently enabled, then it is repeatedly executed.</a:t>
            </a:r>
          </a:p>
          <a:p>
            <a:pPr lvl="1"/>
            <a:r>
              <a:rPr lang="en-US" dirty="0"/>
              <a:t>I.e. if after some point the task guard is always true, then the task is infinitely often executed.</a:t>
            </a:r>
          </a:p>
          <a:p>
            <a:r>
              <a:rPr lang="en-US" b="1" dirty="0"/>
              <a:t>Strong fairness</a:t>
            </a:r>
            <a:r>
              <a:rPr lang="en-US" dirty="0"/>
              <a:t>: If a task is repeatedly enabled, then it is repeatedly executed.</a:t>
            </a:r>
          </a:p>
          <a:p>
            <a:pPr lvl="1"/>
            <a:r>
              <a:rPr lang="en-US" dirty="0"/>
              <a:t>I.e. if the task guard is infinitely often true, then the task is infinitely often executed.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5320C-1ECD-413E-87EC-6B273F66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vs. Strong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F2A5-A276-4209-B6C3-8505750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20A5B5-8B46-4328-8B07-BD58C57ECB78}"/>
              </a:ext>
            </a:extLst>
          </p:cNvPr>
          <p:cNvGrpSpPr/>
          <p:nvPr/>
        </p:nvGrpSpPr>
        <p:grpSpPr>
          <a:xfrm>
            <a:off x="390969" y="1873568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DDF437-9A66-4686-A07C-9ED49112A3F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FC8B01-4D34-4DBA-A0F9-F3DE12CA5E7B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288AF-11FB-4D89-BEB3-C279BE4DC817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D1DEE5-BFB2-4360-A817-8BD12E49E1ED}"/>
              </a:ext>
            </a:extLst>
          </p:cNvPr>
          <p:cNvSpPr txBox="1"/>
          <p:nvPr/>
        </p:nvSpPr>
        <p:spPr>
          <a:xfrm>
            <a:off x="1272689" y="4384337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16951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Fairness assumptions can be expressed in LTL!</a:t>
                </a:r>
              </a:p>
              <a:p>
                <a:r>
                  <a:rPr lang="en-US" dirty="0"/>
                  <a:t>Add a new variable </a:t>
                </a:r>
                <a:r>
                  <a:rPr lang="en-US" i="1" dirty="0"/>
                  <a:t>taken </a:t>
                </a:r>
                <a:r>
                  <a:rPr lang="en-US" dirty="0"/>
                  <a:t>that takes value ‘A’, ‘B’</a:t>
                </a:r>
              </a:p>
              <a:p>
                <a:r>
                  <a:rPr lang="en-US" dirty="0"/>
                  <a:t>Weak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</a:t>
                </a:r>
                <a:r>
                  <a:rPr lang="en-US" dirty="0" err="1"/>
                  <a:t>wf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</a:t>
                </a:r>
                <a:r>
                  <a:rPr lang="en-US" dirty="0" err="1"/>
                  <a:t>wf</a:t>
                </a:r>
                <a:r>
                  <a:rPr lang="en-US" dirty="0"/>
                  <a:t>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No!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  <a:blipFill>
                <a:blip r:embed="rId2"/>
                <a:stretch>
                  <a:fillRect l="-769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Strong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sf(A)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sf(B)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Yes!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  <a:blipFill>
                <a:blip r:embed="rId2"/>
                <a:stretch>
                  <a:fillRect l="-769" t="-3757" b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82523F-B2A8-4C60-93FD-19CD9B72883E}"/>
              </a:ext>
            </a:extLst>
          </p:cNvPr>
          <p:cNvSpPr/>
          <p:nvPr/>
        </p:nvSpPr>
        <p:spPr>
          <a:xfrm>
            <a:off x="193979" y="4770464"/>
            <a:ext cx="1180404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If a process satisfies a liveness requirement under strong fairness, it satisfies it under weak fairness: strong fairness is a </a:t>
            </a:r>
            <a:r>
              <a:rPr lang="en-US" sz="2800" b="1" dirty="0"/>
              <a:t>stronger formula </a:t>
            </a:r>
            <a:r>
              <a:rPr lang="en-US" sz="2800" dirty="0"/>
              <a:t>than weak fairness</a:t>
            </a:r>
          </a:p>
        </p:txBody>
      </p:sp>
    </p:spTree>
    <p:extLst>
      <p:ext uri="{BB962C8B-B14F-4D97-AF65-F5344CB8AC3E}">
        <p14:creationId xmlns:p14="http://schemas.microsoft.com/office/powerpoint/2010/main" val="8094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safety monitor classifies system behaviors into good and bad</a:t>
            </a:r>
          </a:p>
          <a:p>
            <a:r>
              <a:rPr lang="en-US" dirty="0"/>
              <a:t>Safety verification can be done using inductive invariants or analyzing reachable state space of the system</a:t>
            </a:r>
          </a:p>
          <a:p>
            <a:pPr lvl="1"/>
            <a:r>
              <a:rPr lang="en-US" dirty="0"/>
              <a:t>A bug is an execution that drives the monitor into an error state</a:t>
            </a:r>
          </a:p>
          <a:p>
            <a:r>
              <a:rPr lang="en-US" dirty="0"/>
              <a:t>Can we use a monitor to classify infinite behaviors into good or bad?</a:t>
            </a:r>
          </a:p>
          <a:p>
            <a:r>
              <a:rPr lang="en-US" dirty="0"/>
              <a:t>Yes, using theoretical model of </a:t>
            </a:r>
            <a:r>
              <a:rPr lang="en-US" dirty="0" err="1"/>
              <a:t>Büchi</a:t>
            </a:r>
            <a:r>
              <a:rPr lang="en-US" dirty="0"/>
              <a:t> automata proposed by J. Richard </a:t>
            </a:r>
            <a:r>
              <a:rPr lang="en-US" dirty="0" err="1"/>
              <a:t>Büchi</a:t>
            </a:r>
            <a:r>
              <a:rPr lang="en-US" dirty="0"/>
              <a:t> in 1960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Extension of finite state automata to accept infinite strings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706" y="1629765"/>
                <a:ext cx="6744563" cy="2804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Input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with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Final state: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  <a:p>
                <a:r>
                  <a:rPr lang="en-US" sz="2400" dirty="0"/>
                  <a:t>Given trace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(infinite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appears inf. often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06" y="1629765"/>
                <a:ext cx="6744563" cy="2804670"/>
              </a:xfrm>
              <a:prstGeom prst="rect">
                <a:avLst/>
              </a:prstGeom>
              <a:blipFill>
                <a:blip r:embed="rId7"/>
                <a:stretch>
                  <a:fillRect l="-723" t="-2609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706" y="4434435"/>
                <a:ext cx="4879893" cy="1069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06" y="4434435"/>
                <a:ext cx="4879893" cy="1069193"/>
              </a:xfrm>
              <a:prstGeom prst="rect">
                <a:avLst/>
              </a:prstGeom>
              <a:blipFill>
                <a:blip r:embed="rId8"/>
                <a:stretch>
                  <a:fillRect l="-1625" t="-909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2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19935</TotalTime>
  <Words>2345</Words>
  <Application>Microsoft Office PowerPoint</Application>
  <PresentationFormat>Widescreen</PresentationFormat>
  <Paragraphs>400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Garamond</vt:lpstr>
      <vt:lpstr>Mangal</vt:lpstr>
      <vt:lpstr>Times New Roman</vt:lpstr>
      <vt:lpstr>Wingdings</vt:lpstr>
      <vt:lpstr>Wingdings 3</vt:lpstr>
      <vt:lpstr>Office Theme</vt:lpstr>
      <vt:lpstr>Autonomous Cyber-Physical Systems: Fairness, Monitors and Branching-Time Logics</vt:lpstr>
      <vt:lpstr>Overview</vt:lpstr>
      <vt:lpstr>LTL is a language for expressing system requirements</vt:lpstr>
      <vt:lpstr>Processes &amp; Fairness</vt:lpstr>
      <vt:lpstr>Weak vs. Strong fairness</vt:lpstr>
      <vt:lpstr>Expressing fairness assumptions in LTL: I</vt:lpstr>
      <vt:lpstr>Expressing fairness assumptions in LTL: II</vt:lpstr>
      <vt:lpstr>Monitors </vt:lpstr>
      <vt:lpstr>Büchi automaton Example 1</vt:lpstr>
      <vt:lpstr>Büchi automaton Example 2</vt:lpstr>
      <vt:lpstr>Büchi automaton Example 3</vt:lpstr>
      <vt:lpstr>Using Büchi monitors</vt:lpstr>
      <vt:lpstr>Computation Tree Logic</vt:lpstr>
      <vt:lpstr>Computation Tree</vt:lpstr>
      <vt:lpstr>CTL Syntax</vt:lpstr>
      <vt:lpstr>CTL semantics</vt:lpstr>
      <vt:lpstr>CTL Semantics through examples</vt:lpstr>
      <vt:lpstr>CTL semantics through examples</vt:lpstr>
      <vt:lpstr>CTL semantics through examples</vt:lpstr>
      <vt:lpstr>CTL Operator fun</vt:lpstr>
      <vt:lpstr>CTL advantages and limitations</vt:lpstr>
      <vt:lpstr>Probabilistic CTL</vt:lpstr>
      <vt:lpstr>Probabilistic CTL</vt:lpstr>
      <vt:lpstr>Semantics</vt:lpstr>
      <vt:lpstr>PCTL</vt:lpstr>
      <vt:lpstr>Quantitative in PCTL vs. Qualitative in CTL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460</cp:revision>
  <dcterms:created xsi:type="dcterms:W3CDTF">2018-01-04T23:14:16Z</dcterms:created>
  <dcterms:modified xsi:type="dcterms:W3CDTF">2018-02-23T00:29:50Z</dcterms:modified>
</cp:coreProperties>
</file>