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333" r:id="rId4"/>
    <p:sldId id="335" r:id="rId5"/>
    <p:sldId id="334" r:id="rId6"/>
    <p:sldId id="336" r:id="rId7"/>
    <p:sldId id="337" r:id="rId8"/>
    <p:sldId id="340" r:id="rId9"/>
    <p:sldId id="341" r:id="rId10"/>
    <p:sldId id="339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38" r:id="rId19"/>
    <p:sldId id="349" r:id="rId20"/>
    <p:sldId id="350" r:id="rId21"/>
    <p:sldId id="351" r:id="rId22"/>
    <p:sldId id="352" r:id="rId23"/>
    <p:sldId id="353" r:id="rId24"/>
    <p:sldId id="354" r:id="rId25"/>
    <p:sldId id="35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8" autoAdjust="0"/>
    <p:restoredTop sz="94660"/>
  </p:normalViewPr>
  <p:slideViewPr>
    <p:cSldViewPr snapToGrid="0">
      <p:cViewPr varScale="1">
        <p:scale>
          <a:sx n="62" d="100"/>
          <a:sy n="62" d="100"/>
        </p:scale>
        <p:origin x="216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Dynamical Systems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291993" y="4958678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http://www.seas.upenn.edu/~cis540/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D4DA0B-0A11-4B70-9DA3-B3CC6B18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Execution of Car with constant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377F9-F074-410F-A573-DA0F3D5B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9786FDD-2C83-4112-9AA4-648DF41ED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72460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=500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. Then, we need to solve: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𝑘𝑣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b="0" i="1" dirty="0"/>
              </a:p>
              <a:p>
                <a:r>
                  <a:rPr lang="en-US" dirty="0"/>
                  <a:t>Solution to above differential equation (solve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first,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dirty="0"/>
                  <a:t>Compute solution using Simulink/</a:t>
                </a:r>
                <a:r>
                  <a:rPr lang="en-US" dirty="0" err="1"/>
                  <a:t>Matlab</a:t>
                </a:r>
                <a:r>
                  <a:rPr lang="en-US" dirty="0"/>
                  <a:t>/Breach</a:t>
                </a:r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9786FDD-2C83-4112-9AA4-648DF41ED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72460"/>
                <a:ext cx="11699087" cy="4351338"/>
              </a:xfrm>
              <a:blipFill>
                <a:blip r:embed="rId2"/>
                <a:stretch>
                  <a:fillRect l="-625" t="-2241" r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E1EF50-D185-490A-8D31-C9F6680E9F65}"/>
                  </a:ext>
                </a:extLst>
              </p:cNvPr>
              <p:cNvSpPr txBox="1"/>
              <p:nvPr/>
            </p:nvSpPr>
            <p:spPr>
              <a:xfrm>
                <a:off x="9831743" y="4094922"/>
                <a:ext cx="1961563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E1EF50-D185-490A-8D31-C9F6680E9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43" y="4094922"/>
                <a:ext cx="1961563" cy="830997"/>
              </a:xfrm>
              <a:prstGeom prst="rect">
                <a:avLst/>
              </a:prstGeom>
              <a:blipFill>
                <a:blip r:embed="rId3"/>
                <a:stretch>
                  <a:fillRect l="-30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79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E0C4AE-CBBF-4ECE-BA0B-14231912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27774-148E-4010-B5FA-161BE6EB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3D5D6-0C51-4FFB-9FE2-AE2F2E5C4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0" t="16377" r="7347" b="3188"/>
          <a:stretch/>
        </p:blipFill>
        <p:spPr>
          <a:xfrm>
            <a:off x="5138531" y="641797"/>
            <a:ext cx="6172200" cy="4705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7ABA2-8DC7-4C30-B489-735D63812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0" t="19300" r="6348"/>
          <a:stretch/>
        </p:blipFill>
        <p:spPr>
          <a:xfrm>
            <a:off x="323913" y="1527135"/>
            <a:ext cx="4657385" cy="3803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A195E-1C6E-402B-ADCF-55D2AB96FCCD}"/>
              </a:ext>
            </a:extLst>
          </p:cNvPr>
          <p:cNvSpPr txBox="1"/>
          <p:nvPr/>
        </p:nvSpPr>
        <p:spPr>
          <a:xfrm>
            <a:off x="2438524" y="2122952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Phase Plot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60DFF0-4E28-4AE0-ABCF-572EE9E3DFBE}"/>
              </a:ext>
            </a:extLst>
          </p:cNvPr>
          <p:cNvSpPr txBox="1"/>
          <p:nvPr/>
        </p:nvSpPr>
        <p:spPr>
          <a:xfrm>
            <a:off x="6437367" y="5330864"/>
            <a:ext cx="3316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Input/Output Signals</a:t>
            </a:r>
          </a:p>
        </p:txBody>
      </p:sp>
    </p:spTree>
    <p:extLst>
      <p:ext uri="{BB962C8B-B14F-4D97-AF65-F5344CB8AC3E}">
        <p14:creationId xmlns:p14="http://schemas.microsoft.com/office/powerpoint/2010/main" val="416423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B3384F7-F0D9-4E05-8BAA-BCC96C222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9630"/>
                <a:ext cx="11699087" cy="4351338"/>
              </a:xfrm>
            </p:spPr>
            <p:txBody>
              <a:bodyPr/>
              <a:lstStyle/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of real-valued input variables 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or real-valued output variables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real-valued (continuous) state variables</a:t>
                </a:r>
              </a:p>
              <a:p>
                <a:r>
                  <a:rPr lang="en-US" dirty="0"/>
                  <a:t>Initialization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dirty="0"/>
                  <a:t> specifying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of initial values for states</a:t>
                </a:r>
              </a:p>
              <a:p>
                <a:r>
                  <a:rPr lang="en-US" dirty="0"/>
                  <a:t>Dynamics: for each state variable,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 real valued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Output Function: for each output variable,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a real valued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B3384F7-F0D9-4E05-8BAA-BCC96C222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9630"/>
                <a:ext cx="11699087" cy="4351338"/>
              </a:xfrm>
              <a:blipFill>
                <a:blip r:embed="rId2"/>
                <a:stretch>
                  <a:fillRect l="-625" t="-2381" r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BBF0244-D76D-4C4A-99BA-12D9EE48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Continuous-Time Component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40149-0C09-47D6-BA72-19BFB567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4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90D09A-4E0A-4373-9EED-F72C29A32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34194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Convention: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Given an input signal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an execution consists of a </a:t>
                </a:r>
                <a:r>
                  <a:rPr lang="en-US" i="1" dirty="0"/>
                  <a:t>differentiable </a:t>
                </a:r>
                <a:r>
                  <a:rPr lang="en-US" dirty="0"/>
                  <a:t>state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dirty="0"/>
                  <a:t>, and an output signal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such that:</a:t>
                </a:r>
              </a:p>
              <a:p>
                <a:pPr marL="92583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925830" lvl="1" indent="-514350">
                  <a:buFont typeface="+mj-lt"/>
                  <a:buAutoNum type="arabicPeriod"/>
                </a:pPr>
                <a:r>
                  <a:rPr lang="en-US" dirty="0"/>
                  <a:t>For each output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time 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925830" lvl="1" indent="-514350">
                  <a:buFont typeface="+mj-lt"/>
                  <a:buAutoNum type="arabicPeriod"/>
                </a:pPr>
                <a:r>
                  <a:rPr lang="en-US" dirty="0"/>
                  <a:t>For each state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90D09A-4E0A-4373-9EED-F72C29A32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3419406"/>
              </a:xfrm>
              <a:blipFill>
                <a:blip r:embed="rId2"/>
                <a:stretch>
                  <a:fillRect l="-625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E9242F5-1B8D-4D55-9D36-24A1143C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92759-E2CD-40D9-BD86-581E4C54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D37CD9-2420-4A79-BB0D-1B2C13F6BAB0}"/>
                  </a:ext>
                </a:extLst>
              </p:cNvPr>
              <p:cNvSpPr/>
              <p:nvPr/>
            </p:nvSpPr>
            <p:spPr>
              <a:xfrm>
                <a:off x="9116291" y="4721734"/>
                <a:ext cx="2140527" cy="8035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D37CD9-2420-4A79-BB0D-1B2C13F6B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291" y="4721734"/>
                <a:ext cx="2140527" cy="803563"/>
              </a:xfrm>
              <a:prstGeom prst="rect">
                <a:avLst/>
              </a:prstGeom>
              <a:blipFill>
                <a:blip r:embed="rId3"/>
                <a:stretch>
                  <a:fillRect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7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685C3D-96F3-4A79-9453-B0952ED68C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698171"/>
                <a:ext cx="11699087" cy="3181190"/>
              </a:xfrm>
            </p:spPr>
            <p:txBody>
              <a:bodyPr/>
              <a:lstStyle/>
              <a:p>
                <a:r>
                  <a:rPr lang="en-US" dirty="0"/>
                  <a:t>Given an input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when are we guaranteed that the system has at least one execution? Is there nondeterminism in continuous-time components?</a:t>
                </a:r>
              </a:p>
              <a:p>
                <a:r>
                  <a:rPr lang="en-US" dirty="0"/>
                  <a:t>Input signal should be piecewise-continuous, and additional conditions need to be imposed on the RHS of dynamics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output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Related to solutions for the initial value problem in the classical theory of ODEs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685C3D-96F3-4A79-9453-B0952ED68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698171"/>
                <a:ext cx="11699087" cy="3181190"/>
              </a:xfrm>
              <a:blipFill>
                <a:blip r:embed="rId2"/>
                <a:stretch>
                  <a:fillRect l="-625" t="-3263" r="-1563" b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B0DA3AA-F401-4480-9DFD-0C11A939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and Uniqueness of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77704-6D3D-4A6C-9308-7A7404BF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C3EC93-B185-4742-A38B-42AABB2F8016}"/>
                  </a:ext>
                </a:extLst>
              </p:cNvPr>
              <p:cNvSpPr/>
              <p:nvPr/>
            </p:nvSpPr>
            <p:spPr>
              <a:xfrm>
                <a:off x="9631121" y="5979215"/>
                <a:ext cx="2140527" cy="8035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C3EC93-B185-4742-A38B-42AABB2F8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121" y="5979215"/>
                <a:ext cx="2140527" cy="803563"/>
              </a:xfrm>
              <a:prstGeom prst="rect">
                <a:avLst/>
              </a:prstGeom>
              <a:blipFill>
                <a:blip r:embed="rId3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36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02F910-5EE9-4638-90E1-CB65E90F7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exists at least one solution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continuous</a:t>
                </a:r>
              </a:p>
              <a:p>
                <a:r>
                  <a:rPr lang="en-US" dirty="0"/>
                  <a:t>Definition of continuity uses notion of distance between points</a:t>
                </a:r>
              </a:p>
              <a:p>
                <a:pPr lvl="1"/>
                <a:r>
                  <a:rPr lang="en-US" b="0" dirty="0"/>
                  <a:t>Euclidean distance: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uniformly continuous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such that for all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Example when solution does not </a:t>
                </a:r>
                <a:r>
                  <a:rPr lang="en-US" i="1" dirty="0"/>
                  <a:t>globally</a:t>
                </a:r>
                <a:r>
                  <a:rPr lang="en-US" dirty="0"/>
                  <a:t> exist: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02F910-5EE9-4638-90E1-CB65E90F7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9CDDB1D-B846-46C3-849D-978CE9FE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FFB6F-4F39-4239-A0EB-9A1E1AE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0B16FF-7961-4F8C-A051-F3FAE284CFAD}"/>
                  </a:ext>
                </a:extLst>
              </p:cNvPr>
              <p:cNvSpPr/>
              <p:nvPr/>
            </p:nvSpPr>
            <p:spPr>
              <a:xfrm>
                <a:off x="9369865" y="5874339"/>
                <a:ext cx="2140527" cy="8035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0B16FF-7961-4F8C-A051-F3FAE284C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65" y="5874339"/>
                <a:ext cx="2140527" cy="803563"/>
              </a:xfrm>
              <a:prstGeom prst="rect">
                <a:avLst/>
              </a:prstGeom>
              <a:blipFill>
                <a:blip r:embed="rId3"/>
                <a:stretch>
                  <a:fillRect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25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10E801-1EBD-45DD-92E6-9D67B35BC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173426"/>
                <a:ext cx="11699087" cy="467412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Solution to initial value problem is unique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Lipschitz continuous</a:t>
                </a:r>
              </a:p>
              <a:p>
                <a:r>
                  <a:rPr lang="en-US" sz="2400" dirty="0"/>
                  <a:t>Lipschitz-continuity is a stronger version of continuity: upper bounds how fast a function can change</a:t>
                </a:r>
              </a:p>
              <a:p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Lipschitz-continuous if there exists a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(called the Lipschitz constant) such that: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Examples: </a:t>
                </a:r>
              </a:p>
              <a:p>
                <a:pPr lvl="1"/>
                <a:r>
                  <a:rPr lang="en-US" sz="2400" dirty="0"/>
                  <a:t>Linear functions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are Lipschitz continuous</a:t>
                </a:r>
              </a:p>
              <a:p>
                <a:pPr lvl="1"/>
                <a:r>
                  <a:rPr lang="en-US" sz="2400" dirty="0"/>
                  <a:t>Functions: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400" dirty="0"/>
                  <a:t> are not Lipschitz continuous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Can restrict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to some bounded and closed set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piecewise-continuous and Lipschitz to get unique solutions over such compact domains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10E801-1EBD-45DD-92E6-9D67B35BC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173426"/>
                <a:ext cx="11699087" cy="4674124"/>
              </a:xfrm>
              <a:blipFill>
                <a:blip r:embed="rId2"/>
                <a:stretch>
                  <a:fillRect l="-417" t="-1825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168DE39-3A8E-4BCE-A610-E510C161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349C5-F6C1-4371-BD51-8FA18139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42ED85C-724D-4D37-A25C-FF58A38E5E40}"/>
                  </a:ext>
                </a:extLst>
              </p:cNvPr>
              <p:cNvSpPr/>
              <p:nvPr/>
            </p:nvSpPr>
            <p:spPr>
              <a:xfrm>
                <a:off x="9454388" y="5979215"/>
                <a:ext cx="2140527" cy="8035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42ED85C-724D-4D37-A25C-FF58A38E5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88" y="5979215"/>
                <a:ext cx="2140527" cy="803563"/>
              </a:xfrm>
              <a:prstGeom prst="rect">
                <a:avLst/>
              </a:prstGeom>
              <a:blipFill>
                <a:blip r:embed="rId3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642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029C1-42E0-4F37-807E-4EFAD26C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modeling arbitrarily complex functions: even functions with unbounded discontinuities</a:t>
            </a:r>
          </a:p>
          <a:p>
            <a:r>
              <a:rPr lang="en-US" dirty="0"/>
              <a:t>May not be even possible to check for Lipschitz conditions for what’s implemented in a </a:t>
            </a:r>
            <a:r>
              <a:rPr lang="en-US" dirty="0" err="1"/>
              <a:t>Matlab</a:t>
            </a:r>
            <a:r>
              <a:rPr lang="en-US" dirty="0"/>
              <a:t> function/Simulink model</a:t>
            </a:r>
          </a:p>
          <a:p>
            <a:r>
              <a:rPr lang="en-US" dirty="0"/>
              <a:t>Rely on numerical integration schemes/solvers to obtain solutions</a:t>
            </a:r>
          </a:p>
          <a:p>
            <a:pPr lvl="1"/>
            <a:r>
              <a:rPr lang="en-US" dirty="0"/>
              <a:t>ode45, ode23, ode15, etc.</a:t>
            </a:r>
          </a:p>
          <a:p>
            <a:r>
              <a:rPr lang="en-US" dirty="0"/>
              <a:t>We assume that any continuous component model we will use can be numerically simulated by </a:t>
            </a:r>
            <a:r>
              <a:rPr lang="en-US" dirty="0" err="1"/>
              <a:t>Matlab</a:t>
            </a:r>
            <a:r>
              <a:rPr lang="en-US" dirty="0"/>
              <a:t>/Simulink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05691-8054-444B-B79F-720DF054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</a:t>
            </a:r>
            <a:r>
              <a:rPr lang="en-US" dirty="0" err="1"/>
              <a:t>Matlab</a:t>
            </a:r>
            <a:r>
              <a:rPr lang="en-US" dirty="0"/>
              <a:t>/Simulink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A85D6-7836-4548-8347-6F1E6C37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5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F539CBD-A79D-428E-9413-B2E564887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Equation of simple car dynamics can be written compactly as: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Letting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</m:m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we can re-write above equation in the form: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F539CBD-A79D-428E-9413-B2E564887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CC49097-2C07-4459-8712-20810307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A35B2-92C9-4D12-9DA5-7D0319B8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D7E608-9CE1-46FB-BA65-F1840C0D2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Linear components model linear systems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or compactly,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or compactly,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Linear algebra was invented to reason about linear systems!</a:t>
                </a:r>
              </a:p>
              <a:p>
                <a:r>
                  <a:rPr lang="en-US" dirty="0"/>
                  <a:t>Linear systems have many nice properties: </a:t>
                </a:r>
              </a:p>
              <a:p>
                <a:pPr lvl="1"/>
                <a:r>
                  <a:rPr lang="en-US" dirty="0"/>
                  <a:t>Many analysis methods in the frequency domain (using Fourier/Laplace transform methods)</a:t>
                </a:r>
              </a:p>
              <a:p>
                <a:pPr lvl="1"/>
                <a:r>
                  <a:rPr lang="en-US" dirty="0"/>
                  <a:t>Superposition principle (net response to two or more stimuli is the sum of responses to each stimulus)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D7E608-9CE1-46FB-BA65-F1840C0D2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592232E-0641-473B-8FAA-D19BDD6F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4790-A91C-4FDC-B497-343F68EB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4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F66F-00EF-439B-BAD2-CBF16A3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90487"/>
            <a:ext cx="11699087" cy="3993554"/>
          </a:xfrm>
        </p:spPr>
        <p:txBody>
          <a:bodyPr>
            <a:normAutofit/>
          </a:bodyPr>
          <a:lstStyle/>
          <a:p>
            <a:r>
              <a:rPr lang="en-US" dirty="0"/>
              <a:t>Most natural model for describing most physical systems</a:t>
            </a:r>
          </a:p>
          <a:p>
            <a:r>
              <a:rPr lang="en-US" dirty="0"/>
              <a:t>Continuous/discrete systems that continuously evolve over time</a:t>
            </a:r>
          </a:p>
          <a:p>
            <a:r>
              <a:rPr lang="en-US" dirty="0"/>
              <a:t>Convenient to model such systems with differential equations</a:t>
            </a:r>
          </a:p>
          <a:p>
            <a:r>
              <a:rPr lang="en-US" dirty="0"/>
              <a:t>Typically consist of physical quantities modeled as state variables</a:t>
            </a:r>
          </a:p>
          <a:p>
            <a:pPr lvl="1"/>
            <a:r>
              <a:rPr lang="en-US" dirty="0"/>
              <a:t>Pressure, Temperature, Velocity, Acceleration, Current, Voltage, etc.</a:t>
            </a:r>
          </a:p>
          <a:p>
            <a:r>
              <a:rPr lang="en-US" dirty="0"/>
              <a:t>Could include algebraic relations between state variables</a:t>
            </a:r>
          </a:p>
          <a:p>
            <a:r>
              <a:rPr lang="en-US" dirty="0"/>
              <a:t>Execution semantics similar to synchronous models, but with continuous-time semantics instead of discrete-time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4969DFF-617C-47E2-B0EE-597C03A0B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i="1" dirty="0"/>
                  <a:t>Autonomous</a:t>
                </a:r>
                <a:r>
                  <a:rPr lang="en-US" dirty="0"/>
                  <a:t> linear system has no inputs: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Solution of autonomous linear system can be fully characterized: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is a matrix exponential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is usually approximated to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terms</a:t>
                </a:r>
              </a:p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is easy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diagonal matrix (non-zero elements are only on the diagonal)</a:t>
                </a:r>
              </a:p>
              <a:p>
                <a:r>
                  <a:rPr lang="en-US" dirty="0"/>
                  <a:t>In practice, numerical integration methods outperform matrix exponential</a:t>
                </a:r>
              </a:p>
              <a:p>
                <a:r>
                  <a:rPr lang="en-US" dirty="0"/>
                  <a:t>For a linear system with </a:t>
                </a:r>
                <a:r>
                  <a:rPr lang="en-US" b="1" i="1" dirty="0"/>
                  <a:t>exogenous</a:t>
                </a:r>
                <a:r>
                  <a:rPr lang="en-US" dirty="0"/>
                  <a:t> inputs?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4969DFF-617C-47E2-B0EE-597C03A0B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7519D2E-62FE-4717-8F52-549CFE77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180B6-819A-475B-AEFA-A3C88648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1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85633F-B198-4640-8ADA-44B7112CD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2324897"/>
          </a:xfrm>
        </p:spPr>
        <p:txBody>
          <a:bodyPr/>
          <a:lstStyle/>
          <a:p>
            <a:r>
              <a:rPr lang="en-US" dirty="0"/>
              <a:t>Property capturing the ability of a system to return to a quiescent state after perturbation</a:t>
            </a:r>
          </a:p>
          <a:p>
            <a:pPr lvl="1"/>
            <a:r>
              <a:rPr lang="en-US" dirty="0"/>
              <a:t>Stable systems recover after disturbances, unstable systems may not</a:t>
            </a:r>
          </a:p>
          <a:p>
            <a:pPr lvl="1"/>
            <a:r>
              <a:rPr lang="en-US" dirty="0"/>
              <a:t>Almost always a desirable property for a system design</a:t>
            </a:r>
          </a:p>
          <a:p>
            <a:r>
              <a:rPr lang="en-US" dirty="0"/>
              <a:t>Fundamental problem in control: design controllers to </a:t>
            </a:r>
            <a:r>
              <a:rPr lang="en-US" i="1" dirty="0"/>
              <a:t>stabilize </a:t>
            </a:r>
            <a:r>
              <a:rPr lang="en-US" dirty="0"/>
              <a:t>a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3E29D-F8F3-4018-BE6C-3F2EED4F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A65D-9BE1-4E35-9A86-1ECAC5A6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F0052D-CC3D-4E65-8477-AFF23CF586AC}"/>
              </a:ext>
            </a:extLst>
          </p:cNvPr>
          <p:cNvGrpSpPr/>
          <p:nvPr/>
        </p:nvGrpSpPr>
        <p:grpSpPr>
          <a:xfrm>
            <a:off x="366272" y="3997845"/>
            <a:ext cx="4290252" cy="1753522"/>
            <a:chOff x="2256544" y="4001820"/>
            <a:chExt cx="4290252" cy="17535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DAA36B-BA48-41B7-8345-C1EE3936F833}"/>
                </a:ext>
              </a:extLst>
            </p:cNvPr>
            <p:cNvSpPr/>
            <p:nvPr/>
          </p:nvSpPr>
          <p:spPr>
            <a:xfrm rot="20938191">
              <a:off x="5001876" y="4001820"/>
              <a:ext cx="140099" cy="1213907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14063D-00FD-4F39-91C6-A0E768FC671D}"/>
                </a:ext>
              </a:extLst>
            </p:cNvPr>
            <p:cNvSpPr/>
            <p:nvPr/>
          </p:nvSpPr>
          <p:spPr>
            <a:xfrm>
              <a:off x="3941909" y="5259588"/>
              <a:ext cx="2604887" cy="2074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731939-0B85-4141-8ED4-0AD877EE33F7}"/>
                </a:ext>
              </a:extLst>
            </p:cNvPr>
            <p:cNvSpPr/>
            <p:nvPr/>
          </p:nvSpPr>
          <p:spPr>
            <a:xfrm>
              <a:off x="4249270" y="5471032"/>
              <a:ext cx="284309" cy="28431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352560-7341-49DA-8CD8-2DFEB3449590}"/>
                </a:ext>
              </a:extLst>
            </p:cNvPr>
            <p:cNvSpPr/>
            <p:nvPr/>
          </p:nvSpPr>
          <p:spPr>
            <a:xfrm>
              <a:off x="5893279" y="5467057"/>
              <a:ext cx="284309" cy="28431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elay 7">
              <a:extLst>
                <a:ext uri="{FF2B5EF4-FFF2-40B4-BE49-F238E27FC236}">
                  <a16:creationId xmlns:a16="http://schemas.microsoft.com/office/drawing/2014/main" id="{D8802ACB-2BF0-484C-9726-8643CCA6CABE}"/>
                </a:ext>
              </a:extLst>
            </p:cNvPr>
            <p:cNvSpPr/>
            <p:nvPr/>
          </p:nvSpPr>
          <p:spPr>
            <a:xfrm rot="4715334">
              <a:off x="5028559" y="5180760"/>
              <a:ext cx="431587" cy="365125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12E8DC-CD3E-4616-B96B-F2A49F1AA49D}"/>
                </a:ext>
              </a:extLst>
            </p:cNvPr>
            <p:cNvSpPr/>
            <p:nvPr/>
          </p:nvSpPr>
          <p:spPr>
            <a:xfrm>
              <a:off x="5153498" y="5259588"/>
              <a:ext cx="181708" cy="20746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A77DD5A-612A-42EB-8063-BF5AFAC5D9B1}"/>
                </a:ext>
              </a:extLst>
            </p:cNvPr>
            <p:cNvCxnSpPr/>
            <p:nvPr/>
          </p:nvCxnSpPr>
          <p:spPr>
            <a:xfrm>
              <a:off x="2410226" y="4956203"/>
              <a:ext cx="1229445" cy="0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5BD4B03-DD7A-486D-8305-85845261CAE4}"/>
                </a:ext>
              </a:extLst>
            </p:cNvPr>
            <p:cNvCxnSpPr/>
            <p:nvPr/>
          </p:nvCxnSpPr>
          <p:spPr>
            <a:xfrm>
              <a:off x="2580555" y="5115675"/>
              <a:ext cx="1229445" cy="0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185F722-843D-476A-AF33-82D9FDCA4A93}"/>
                </a:ext>
              </a:extLst>
            </p:cNvPr>
            <p:cNvCxnSpPr/>
            <p:nvPr/>
          </p:nvCxnSpPr>
          <p:spPr>
            <a:xfrm>
              <a:off x="2256544" y="4842090"/>
              <a:ext cx="1229445" cy="0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E449A44-3877-476C-824D-146D240AD768}"/>
              </a:ext>
            </a:extLst>
          </p:cNvPr>
          <p:cNvSpPr txBox="1">
            <a:spLocks/>
          </p:cNvSpPr>
          <p:nvPr/>
        </p:nvSpPr>
        <p:spPr>
          <a:xfrm>
            <a:off x="4935428" y="3657600"/>
            <a:ext cx="7061133" cy="209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Problem: Inverted Pendulum on a moving cart is inherently unstable, aim: keep it upright</a:t>
            </a:r>
          </a:p>
          <a:p>
            <a:r>
              <a:rPr lang="en-US" sz="2000" dirty="0"/>
              <a:t>Solution Strategy: Move cart in direction in the same direction as the pendulum’s falling direction</a:t>
            </a:r>
          </a:p>
          <a:p>
            <a:r>
              <a:rPr lang="en-US" sz="2000" dirty="0"/>
              <a:t>Design problem: Design a controller to stabilize the system by computing velocity and direction for cart travel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1C51616-7E18-47F3-9C43-D85BEF9600C9}"/>
              </a:ext>
            </a:extLst>
          </p:cNvPr>
          <p:cNvSpPr/>
          <p:nvPr/>
        </p:nvSpPr>
        <p:spPr>
          <a:xfrm rot="13467248">
            <a:off x="2533477" y="4095984"/>
            <a:ext cx="535556" cy="1074710"/>
          </a:xfrm>
          <a:prstGeom prst="arc">
            <a:avLst>
              <a:gd name="adj1" fmla="val 19825635"/>
              <a:gd name="adj2" fmla="val 4143023"/>
            </a:avLst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60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1B975CA-8FA9-4EEC-95FE-3CB7A1BD8181}"/>
              </a:ext>
            </a:extLst>
          </p:cNvPr>
          <p:cNvSpPr/>
          <p:nvPr/>
        </p:nvSpPr>
        <p:spPr>
          <a:xfrm>
            <a:off x="8403644" y="1874520"/>
            <a:ext cx="3108960" cy="31089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F8C1C4-861E-4618-B456-B31F090938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209" y="1586276"/>
                <a:ext cx="7817030" cy="39769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Equilibrium point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is zero (say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Equilibrium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Lyapunov-stable if: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2"/>
                <a:r>
                  <a:rPr lang="en-US" dirty="0"/>
                  <a:t>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such that</a:t>
                </a:r>
              </a:p>
              <a:p>
                <a:pPr lvl="3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then, </a:t>
                </a:r>
              </a:p>
              <a:p>
                <a:pPr lvl="3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F8C1C4-861E-4618-B456-B31F09093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209" y="1586276"/>
                <a:ext cx="7817030" cy="3976964"/>
              </a:xfrm>
              <a:blipFill>
                <a:blip r:embed="rId2"/>
                <a:stretch>
                  <a:fillRect l="-935" t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93D41DA-2A5A-454D-95C7-8A65C5B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098AE-CF6F-482B-AF4C-B9D6C65F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00C8A6-47D4-4A6F-BFF8-F4C2B6F072F6}"/>
              </a:ext>
            </a:extLst>
          </p:cNvPr>
          <p:cNvSpPr/>
          <p:nvPr/>
        </p:nvSpPr>
        <p:spPr>
          <a:xfrm>
            <a:off x="9389120" y="2934531"/>
            <a:ext cx="1097280" cy="1097280"/>
          </a:xfrm>
          <a:prstGeom prst="ellipse">
            <a:avLst/>
          </a:prstGeom>
          <a:solidFill>
            <a:srgbClr val="FFC9CA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6170F0-DC11-4704-A9E7-867603A13370}"/>
              </a:ext>
            </a:extLst>
          </p:cNvPr>
          <p:cNvSpPr/>
          <p:nvPr/>
        </p:nvSpPr>
        <p:spPr>
          <a:xfrm>
            <a:off x="9912404" y="34290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A9F758-840F-4B67-AA68-2BE427013E2A}"/>
                  </a:ext>
                </a:extLst>
              </p:cNvPr>
              <p:cNvSpPr txBox="1"/>
              <p:nvPr/>
            </p:nvSpPr>
            <p:spPr>
              <a:xfrm>
                <a:off x="8541087" y="1194273"/>
                <a:ext cx="731611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A9F758-840F-4B67-AA68-2BE427013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087" y="1194273"/>
                <a:ext cx="73161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1651E2-9448-490C-B035-E0BF8EFA3149}"/>
              </a:ext>
            </a:extLst>
          </p:cNvPr>
          <p:cNvCxnSpPr>
            <a:cxnSpLocks/>
          </p:cNvCxnSpPr>
          <p:nvPr/>
        </p:nvCxnSpPr>
        <p:spPr>
          <a:xfrm>
            <a:off x="9272698" y="1840604"/>
            <a:ext cx="676580" cy="154016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A39AD7-40CA-4598-B8D8-8BF9B478653A}"/>
                  </a:ext>
                </a:extLst>
              </p:cNvPr>
              <p:cNvSpPr txBox="1"/>
              <p:nvPr/>
            </p:nvSpPr>
            <p:spPr>
              <a:xfrm>
                <a:off x="10149840" y="5087396"/>
                <a:ext cx="1267078" cy="646331"/>
              </a:xfrm>
              <a:prstGeom prst="rect">
                <a:avLst/>
              </a:prstGeom>
              <a:solidFill>
                <a:srgbClr val="FFC9CA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600" dirty="0"/>
                  <a:t>-ball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A39AD7-40CA-4598-B8D8-8BF9B4786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840" y="5087396"/>
                <a:ext cx="1267078" cy="646331"/>
              </a:xfrm>
              <a:prstGeom prst="rect">
                <a:avLst/>
              </a:prstGeom>
              <a:blipFill>
                <a:blip r:embed="rId4"/>
                <a:stretch>
                  <a:fillRect t="-13889" r="-1238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1F90B38F-143D-44EA-B344-154D2BD8E443}"/>
              </a:ext>
            </a:extLst>
          </p:cNvPr>
          <p:cNvSpPr/>
          <p:nvPr/>
        </p:nvSpPr>
        <p:spPr>
          <a:xfrm>
            <a:off x="10019980" y="306669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E46AF5-8CD7-42D1-BFF6-5FF6658DA4BF}"/>
              </a:ext>
            </a:extLst>
          </p:cNvPr>
          <p:cNvSpPr/>
          <p:nvPr/>
        </p:nvSpPr>
        <p:spPr>
          <a:xfrm>
            <a:off x="8524639" y="2875527"/>
            <a:ext cx="2793066" cy="1534028"/>
          </a:xfrm>
          <a:custGeom>
            <a:avLst/>
            <a:gdLst>
              <a:gd name="connsiteX0" fmla="*/ 1230397 w 2249869"/>
              <a:gd name="connsiteY0" fmla="*/ 154358 h 1540294"/>
              <a:gd name="connsiteX1" fmla="*/ 1583863 w 2249869"/>
              <a:gd name="connsiteY1" fmla="*/ 16045 h 1540294"/>
              <a:gd name="connsiteX2" fmla="*/ 2237006 w 2249869"/>
              <a:gd name="connsiteY2" fmla="*/ 484771 h 1540294"/>
              <a:gd name="connsiteX3" fmla="*/ 1945012 w 2249869"/>
              <a:gd name="connsiteY3" fmla="*/ 1145598 h 1540294"/>
              <a:gd name="connsiteX4" fmla="*/ 1084400 w 2249869"/>
              <a:gd name="connsiteY4" fmla="*/ 1537484 h 1540294"/>
              <a:gd name="connsiteX5" fmla="*/ 62424 w 2249869"/>
              <a:gd name="connsiteY5" fmla="*/ 953497 h 1540294"/>
              <a:gd name="connsiteX6" fmla="*/ 200737 w 2249869"/>
              <a:gd name="connsiteY6" fmla="*/ 269618 h 1540294"/>
              <a:gd name="connsiteX7" fmla="*/ 930720 w 2249869"/>
              <a:gd name="connsiteY7" fmla="*/ 200462 h 1540294"/>
              <a:gd name="connsiteX8" fmla="*/ 1345658 w 2249869"/>
              <a:gd name="connsiteY8" fmla="*/ 354142 h 1540294"/>
              <a:gd name="connsiteX9" fmla="*/ 1145873 w 2249869"/>
              <a:gd name="connsiteY9" fmla="*/ 784448 h 1540294"/>
              <a:gd name="connsiteX10" fmla="*/ 946088 w 2249869"/>
              <a:gd name="connsiteY10" fmla="*/ 853605 h 1540294"/>
              <a:gd name="connsiteX0" fmla="*/ 1211905 w 2249869"/>
              <a:gd name="connsiteY0" fmla="*/ 265243 h 1528234"/>
              <a:gd name="connsiteX1" fmla="*/ 1583863 w 2249869"/>
              <a:gd name="connsiteY1" fmla="*/ 3985 h 1528234"/>
              <a:gd name="connsiteX2" fmla="*/ 2237006 w 2249869"/>
              <a:gd name="connsiteY2" fmla="*/ 472711 h 1528234"/>
              <a:gd name="connsiteX3" fmla="*/ 1945012 w 2249869"/>
              <a:gd name="connsiteY3" fmla="*/ 1133538 h 1528234"/>
              <a:gd name="connsiteX4" fmla="*/ 1084400 w 2249869"/>
              <a:gd name="connsiteY4" fmla="*/ 1525424 h 1528234"/>
              <a:gd name="connsiteX5" fmla="*/ 62424 w 2249869"/>
              <a:gd name="connsiteY5" fmla="*/ 941437 h 1528234"/>
              <a:gd name="connsiteX6" fmla="*/ 200737 w 2249869"/>
              <a:gd name="connsiteY6" fmla="*/ 257558 h 1528234"/>
              <a:gd name="connsiteX7" fmla="*/ 930720 w 2249869"/>
              <a:gd name="connsiteY7" fmla="*/ 188402 h 1528234"/>
              <a:gd name="connsiteX8" fmla="*/ 1345658 w 2249869"/>
              <a:gd name="connsiteY8" fmla="*/ 342082 h 1528234"/>
              <a:gd name="connsiteX9" fmla="*/ 1145873 w 2249869"/>
              <a:gd name="connsiteY9" fmla="*/ 772388 h 1528234"/>
              <a:gd name="connsiteX10" fmla="*/ 946088 w 2249869"/>
              <a:gd name="connsiteY10" fmla="*/ 841545 h 1528234"/>
              <a:gd name="connsiteX0" fmla="*/ 1273545 w 2249869"/>
              <a:gd name="connsiteY0" fmla="*/ 194196 h 1534028"/>
              <a:gd name="connsiteX1" fmla="*/ 1583863 w 2249869"/>
              <a:gd name="connsiteY1" fmla="*/ 9779 h 1534028"/>
              <a:gd name="connsiteX2" fmla="*/ 2237006 w 2249869"/>
              <a:gd name="connsiteY2" fmla="*/ 478505 h 1534028"/>
              <a:gd name="connsiteX3" fmla="*/ 1945012 w 2249869"/>
              <a:gd name="connsiteY3" fmla="*/ 1139332 h 1534028"/>
              <a:gd name="connsiteX4" fmla="*/ 1084400 w 2249869"/>
              <a:gd name="connsiteY4" fmla="*/ 1531218 h 1534028"/>
              <a:gd name="connsiteX5" fmla="*/ 62424 w 2249869"/>
              <a:gd name="connsiteY5" fmla="*/ 947231 h 1534028"/>
              <a:gd name="connsiteX6" fmla="*/ 200737 w 2249869"/>
              <a:gd name="connsiteY6" fmla="*/ 263352 h 1534028"/>
              <a:gd name="connsiteX7" fmla="*/ 930720 w 2249869"/>
              <a:gd name="connsiteY7" fmla="*/ 194196 h 1534028"/>
              <a:gd name="connsiteX8" fmla="*/ 1345658 w 2249869"/>
              <a:gd name="connsiteY8" fmla="*/ 347876 h 1534028"/>
              <a:gd name="connsiteX9" fmla="*/ 1145873 w 2249869"/>
              <a:gd name="connsiteY9" fmla="*/ 778182 h 1534028"/>
              <a:gd name="connsiteX10" fmla="*/ 946088 w 2249869"/>
              <a:gd name="connsiteY10" fmla="*/ 847339 h 1534028"/>
              <a:gd name="connsiteX0" fmla="*/ 1273545 w 2249869"/>
              <a:gd name="connsiteY0" fmla="*/ 194196 h 1534028"/>
              <a:gd name="connsiteX1" fmla="*/ 1583863 w 2249869"/>
              <a:gd name="connsiteY1" fmla="*/ 9779 h 1534028"/>
              <a:gd name="connsiteX2" fmla="*/ 2237006 w 2249869"/>
              <a:gd name="connsiteY2" fmla="*/ 478505 h 1534028"/>
              <a:gd name="connsiteX3" fmla="*/ 1945012 w 2249869"/>
              <a:gd name="connsiteY3" fmla="*/ 1139332 h 1534028"/>
              <a:gd name="connsiteX4" fmla="*/ 1084400 w 2249869"/>
              <a:gd name="connsiteY4" fmla="*/ 1531218 h 1534028"/>
              <a:gd name="connsiteX5" fmla="*/ 62424 w 2249869"/>
              <a:gd name="connsiteY5" fmla="*/ 947231 h 1534028"/>
              <a:gd name="connsiteX6" fmla="*/ 200737 w 2249869"/>
              <a:gd name="connsiteY6" fmla="*/ 263352 h 1534028"/>
              <a:gd name="connsiteX7" fmla="*/ 930720 w 2249869"/>
              <a:gd name="connsiteY7" fmla="*/ 194196 h 1534028"/>
              <a:gd name="connsiteX8" fmla="*/ 1345658 w 2249869"/>
              <a:gd name="connsiteY8" fmla="*/ 347876 h 1534028"/>
              <a:gd name="connsiteX9" fmla="*/ 1145873 w 2249869"/>
              <a:gd name="connsiteY9" fmla="*/ 778182 h 1534028"/>
              <a:gd name="connsiteX10" fmla="*/ 1087861 w 2249869"/>
              <a:gd name="connsiteY10" fmla="*/ 947232 h 1534028"/>
              <a:gd name="connsiteX0" fmla="*/ 1273545 w 2249869"/>
              <a:gd name="connsiteY0" fmla="*/ 194196 h 1534028"/>
              <a:gd name="connsiteX1" fmla="*/ 1583863 w 2249869"/>
              <a:gd name="connsiteY1" fmla="*/ 9779 h 1534028"/>
              <a:gd name="connsiteX2" fmla="*/ 2237006 w 2249869"/>
              <a:gd name="connsiteY2" fmla="*/ 478505 h 1534028"/>
              <a:gd name="connsiteX3" fmla="*/ 1945012 w 2249869"/>
              <a:gd name="connsiteY3" fmla="*/ 1139332 h 1534028"/>
              <a:gd name="connsiteX4" fmla="*/ 1084400 w 2249869"/>
              <a:gd name="connsiteY4" fmla="*/ 1531218 h 1534028"/>
              <a:gd name="connsiteX5" fmla="*/ 62424 w 2249869"/>
              <a:gd name="connsiteY5" fmla="*/ 947231 h 1534028"/>
              <a:gd name="connsiteX6" fmla="*/ 200737 w 2249869"/>
              <a:gd name="connsiteY6" fmla="*/ 263352 h 1534028"/>
              <a:gd name="connsiteX7" fmla="*/ 930720 w 2249869"/>
              <a:gd name="connsiteY7" fmla="*/ 194196 h 1534028"/>
              <a:gd name="connsiteX8" fmla="*/ 1154574 w 2249869"/>
              <a:gd name="connsiteY8" fmla="*/ 393981 h 1534028"/>
              <a:gd name="connsiteX9" fmla="*/ 1145873 w 2249869"/>
              <a:gd name="connsiteY9" fmla="*/ 778182 h 1534028"/>
              <a:gd name="connsiteX10" fmla="*/ 1087861 w 2249869"/>
              <a:gd name="connsiteY10" fmla="*/ 947232 h 1534028"/>
              <a:gd name="connsiteX0" fmla="*/ 1273545 w 2249869"/>
              <a:gd name="connsiteY0" fmla="*/ 194196 h 1534028"/>
              <a:gd name="connsiteX1" fmla="*/ 1583863 w 2249869"/>
              <a:gd name="connsiteY1" fmla="*/ 9779 h 1534028"/>
              <a:gd name="connsiteX2" fmla="*/ 2237006 w 2249869"/>
              <a:gd name="connsiteY2" fmla="*/ 478505 h 1534028"/>
              <a:gd name="connsiteX3" fmla="*/ 1945012 w 2249869"/>
              <a:gd name="connsiteY3" fmla="*/ 1139332 h 1534028"/>
              <a:gd name="connsiteX4" fmla="*/ 1084400 w 2249869"/>
              <a:gd name="connsiteY4" fmla="*/ 1531218 h 1534028"/>
              <a:gd name="connsiteX5" fmla="*/ 62424 w 2249869"/>
              <a:gd name="connsiteY5" fmla="*/ 947231 h 1534028"/>
              <a:gd name="connsiteX6" fmla="*/ 200737 w 2249869"/>
              <a:gd name="connsiteY6" fmla="*/ 263352 h 1534028"/>
              <a:gd name="connsiteX7" fmla="*/ 930720 w 2249869"/>
              <a:gd name="connsiteY7" fmla="*/ 194196 h 1534028"/>
              <a:gd name="connsiteX8" fmla="*/ 938833 w 2249869"/>
              <a:gd name="connsiteY8" fmla="*/ 455453 h 1534028"/>
              <a:gd name="connsiteX9" fmla="*/ 1145873 w 2249869"/>
              <a:gd name="connsiteY9" fmla="*/ 778182 h 1534028"/>
              <a:gd name="connsiteX10" fmla="*/ 1087861 w 2249869"/>
              <a:gd name="connsiteY10" fmla="*/ 947232 h 1534028"/>
              <a:gd name="connsiteX0" fmla="*/ 1264235 w 2240559"/>
              <a:gd name="connsiteY0" fmla="*/ 194196 h 1534028"/>
              <a:gd name="connsiteX1" fmla="*/ 1574553 w 2240559"/>
              <a:gd name="connsiteY1" fmla="*/ 9779 h 1534028"/>
              <a:gd name="connsiteX2" fmla="*/ 2227696 w 2240559"/>
              <a:gd name="connsiteY2" fmla="*/ 478505 h 1534028"/>
              <a:gd name="connsiteX3" fmla="*/ 1935702 w 2240559"/>
              <a:gd name="connsiteY3" fmla="*/ 1139332 h 1534028"/>
              <a:gd name="connsiteX4" fmla="*/ 1075090 w 2240559"/>
              <a:gd name="connsiteY4" fmla="*/ 1531218 h 1534028"/>
              <a:gd name="connsiteX5" fmla="*/ 53114 w 2240559"/>
              <a:gd name="connsiteY5" fmla="*/ 947231 h 1534028"/>
              <a:gd name="connsiteX6" fmla="*/ 191427 w 2240559"/>
              <a:gd name="connsiteY6" fmla="*/ 263352 h 1534028"/>
              <a:gd name="connsiteX7" fmla="*/ 588553 w 2240559"/>
              <a:gd name="connsiteY7" fmla="*/ 201881 h 1534028"/>
              <a:gd name="connsiteX8" fmla="*/ 929523 w 2240559"/>
              <a:gd name="connsiteY8" fmla="*/ 455453 h 1534028"/>
              <a:gd name="connsiteX9" fmla="*/ 1136563 w 2240559"/>
              <a:gd name="connsiteY9" fmla="*/ 778182 h 1534028"/>
              <a:gd name="connsiteX10" fmla="*/ 1078551 w 2240559"/>
              <a:gd name="connsiteY10" fmla="*/ 947232 h 1534028"/>
              <a:gd name="connsiteX0" fmla="*/ 1264235 w 2240559"/>
              <a:gd name="connsiteY0" fmla="*/ 194196 h 1534028"/>
              <a:gd name="connsiteX1" fmla="*/ 1574553 w 2240559"/>
              <a:gd name="connsiteY1" fmla="*/ 9779 h 1534028"/>
              <a:gd name="connsiteX2" fmla="*/ 2227696 w 2240559"/>
              <a:gd name="connsiteY2" fmla="*/ 478505 h 1534028"/>
              <a:gd name="connsiteX3" fmla="*/ 1935702 w 2240559"/>
              <a:gd name="connsiteY3" fmla="*/ 1139332 h 1534028"/>
              <a:gd name="connsiteX4" fmla="*/ 1075090 w 2240559"/>
              <a:gd name="connsiteY4" fmla="*/ 1531218 h 1534028"/>
              <a:gd name="connsiteX5" fmla="*/ 53114 w 2240559"/>
              <a:gd name="connsiteY5" fmla="*/ 947231 h 1534028"/>
              <a:gd name="connsiteX6" fmla="*/ 191427 w 2240559"/>
              <a:gd name="connsiteY6" fmla="*/ 263352 h 1534028"/>
              <a:gd name="connsiteX7" fmla="*/ 588553 w 2240559"/>
              <a:gd name="connsiteY7" fmla="*/ 201881 h 1534028"/>
              <a:gd name="connsiteX8" fmla="*/ 929523 w 2240559"/>
              <a:gd name="connsiteY8" fmla="*/ 455453 h 1534028"/>
              <a:gd name="connsiteX9" fmla="*/ 1081086 w 2240559"/>
              <a:gd name="connsiteY9" fmla="*/ 839654 h 1534028"/>
              <a:gd name="connsiteX10" fmla="*/ 1078551 w 2240559"/>
              <a:gd name="connsiteY10" fmla="*/ 947232 h 1534028"/>
              <a:gd name="connsiteX0" fmla="*/ 1264235 w 2240559"/>
              <a:gd name="connsiteY0" fmla="*/ 194196 h 1534028"/>
              <a:gd name="connsiteX1" fmla="*/ 1574553 w 2240559"/>
              <a:gd name="connsiteY1" fmla="*/ 9779 h 1534028"/>
              <a:gd name="connsiteX2" fmla="*/ 2227696 w 2240559"/>
              <a:gd name="connsiteY2" fmla="*/ 478505 h 1534028"/>
              <a:gd name="connsiteX3" fmla="*/ 1935702 w 2240559"/>
              <a:gd name="connsiteY3" fmla="*/ 1139332 h 1534028"/>
              <a:gd name="connsiteX4" fmla="*/ 1075090 w 2240559"/>
              <a:gd name="connsiteY4" fmla="*/ 1531218 h 1534028"/>
              <a:gd name="connsiteX5" fmla="*/ 53114 w 2240559"/>
              <a:gd name="connsiteY5" fmla="*/ 947231 h 1534028"/>
              <a:gd name="connsiteX6" fmla="*/ 191427 w 2240559"/>
              <a:gd name="connsiteY6" fmla="*/ 263352 h 1534028"/>
              <a:gd name="connsiteX7" fmla="*/ 588553 w 2240559"/>
              <a:gd name="connsiteY7" fmla="*/ 201881 h 1534028"/>
              <a:gd name="connsiteX8" fmla="*/ 929523 w 2240559"/>
              <a:gd name="connsiteY8" fmla="*/ 455453 h 1534028"/>
              <a:gd name="connsiteX9" fmla="*/ 1081086 w 2240559"/>
              <a:gd name="connsiteY9" fmla="*/ 839654 h 1534028"/>
              <a:gd name="connsiteX10" fmla="*/ 1029239 w 2240559"/>
              <a:gd name="connsiteY10" fmla="*/ 1223857 h 1534028"/>
              <a:gd name="connsiteX0" fmla="*/ 1264235 w 2240559"/>
              <a:gd name="connsiteY0" fmla="*/ 194196 h 1534028"/>
              <a:gd name="connsiteX1" fmla="*/ 1574553 w 2240559"/>
              <a:gd name="connsiteY1" fmla="*/ 9779 h 1534028"/>
              <a:gd name="connsiteX2" fmla="*/ 2227696 w 2240559"/>
              <a:gd name="connsiteY2" fmla="*/ 478505 h 1534028"/>
              <a:gd name="connsiteX3" fmla="*/ 1935702 w 2240559"/>
              <a:gd name="connsiteY3" fmla="*/ 1139332 h 1534028"/>
              <a:gd name="connsiteX4" fmla="*/ 1075090 w 2240559"/>
              <a:gd name="connsiteY4" fmla="*/ 1531218 h 1534028"/>
              <a:gd name="connsiteX5" fmla="*/ 53114 w 2240559"/>
              <a:gd name="connsiteY5" fmla="*/ 947231 h 1534028"/>
              <a:gd name="connsiteX6" fmla="*/ 191427 w 2240559"/>
              <a:gd name="connsiteY6" fmla="*/ 263352 h 1534028"/>
              <a:gd name="connsiteX7" fmla="*/ 588553 w 2240559"/>
              <a:gd name="connsiteY7" fmla="*/ 201881 h 1534028"/>
              <a:gd name="connsiteX8" fmla="*/ 929523 w 2240559"/>
              <a:gd name="connsiteY8" fmla="*/ 455453 h 1534028"/>
              <a:gd name="connsiteX9" fmla="*/ 1081086 w 2240559"/>
              <a:gd name="connsiteY9" fmla="*/ 839654 h 1534028"/>
              <a:gd name="connsiteX10" fmla="*/ 918287 w 2240559"/>
              <a:gd name="connsiteY10" fmla="*/ 1223857 h 153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0559" h="1534028">
                <a:moveTo>
                  <a:pt x="1264235" y="194196"/>
                </a:moveTo>
                <a:cubicBezTo>
                  <a:pt x="1357084" y="97505"/>
                  <a:pt x="1413976" y="-37606"/>
                  <a:pt x="1574553" y="9779"/>
                </a:cubicBezTo>
                <a:cubicBezTo>
                  <a:pt x="1735130" y="57164"/>
                  <a:pt x="2167505" y="290246"/>
                  <a:pt x="2227696" y="478505"/>
                </a:cubicBezTo>
                <a:cubicBezTo>
                  <a:pt x="2287887" y="666764"/>
                  <a:pt x="2127803" y="963880"/>
                  <a:pt x="1935702" y="1139332"/>
                </a:cubicBezTo>
                <a:cubicBezTo>
                  <a:pt x="1743601" y="1314784"/>
                  <a:pt x="1388855" y="1563235"/>
                  <a:pt x="1075090" y="1531218"/>
                </a:cubicBezTo>
                <a:cubicBezTo>
                  <a:pt x="761325" y="1499201"/>
                  <a:pt x="200391" y="1158542"/>
                  <a:pt x="53114" y="947231"/>
                </a:cubicBezTo>
                <a:cubicBezTo>
                  <a:pt x="-94163" y="735920"/>
                  <a:pt x="102187" y="387577"/>
                  <a:pt x="191427" y="263352"/>
                </a:cubicBezTo>
                <a:cubicBezTo>
                  <a:pt x="280667" y="139127"/>
                  <a:pt x="465537" y="169864"/>
                  <a:pt x="588553" y="201881"/>
                </a:cubicBezTo>
                <a:cubicBezTo>
                  <a:pt x="711569" y="233898"/>
                  <a:pt x="847434" y="349158"/>
                  <a:pt x="929523" y="455453"/>
                </a:cubicBezTo>
                <a:cubicBezTo>
                  <a:pt x="1011612" y="561748"/>
                  <a:pt x="1082959" y="711587"/>
                  <a:pt x="1081086" y="839654"/>
                </a:cubicBezTo>
                <a:cubicBezTo>
                  <a:pt x="1079213" y="967721"/>
                  <a:pt x="984882" y="1230900"/>
                  <a:pt x="918287" y="1223857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E24BDD2-0A00-49F4-B989-AD64C84211A0}"/>
              </a:ext>
            </a:extLst>
          </p:cNvPr>
          <p:cNvSpPr/>
          <p:nvPr/>
        </p:nvSpPr>
        <p:spPr>
          <a:xfrm>
            <a:off x="9248367" y="3854309"/>
            <a:ext cx="407254" cy="268942"/>
          </a:xfrm>
          <a:custGeom>
            <a:avLst/>
            <a:gdLst>
              <a:gd name="connsiteX0" fmla="*/ 368834 w 368834"/>
              <a:gd name="connsiteY0" fmla="*/ 130629 h 130629"/>
              <a:gd name="connsiteX1" fmla="*/ 0 w 368834"/>
              <a:gd name="connsiteY1" fmla="*/ 0 h 130629"/>
              <a:gd name="connsiteX0" fmla="*/ 368834 w 368834"/>
              <a:gd name="connsiteY0" fmla="*/ 130629 h 130629"/>
              <a:gd name="connsiteX1" fmla="*/ 194345 w 368834"/>
              <a:gd name="connsiteY1" fmla="*/ 33043 h 130629"/>
              <a:gd name="connsiteX2" fmla="*/ 0 w 368834"/>
              <a:gd name="connsiteY2" fmla="*/ 0 h 130629"/>
              <a:gd name="connsiteX0" fmla="*/ 368834 w 368834"/>
              <a:gd name="connsiteY0" fmla="*/ 130629 h 145362"/>
              <a:gd name="connsiteX1" fmla="*/ 117505 w 368834"/>
              <a:gd name="connsiteY1" fmla="*/ 140620 h 145362"/>
              <a:gd name="connsiteX2" fmla="*/ 0 w 368834"/>
              <a:gd name="connsiteY2" fmla="*/ 0 h 145362"/>
              <a:gd name="connsiteX0" fmla="*/ 407254 w 407254"/>
              <a:gd name="connsiteY0" fmla="*/ 268942 h 283675"/>
              <a:gd name="connsiteX1" fmla="*/ 155925 w 407254"/>
              <a:gd name="connsiteY1" fmla="*/ 278933 h 283675"/>
              <a:gd name="connsiteX2" fmla="*/ 0 w 407254"/>
              <a:gd name="connsiteY2" fmla="*/ 0 h 283675"/>
              <a:gd name="connsiteX0" fmla="*/ 407254 w 407254"/>
              <a:gd name="connsiteY0" fmla="*/ 268942 h 314170"/>
              <a:gd name="connsiteX1" fmla="*/ 155925 w 407254"/>
              <a:gd name="connsiteY1" fmla="*/ 278933 h 314170"/>
              <a:gd name="connsiteX2" fmla="*/ 0 w 407254"/>
              <a:gd name="connsiteY2" fmla="*/ 0 h 314170"/>
              <a:gd name="connsiteX0" fmla="*/ 407254 w 407254"/>
              <a:gd name="connsiteY0" fmla="*/ 268942 h 268942"/>
              <a:gd name="connsiteX1" fmla="*/ 140557 w 407254"/>
              <a:gd name="connsiteY1" fmla="*/ 163672 h 268942"/>
              <a:gd name="connsiteX2" fmla="*/ 0 w 407254"/>
              <a:gd name="connsiteY2" fmla="*/ 0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254" h="268942">
                <a:moveTo>
                  <a:pt x="407254" y="268942"/>
                </a:moveTo>
                <a:cubicBezTo>
                  <a:pt x="333723" y="249220"/>
                  <a:pt x="192532" y="256650"/>
                  <a:pt x="140557" y="163672"/>
                </a:cubicBez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7A670D-5690-4C2D-828B-FB61B89444DD}"/>
                  </a:ext>
                </a:extLst>
              </p:cNvPr>
              <p:cNvSpPr txBox="1"/>
              <p:nvPr/>
            </p:nvSpPr>
            <p:spPr>
              <a:xfrm>
                <a:off x="10202701" y="1160357"/>
                <a:ext cx="1187697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7A670D-5690-4C2D-828B-FB61B8944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701" y="1160357"/>
                <a:ext cx="118769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D2AAD96-47E4-4007-996E-D97253306D1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10065700" y="1734612"/>
            <a:ext cx="328110" cy="1332085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ED5A89-CCA5-4010-873E-6F9B2BDA12D5}"/>
                  </a:ext>
                </a:extLst>
              </p:cNvPr>
              <p:cNvSpPr txBox="1"/>
              <p:nvPr/>
            </p:nvSpPr>
            <p:spPr>
              <a:xfrm>
                <a:off x="8633327" y="5083142"/>
                <a:ext cx="1230080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/>
                  <a:t>-ball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ED5A89-CCA5-4010-873E-6F9B2BDA1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327" y="5083142"/>
                <a:ext cx="1230080" cy="646331"/>
              </a:xfrm>
              <a:prstGeom prst="rect">
                <a:avLst/>
              </a:prstGeom>
              <a:blipFill>
                <a:blip r:embed="rId6"/>
                <a:stretch>
                  <a:fillRect t="-13889" r="-1323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931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19E469E-4D55-46ED-90AA-0E8435B48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Equilibrium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asymptotically-stable </a:t>
                </a:r>
                <a:r>
                  <a:rPr lang="en-US" dirty="0" err="1"/>
                  <a:t>if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Lyapunov-stable </a:t>
                </a:r>
                <a:r>
                  <a:rPr lang="en-US" dirty="0">
                    <a:solidFill>
                      <a:srgbClr val="FF0000"/>
                    </a:solidFill>
                  </a:rPr>
                  <a:t>+</a:t>
                </a:r>
              </a:p>
              <a:p>
                <a:pPr lvl="1"/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‖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Equilibrium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exponentially-stable if: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is asymptotically stable </a:t>
                </a:r>
                <a:r>
                  <a:rPr lang="en-US" dirty="0">
                    <a:solidFill>
                      <a:srgbClr val="FF0000"/>
                    </a:solidFill>
                  </a:rPr>
                  <a:t>+</a:t>
                </a:r>
              </a:p>
              <a:p>
                <a:pPr lvl="1"/>
                <a:r>
                  <a:rPr lang="en-US" dirty="0"/>
                  <a:t>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then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</m:t>
                    </m:r>
                  </m:oMath>
                </a14:m>
                <a:endParaRPr lang="en-US" b="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19E469E-4D55-46ED-90AA-0E8435B48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D20074E-8605-4B6C-9C14-8636C885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+ Exponential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437B1-7608-4C92-92F0-D3F43681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17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B88BE6-63B2-4FBF-AB70-E70B3788E7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Lyapunov stable: solutions starting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close from equilibrium point must remain close (within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forever</a:t>
                </a:r>
              </a:p>
              <a:p>
                <a:r>
                  <a:rPr lang="en-US" dirty="0"/>
                  <a:t>Asymptotically stable: solutions not only remain close, but also converge to the equilibrium</a:t>
                </a:r>
              </a:p>
              <a:p>
                <a:r>
                  <a:rPr lang="en-US" dirty="0"/>
                  <a:t>Exponentially stable: solutions not only converge to the equilibrium, but in fact converge at least as fast as a known exponential rate</a:t>
                </a:r>
              </a:p>
              <a:p>
                <a:pPr lvl="1"/>
                <a:r>
                  <a:rPr lang="en-US" dirty="0"/>
                  <a:t>All stable linear systems are exponentially stable</a:t>
                </a:r>
              </a:p>
              <a:p>
                <a:pPr lvl="1"/>
                <a:r>
                  <a:rPr lang="en-US" dirty="0"/>
                  <a:t>This need not be true for nonlinear systems!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B88BE6-63B2-4FBF-AB70-E70B3788E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8ED1177-3870-4CFA-A074-1542979B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definitions all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2632F-BE6D-426F-866F-10B80A5F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1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5DF2AD-4406-4772-BDFF-080596A83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Eigenvalues of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satisfying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called the eigenvector</a:t>
                </a:r>
              </a:p>
              <a:p>
                <a:pPr lvl="1"/>
                <a:r>
                  <a:rPr lang="en-US" dirty="0"/>
                  <a:t>Equivalent to saying: values satisfying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the identity matrix</a:t>
                </a:r>
              </a:p>
              <a:p>
                <a:r>
                  <a:rPr lang="en-US" dirty="0"/>
                  <a:t>Interesting result for linear systems: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asymptotically stable if and only if every 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a negative real part</a:t>
                </a:r>
              </a:p>
              <a:p>
                <a:r>
                  <a:rPr lang="en-US" dirty="0"/>
                  <a:t>Lyapunov stable if and only if every eigenvalue has non-positive real part</a:t>
                </a:r>
              </a:p>
              <a:p>
                <a:r>
                  <a:rPr lang="en-US" dirty="0"/>
                  <a:t>Nonlinear systems: no simple analysis technique exists</a:t>
                </a:r>
              </a:p>
              <a:p>
                <a:pPr lvl="1"/>
                <a:r>
                  <a:rPr lang="en-US" dirty="0"/>
                  <a:t>Next time we will look at Lyapunov’s methods, which allow reasoning about stability of nonlinear systems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5DF2AD-4406-4772-BDFF-080596A83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A5D2F18-9B1E-4422-96E7-08CBF319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stability for 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34CD6-5551-4893-BC4B-160B410B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2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70AE76-0E3E-416D-B219-69F4DF6B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Continuous-time Component (Algebraic)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DE1E1-FB12-42E6-83F4-D4A92256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FFB3CE-BECA-4397-9E84-66CB07C0701A}"/>
              </a:ext>
            </a:extLst>
          </p:cNvPr>
          <p:cNvGrpSpPr/>
          <p:nvPr/>
        </p:nvGrpSpPr>
        <p:grpSpPr>
          <a:xfrm>
            <a:off x="2339203" y="1264296"/>
            <a:ext cx="6198639" cy="1626348"/>
            <a:chOff x="1962685" y="1291706"/>
            <a:chExt cx="6198639" cy="16263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465AD6-DA7C-4EC9-9784-6DBBEFD996BB}"/>
                </a:ext>
              </a:extLst>
            </p:cNvPr>
            <p:cNvSpPr/>
            <p:nvPr/>
          </p:nvSpPr>
          <p:spPr>
            <a:xfrm>
              <a:off x="3530173" y="1659758"/>
              <a:ext cx="2878311" cy="125829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error = (x – </a:t>
              </a:r>
              <a:r>
                <a:rPr lang="en-US" sz="2400" dirty="0" err="1">
                  <a:solidFill>
                    <a:schemeClr val="tx1"/>
                  </a:solidFill>
                </a:rPr>
                <a:t>x</a:t>
              </a:r>
              <a:r>
                <a:rPr lang="en-US" sz="2400" baseline="-25000" dirty="0" err="1">
                  <a:solidFill>
                    <a:schemeClr val="tx1"/>
                  </a:solidFill>
                </a:rPr>
                <a:t>ref</a:t>
              </a:r>
              <a:r>
                <a:rPr lang="en-US" sz="2400" dirty="0">
                  <a:solidFill>
                    <a:schemeClr val="tx1"/>
                  </a:solidFill>
                </a:rPr>
                <a:t>)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1B1E90A-88F5-4251-AEDF-E8740E76F642}"/>
                </a:ext>
              </a:extLst>
            </p:cNvPr>
            <p:cNvCxnSpPr>
              <a:cxnSpLocks/>
            </p:cNvCxnSpPr>
            <p:nvPr/>
          </p:nvCxnSpPr>
          <p:spPr>
            <a:xfrm>
              <a:off x="6435787" y="2188248"/>
              <a:ext cx="65407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44EF87-DDCC-4F54-95BA-383EA59364CE}"/>
                </a:ext>
              </a:extLst>
            </p:cNvPr>
            <p:cNvCxnSpPr>
              <a:cxnSpLocks/>
            </p:cNvCxnSpPr>
            <p:nvPr/>
          </p:nvCxnSpPr>
          <p:spPr>
            <a:xfrm>
              <a:off x="2415796" y="1897430"/>
              <a:ext cx="111437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3075C8-262C-4ACC-B2FC-6A47931F253F}"/>
                </a:ext>
              </a:extLst>
            </p:cNvPr>
            <p:cNvSpPr txBox="1"/>
            <p:nvPr/>
          </p:nvSpPr>
          <p:spPr>
            <a:xfrm>
              <a:off x="1962685" y="1291706"/>
              <a:ext cx="973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real </a:t>
              </a:r>
              <a:r>
                <a:rPr lang="en-US" sz="2800" dirty="0">
                  <a:solidFill>
                    <a:srgbClr val="FF0000"/>
                  </a:solidFill>
                </a:rPr>
                <a:t>x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D15DAD-1397-4993-BB61-4FEEDB36A126}"/>
                </a:ext>
              </a:extLst>
            </p:cNvPr>
            <p:cNvCxnSpPr>
              <a:cxnSpLocks/>
            </p:cNvCxnSpPr>
            <p:nvPr/>
          </p:nvCxnSpPr>
          <p:spPr>
            <a:xfrm>
              <a:off x="2455008" y="2553873"/>
              <a:ext cx="111437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8A7CA3-A218-4F1F-AC9C-D2441A75416A}"/>
                </a:ext>
              </a:extLst>
            </p:cNvPr>
            <p:cNvSpPr txBox="1"/>
            <p:nvPr/>
          </p:nvSpPr>
          <p:spPr>
            <a:xfrm>
              <a:off x="2001897" y="1984477"/>
              <a:ext cx="1243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real </a:t>
              </a:r>
              <a:r>
                <a:rPr lang="en-US" sz="2800" dirty="0" err="1">
                  <a:solidFill>
                    <a:srgbClr val="FF0000"/>
                  </a:solidFill>
                </a:rPr>
                <a:t>x</a:t>
              </a:r>
              <a:r>
                <a:rPr lang="en-US" sz="2800" baseline="-25000" dirty="0" err="1">
                  <a:solidFill>
                    <a:srgbClr val="FF0000"/>
                  </a:solidFill>
                </a:rPr>
                <a:t>ref</a:t>
              </a:r>
              <a:endParaRPr lang="en-US" sz="2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712067-927B-4F55-9D66-32839A55E175}"/>
                </a:ext>
              </a:extLst>
            </p:cNvPr>
            <p:cNvSpPr txBox="1"/>
            <p:nvPr/>
          </p:nvSpPr>
          <p:spPr>
            <a:xfrm>
              <a:off x="6606988" y="1493412"/>
              <a:ext cx="155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real </a:t>
              </a:r>
              <a:r>
                <a:rPr lang="en-US" sz="2800" dirty="0">
                  <a:solidFill>
                    <a:srgbClr val="FF0000"/>
                  </a:solidFill>
                </a:rPr>
                <a:t>error</a:t>
              </a:r>
            </a:p>
          </p:txBody>
        </p:sp>
      </p:grp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5E89BD24-6061-43FF-ADD7-0851A0385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3054953"/>
            <a:ext cx="11699087" cy="2629087"/>
          </a:xfrm>
        </p:spPr>
        <p:txBody>
          <a:bodyPr>
            <a:normAutofit/>
          </a:bodyPr>
          <a:lstStyle/>
          <a:p>
            <a:r>
              <a:rPr lang="en-US" dirty="0"/>
              <a:t>Input variables: x and </a:t>
            </a:r>
            <a:r>
              <a:rPr lang="en-US" dirty="0" err="1"/>
              <a:t>x</a:t>
            </a:r>
            <a:r>
              <a:rPr lang="en-US" baseline="-25000" dirty="0" err="1"/>
              <a:t>ref</a:t>
            </a:r>
            <a:r>
              <a:rPr lang="en-US" baseline="-25000" dirty="0"/>
              <a:t> </a:t>
            </a:r>
            <a:r>
              <a:rPr lang="en-US" dirty="0"/>
              <a:t>of type real, Output variable: error of type real</a:t>
            </a:r>
          </a:p>
          <a:p>
            <a:r>
              <a:rPr lang="en-US" dirty="0"/>
              <a:t>No state variables</a:t>
            </a:r>
          </a:p>
          <a:p>
            <a:r>
              <a:rPr lang="en-US" dirty="0"/>
              <a:t>Signals: Assignments of values to variables as a function of time</a:t>
            </a:r>
          </a:p>
          <a:p>
            <a:r>
              <a:rPr lang="en-US" dirty="0"/>
              <a:t>At each time t, error(t) = x(t) – </a:t>
            </a:r>
            <a:r>
              <a:rPr lang="en-US" dirty="0" err="1"/>
              <a:t>x</a:t>
            </a:r>
            <a:r>
              <a:rPr lang="en-US" baseline="-25000" dirty="0" err="1"/>
              <a:t>ref</a:t>
            </a:r>
            <a:r>
              <a:rPr lang="en-US" dirty="0"/>
              <a:t>(t)</a:t>
            </a:r>
          </a:p>
          <a:p>
            <a:r>
              <a:rPr lang="en-US" dirty="0" err="1"/>
              <a:t>Input/Output</a:t>
            </a:r>
            <a:r>
              <a:rPr lang="en-US" dirty="0"/>
              <a:t> relation expressed algebraically instead of as an assignment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6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1B80AF-A340-4026-8532-91E46F83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a simple car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A4183-8263-4F35-A36F-5F5BAC8A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7D18A247-53AC-4D92-858F-0C5094219796}"/>
              </a:ext>
            </a:extLst>
          </p:cNvPr>
          <p:cNvSpPr/>
          <p:nvPr/>
        </p:nvSpPr>
        <p:spPr>
          <a:xfrm>
            <a:off x="3389117" y="2033337"/>
            <a:ext cx="3094892" cy="56270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F6E9031D-A1AC-4BEC-960A-7273EF5ED27B}"/>
              </a:ext>
            </a:extLst>
          </p:cNvPr>
          <p:cNvSpPr/>
          <p:nvPr/>
        </p:nvSpPr>
        <p:spPr>
          <a:xfrm>
            <a:off x="3228884" y="2615501"/>
            <a:ext cx="4166381" cy="56270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875BCE-7175-4BDA-81CD-77A0EB63454C}"/>
              </a:ext>
            </a:extLst>
          </p:cNvPr>
          <p:cNvSpPr/>
          <p:nvPr/>
        </p:nvSpPr>
        <p:spPr>
          <a:xfrm>
            <a:off x="3545058" y="3178209"/>
            <a:ext cx="407963" cy="425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E0A0A6-5833-4A96-A974-4066FC4478D4}"/>
              </a:ext>
            </a:extLst>
          </p:cNvPr>
          <p:cNvSpPr/>
          <p:nvPr/>
        </p:nvSpPr>
        <p:spPr>
          <a:xfrm>
            <a:off x="6785316" y="3178209"/>
            <a:ext cx="407963" cy="425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606E5-FE0B-4FE1-8C70-637A891B8915}"/>
              </a:ext>
            </a:extLst>
          </p:cNvPr>
          <p:cNvCxnSpPr/>
          <p:nvPr/>
        </p:nvCxnSpPr>
        <p:spPr>
          <a:xfrm>
            <a:off x="2349304" y="3638428"/>
            <a:ext cx="5894363" cy="0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0F19BC-3CD1-4354-9D51-C65CFF4B0672}"/>
              </a:ext>
            </a:extLst>
          </p:cNvPr>
          <p:cNvCxnSpPr>
            <a:cxnSpLocks/>
          </p:cNvCxnSpPr>
          <p:nvPr/>
        </p:nvCxnSpPr>
        <p:spPr>
          <a:xfrm>
            <a:off x="8243667" y="2615501"/>
            <a:ext cx="1031132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5920A9-42A8-45A6-9F59-17416092831C}"/>
              </a:ext>
            </a:extLst>
          </p:cNvPr>
          <p:cNvCxnSpPr>
            <a:cxnSpLocks/>
          </p:cNvCxnSpPr>
          <p:nvPr/>
        </p:nvCxnSpPr>
        <p:spPr>
          <a:xfrm>
            <a:off x="2197752" y="2896855"/>
            <a:ext cx="1031132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D49962-3153-4140-9AF1-63C4762F601E}"/>
              </a:ext>
            </a:extLst>
          </p:cNvPr>
          <p:cNvCxnSpPr>
            <a:cxnSpLocks/>
          </p:cNvCxnSpPr>
          <p:nvPr/>
        </p:nvCxnSpPr>
        <p:spPr>
          <a:xfrm>
            <a:off x="8243667" y="3101135"/>
            <a:ext cx="1031132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F75503-308A-4FB1-869E-1B8CE91DD80A}"/>
                  </a:ext>
                </a:extLst>
              </p:cNvPr>
              <p:cNvSpPr txBox="1"/>
              <p:nvPr/>
            </p:nvSpPr>
            <p:spPr>
              <a:xfrm>
                <a:off x="9274798" y="2314691"/>
                <a:ext cx="1882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F75503-308A-4FB1-869E-1B8CE91DD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798" y="2314691"/>
                <a:ext cx="1882827" cy="523220"/>
              </a:xfrm>
              <a:prstGeom prst="rect">
                <a:avLst/>
              </a:prstGeom>
              <a:blipFill>
                <a:blip r:embed="rId2"/>
                <a:stretch>
                  <a:fillRect l="-647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734EC7-B820-487C-84F9-838EC012919E}"/>
                  </a:ext>
                </a:extLst>
              </p:cNvPr>
              <p:cNvSpPr txBox="1"/>
              <p:nvPr/>
            </p:nvSpPr>
            <p:spPr>
              <a:xfrm>
                <a:off x="9274799" y="2867514"/>
                <a:ext cx="1623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Velocity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734EC7-B820-487C-84F9-838EC0129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799" y="2867514"/>
                <a:ext cx="1623201" cy="523220"/>
              </a:xfrm>
              <a:prstGeom prst="rect">
                <a:avLst/>
              </a:prstGeom>
              <a:blipFill>
                <a:blip r:embed="rId3"/>
                <a:stretch>
                  <a:fillRect l="-749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4EA26-2744-471C-B57B-386FF7E23B66}"/>
                  </a:ext>
                </a:extLst>
              </p:cNvPr>
              <p:cNvSpPr txBox="1"/>
              <p:nvPr/>
            </p:nvSpPr>
            <p:spPr>
              <a:xfrm>
                <a:off x="914152" y="2373635"/>
                <a:ext cx="12993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Force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4EA26-2744-471C-B57B-386FF7E23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52" y="2373635"/>
                <a:ext cx="1299395" cy="523220"/>
              </a:xfrm>
              <a:prstGeom prst="rect">
                <a:avLst/>
              </a:prstGeom>
              <a:blipFill>
                <a:blip r:embed="rId4"/>
                <a:stretch>
                  <a:fillRect l="-985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2E1B6D-2DB2-44D5-9B81-D65AD04CAF63}"/>
                  </a:ext>
                </a:extLst>
              </p:cNvPr>
              <p:cNvSpPr txBox="1"/>
              <p:nvPr/>
            </p:nvSpPr>
            <p:spPr>
              <a:xfrm>
                <a:off x="3953021" y="3864791"/>
                <a:ext cx="1774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Friction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2E1B6D-2DB2-44D5-9B81-D65AD04C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021" y="3864791"/>
                <a:ext cx="1774140" cy="523220"/>
              </a:xfrm>
              <a:prstGeom prst="rect">
                <a:avLst/>
              </a:prstGeom>
              <a:blipFill>
                <a:blip r:embed="rId5"/>
                <a:stretch>
                  <a:fillRect l="-687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496014-C17B-4A82-9132-5F8BFD3EA2F0}"/>
              </a:ext>
            </a:extLst>
          </p:cNvPr>
          <p:cNvCxnSpPr>
            <a:cxnSpLocks/>
          </p:cNvCxnSpPr>
          <p:nvPr/>
        </p:nvCxnSpPr>
        <p:spPr>
          <a:xfrm flipH="1">
            <a:off x="3953021" y="3778830"/>
            <a:ext cx="1289837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ADB744-9DE1-40CA-8641-91996434E7EE}"/>
                  </a:ext>
                </a:extLst>
              </p:cNvPr>
              <p:cNvSpPr txBox="1"/>
              <p:nvPr/>
            </p:nvSpPr>
            <p:spPr>
              <a:xfrm>
                <a:off x="701889" y="4525564"/>
                <a:ext cx="10788222" cy="95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Newton’s law of motion: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ADB744-9DE1-40CA-8641-91996434E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9" y="4525564"/>
                <a:ext cx="10788222" cy="956352"/>
              </a:xfrm>
              <a:prstGeom prst="rect">
                <a:avLst/>
              </a:prstGeom>
              <a:blipFill>
                <a:blip r:embed="rId6"/>
                <a:stretch>
                  <a:fillRect l="-1695" b="-1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7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F1E206-4581-4168-972C-3845D52A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>
            <a:normAutofit/>
          </a:bodyPr>
          <a:lstStyle/>
          <a:p>
            <a:r>
              <a:rPr lang="en-US" dirty="0"/>
              <a:t>Continuous-time component (differential)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D85EC-8246-461C-B4A6-C8664C4C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686D8D-BC0C-4A4B-9F01-5CD0AB91E5CA}"/>
                  </a:ext>
                </a:extLst>
              </p:cNvPr>
              <p:cNvSpPr/>
              <p:nvPr/>
            </p:nvSpPr>
            <p:spPr>
              <a:xfrm>
                <a:off x="-40082" y="2746313"/>
                <a:ext cx="2514278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686D8D-BC0C-4A4B-9F01-5CD0AB91E5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082" y="2746313"/>
                <a:ext cx="2514278" cy="1365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4E62190-BB07-4762-9E50-B8758DE8FBDC}"/>
              </a:ext>
            </a:extLst>
          </p:cNvPr>
          <p:cNvGrpSpPr/>
          <p:nvPr/>
        </p:nvGrpSpPr>
        <p:grpSpPr>
          <a:xfrm>
            <a:off x="2013241" y="1571326"/>
            <a:ext cx="6136395" cy="3715347"/>
            <a:chOff x="2859548" y="1453269"/>
            <a:chExt cx="6136395" cy="371534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323004-30D0-4566-8474-FE1429682A56}"/>
                </a:ext>
              </a:extLst>
            </p:cNvPr>
            <p:cNvSpPr/>
            <p:nvPr/>
          </p:nvSpPr>
          <p:spPr>
            <a:xfrm>
              <a:off x="3973925" y="1453269"/>
              <a:ext cx="3719413" cy="3715347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B488F30-45B6-4270-AECB-A3CA735954B1}"/>
                </a:ext>
              </a:extLst>
            </p:cNvPr>
            <p:cNvCxnSpPr>
              <a:cxnSpLocks/>
            </p:cNvCxnSpPr>
            <p:nvPr/>
          </p:nvCxnSpPr>
          <p:spPr>
            <a:xfrm>
              <a:off x="7740151" y="1941512"/>
              <a:ext cx="65407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9869A64-0863-4F48-8494-535937CA4CDD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48" y="1865308"/>
              <a:ext cx="111437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FE815B6-5C20-47E0-AAFB-42FEBFD7E4DE}"/>
                    </a:ext>
                  </a:extLst>
                </p:cNvPr>
                <p:cNvSpPr txBox="1"/>
                <p:nvPr/>
              </p:nvSpPr>
              <p:spPr>
                <a:xfrm>
                  <a:off x="3282076" y="1998195"/>
                  <a:ext cx="5437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FE815B6-5C20-47E0-AAFB-42FEBFD7E4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076" y="1998195"/>
                  <a:ext cx="543739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C4F1B6-5B0E-4FFC-BBD8-824922C37E6D}"/>
                </a:ext>
              </a:extLst>
            </p:cNvPr>
            <p:cNvCxnSpPr>
              <a:cxnSpLocks/>
            </p:cNvCxnSpPr>
            <p:nvPr/>
          </p:nvCxnSpPr>
          <p:spPr>
            <a:xfrm>
              <a:off x="4000819" y="277354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C3C81FD-9187-4E71-B269-FF1B891CF01F}"/>
                    </a:ext>
                  </a:extLst>
                </p:cNvPr>
                <p:cNvSpPr txBox="1"/>
                <p:nvPr/>
              </p:nvSpPr>
              <p:spPr>
                <a:xfrm>
                  <a:off x="4185443" y="1532978"/>
                  <a:ext cx="3427990" cy="558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real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𝑙𝑜𝑤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h𝑖𝑔h</m:t>
                          </m:r>
                        </m:sub>
                      </m:sSub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C3C81FD-9187-4E71-B269-FF1B891CF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443" y="1532978"/>
                  <a:ext cx="3427990" cy="558230"/>
                </a:xfrm>
                <a:prstGeom prst="rect">
                  <a:avLst/>
                </a:prstGeom>
                <a:blipFill>
                  <a:blip r:embed="rId4"/>
                  <a:stretch>
                    <a:fillRect l="-3737" t="-10989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45B07AF-A188-4945-9908-39C6F0087FAA}"/>
                    </a:ext>
                  </a:extLst>
                </p:cNvPr>
                <p:cNvSpPr txBox="1"/>
                <p:nvPr/>
              </p:nvSpPr>
              <p:spPr>
                <a:xfrm>
                  <a:off x="4969105" y="3061384"/>
                  <a:ext cx="127714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45B07AF-A188-4945-9908-39C6F0087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105" y="3061384"/>
                  <a:ext cx="1277144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D5A828-8448-4291-886A-B314561A3C46}"/>
                    </a:ext>
                  </a:extLst>
                </p:cNvPr>
                <p:cNvSpPr txBox="1"/>
                <p:nvPr/>
              </p:nvSpPr>
              <p:spPr>
                <a:xfrm>
                  <a:off x="4185442" y="2037908"/>
                  <a:ext cx="3442033" cy="558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real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𝑙𝑜𝑤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h𝑖𝑔h</m:t>
                          </m:r>
                        </m:sub>
                      </m:sSub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D5A828-8448-4291-886A-B314561A3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442" y="2037908"/>
                  <a:ext cx="3442033" cy="558230"/>
                </a:xfrm>
                <a:prstGeom prst="rect">
                  <a:avLst/>
                </a:prstGeom>
                <a:blipFill>
                  <a:blip r:embed="rId6"/>
                  <a:stretch>
                    <a:fillRect l="-3723" t="-10989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ED36343-E4CD-4289-82CA-F44436A6B5E5}"/>
                    </a:ext>
                  </a:extLst>
                </p:cNvPr>
                <p:cNvSpPr txBox="1"/>
                <p:nvPr/>
              </p:nvSpPr>
              <p:spPr>
                <a:xfrm>
                  <a:off x="4969105" y="3774668"/>
                  <a:ext cx="2262222" cy="1027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𝑘𝑣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ED36343-E4CD-4289-82CA-F44436A6B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105" y="3774668"/>
                  <a:ext cx="2262222" cy="102733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5A95D98-01F7-47C1-8F78-FB25922B8CE2}"/>
                </a:ext>
              </a:extLst>
            </p:cNvPr>
            <p:cNvCxnSpPr>
              <a:cxnSpLocks/>
            </p:cNvCxnSpPr>
            <p:nvPr/>
          </p:nvCxnSpPr>
          <p:spPr>
            <a:xfrm>
              <a:off x="7739688" y="2501327"/>
              <a:ext cx="65407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A115037-80C1-4E95-A2C3-9DB87AFB71EB}"/>
                    </a:ext>
                  </a:extLst>
                </p:cNvPr>
                <p:cNvSpPr txBox="1"/>
                <p:nvPr/>
              </p:nvSpPr>
              <p:spPr>
                <a:xfrm>
                  <a:off x="8441042" y="1649124"/>
                  <a:ext cx="50808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A115037-80C1-4E95-A2C3-9DB87AFB7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1042" y="1649124"/>
                  <a:ext cx="5080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0969B73-F439-4758-94C1-7AB767B97418}"/>
                    </a:ext>
                  </a:extLst>
                </p:cNvPr>
                <p:cNvSpPr txBox="1"/>
                <p:nvPr/>
              </p:nvSpPr>
              <p:spPr>
                <a:xfrm>
                  <a:off x="8487855" y="2141222"/>
                  <a:ext cx="50808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0969B73-F439-4758-94C1-7AB767B974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855" y="2141222"/>
                  <a:ext cx="50808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775DBC8-03FB-49C5-91C6-E8ED0E348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7730" y="1770747"/>
            <a:ext cx="3788940" cy="2483294"/>
          </a:xfrm>
        </p:spPr>
        <p:txBody>
          <a:bodyPr>
            <a:normAutofit/>
          </a:bodyPr>
          <a:lstStyle/>
          <a:p>
            <a:r>
              <a:rPr lang="en-US" dirty="0"/>
              <a:t>Rate of change of each state variable and output variables defined using expressions over inputs and states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D80C11-FD89-40F5-B3B9-5E9DC1EA7975}"/>
              </a:ext>
            </a:extLst>
          </p:cNvPr>
          <p:cNvSpPr/>
          <p:nvPr/>
        </p:nvSpPr>
        <p:spPr>
          <a:xfrm>
            <a:off x="8217730" y="4402964"/>
            <a:ext cx="2738442" cy="12137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Expressions, not assignments!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CCC5D1-42BF-4E52-9580-A0CCBD132743}"/>
              </a:ext>
            </a:extLst>
          </p:cNvPr>
          <p:cNvCxnSpPr>
            <a:stCxn id="22" idx="1"/>
          </p:cNvCxnSpPr>
          <p:nvPr/>
        </p:nvCxnSpPr>
        <p:spPr>
          <a:xfrm flipH="1" flipV="1">
            <a:off x="6546715" y="3941722"/>
            <a:ext cx="1671015" cy="1068134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46275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AB7556-1E41-46BA-9BB6-2DBAD3FEEA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42431"/>
                <a:ext cx="11699087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represent a set representing time instants,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Input Signal: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Input signal is assumed to be continuous or piecewise-continuous</a:t>
                </a:r>
              </a:p>
              <a:p>
                <a:pPr marL="411480" lvl="1" indent="0">
                  <a:buNone/>
                </a:pPr>
                <a:endParaRPr lang="en-US" dirty="0"/>
              </a:p>
              <a:p>
                <a:r>
                  <a:rPr lang="en-US" dirty="0"/>
                  <a:t>Given an initial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an input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execution of the system is defined by </a:t>
                </a:r>
                <a:r>
                  <a:rPr lang="en-US" b="1" i="1" dirty="0"/>
                  <a:t>state-trajectories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(from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) that satisfy the </a:t>
                </a:r>
                <a:r>
                  <a:rPr lang="en-US" b="1" i="1" dirty="0"/>
                  <a:t>initial-value problem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b="0" i="1" dirty="0"/>
              </a:p>
              <a:p>
                <a:pPr lvl="1"/>
                <a:endParaRPr lang="en-US" b="0" i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AB7556-1E41-46BA-9BB6-2DBAD3FEE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42431"/>
                <a:ext cx="11699087" cy="4351338"/>
              </a:xfrm>
              <a:blipFill>
                <a:blip r:embed="rId2"/>
                <a:stretch>
                  <a:fillRect l="-62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73E6F5D-1B4A-4DF8-8DDB-ED35807C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Executions of Car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B315D-7E71-43A4-9EF9-A21741D3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1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0C3D45-5EBA-42DC-B8BB-FC9F31786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. Then, we need to solve: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𝑘𝑣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b="0" i="1" dirty="0"/>
              </a:p>
              <a:p>
                <a:r>
                  <a:rPr lang="en-US" dirty="0"/>
                  <a:t>Solution to above differential equation (solve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first,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Note,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0C3D45-5EBA-42DC-B8BB-FC9F31786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5FA1E3C-C462-4BD1-82D8-120BF2D6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Execution of Car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36ACE-6CB9-4D22-8D3A-F2E4FB4F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D2B496-4146-44F3-BD1B-C627879CFD16}"/>
                  </a:ext>
                </a:extLst>
              </p:cNvPr>
              <p:cNvSpPr txBox="1"/>
              <p:nvPr/>
            </p:nvSpPr>
            <p:spPr>
              <a:xfrm>
                <a:off x="9831743" y="4094922"/>
                <a:ext cx="1961563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D2B496-4146-44F3-BD1B-C627879CF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43" y="4094922"/>
                <a:ext cx="1961563" cy="830997"/>
              </a:xfrm>
              <a:prstGeom prst="rect">
                <a:avLst/>
              </a:prstGeom>
              <a:blipFill>
                <a:blip r:embed="rId3"/>
                <a:stretch>
                  <a:fillRect l="-30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61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4CD08F-CA9D-40D5-A2BC-E098CFEFB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216" y="2217728"/>
            <a:ext cx="5415272" cy="778828"/>
          </a:xfrm>
        </p:spPr>
        <p:txBody>
          <a:bodyPr>
            <a:normAutofit/>
          </a:bodyPr>
          <a:lstStyle/>
          <a:p>
            <a:r>
              <a:rPr lang="en-US" dirty="0"/>
              <a:t>Plot of Signals vs.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E54B2C-3BB2-4462-AECF-971A60E5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Simulink and Breach Brief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B1A85-4B11-4CDA-AEFD-EF4B9575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809EE-DAF8-40E1-A11F-DBC179036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4" t="14203" r="7328" b="4294"/>
          <a:stretch/>
        </p:blipFill>
        <p:spPr>
          <a:xfrm>
            <a:off x="79512" y="1164796"/>
            <a:ext cx="5850837" cy="45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6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63E7C2-8151-4F2C-B130-B1444A03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Simulink and Breach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D9CA3-B262-422D-BA61-7A8520C0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8834081C-2557-4C5F-9112-59453D215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113" y="1743743"/>
                <a:ext cx="5415272" cy="19933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Plot in phase-space or state-space.</a:t>
                </a:r>
              </a:p>
              <a:p>
                <a:r>
                  <a:rPr lang="en-US" dirty="0"/>
                  <a:t>Shows trajectory of states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8834081C-2557-4C5F-9112-59453D215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113" y="1743743"/>
                <a:ext cx="5415272" cy="1993369"/>
              </a:xfrm>
              <a:blipFill>
                <a:blip r:embed="rId2"/>
                <a:stretch>
                  <a:fillRect l="-1464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F2EF1F2-118E-478E-B404-81F678113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4" t="18797" r="6794"/>
          <a:stretch/>
        </p:blipFill>
        <p:spPr>
          <a:xfrm>
            <a:off x="6096000" y="1209202"/>
            <a:ext cx="5592417" cy="459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02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12022</TotalTime>
  <Words>1873</Words>
  <Application>Microsoft Office PowerPoint</Application>
  <PresentationFormat>Widescreen</PresentationFormat>
  <Paragraphs>215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Dynamical Systems</vt:lpstr>
      <vt:lpstr>Dynamical Systems</vt:lpstr>
      <vt:lpstr>Continuous-time Component (Algebraic)</vt:lpstr>
      <vt:lpstr>Model of a simple car</vt:lpstr>
      <vt:lpstr>Continuous-time component (differential)</vt:lpstr>
      <vt:lpstr>Executions of Car</vt:lpstr>
      <vt:lpstr>Sample Execution of Car</vt:lpstr>
      <vt:lpstr>Simulink and Breach Brief Demo</vt:lpstr>
      <vt:lpstr>Simulink and Breach Demo</vt:lpstr>
      <vt:lpstr>Sample Execution of Car with constant force</vt:lpstr>
      <vt:lpstr>Plots</vt:lpstr>
      <vt:lpstr>Continuous-Time Component Definition</vt:lpstr>
      <vt:lpstr>Execution Definition</vt:lpstr>
      <vt:lpstr>Existence and Uniqueness of Solutions</vt:lpstr>
      <vt:lpstr>Existence</vt:lpstr>
      <vt:lpstr>Uniqueness</vt:lpstr>
      <vt:lpstr>What do Matlab/Simulink do?</vt:lpstr>
      <vt:lpstr>Linear Systems</vt:lpstr>
      <vt:lpstr>Linear Components</vt:lpstr>
      <vt:lpstr>Solutions to Linear Systems</vt:lpstr>
      <vt:lpstr>Stability of Systems</vt:lpstr>
      <vt:lpstr>Lyapunov stability</vt:lpstr>
      <vt:lpstr>Asymptotic + Exponential Stability</vt:lpstr>
      <vt:lpstr>What do these definitions all mean?</vt:lpstr>
      <vt:lpstr>Analyzing stability for linear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250</cp:revision>
  <dcterms:created xsi:type="dcterms:W3CDTF">2018-01-04T23:14:16Z</dcterms:created>
  <dcterms:modified xsi:type="dcterms:W3CDTF">2018-01-26T01:03:02Z</dcterms:modified>
</cp:coreProperties>
</file>