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8" r:id="rId3"/>
    <p:sldId id="380" r:id="rId4"/>
    <p:sldId id="406" r:id="rId5"/>
    <p:sldId id="408" r:id="rId6"/>
    <p:sldId id="409" r:id="rId7"/>
    <p:sldId id="410" r:id="rId8"/>
    <p:sldId id="413" r:id="rId9"/>
    <p:sldId id="407" r:id="rId10"/>
    <p:sldId id="415" r:id="rId11"/>
    <p:sldId id="416" r:id="rId12"/>
    <p:sldId id="417" r:id="rId13"/>
    <p:sldId id="418" r:id="rId14"/>
    <p:sldId id="419" r:id="rId15"/>
    <p:sldId id="414" r:id="rId16"/>
    <p:sldId id="412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9" r:id="rId26"/>
    <p:sldId id="430" r:id="rId27"/>
    <p:sldId id="431" r:id="rId28"/>
    <p:sldId id="432" r:id="rId29"/>
    <p:sldId id="433" r:id="rId30"/>
    <p:sldId id="434" r:id="rId31"/>
    <p:sldId id="41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A"/>
    <a:srgbClr val="EBF7FF"/>
    <a:srgbClr val="CCFFFF"/>
    <a:srgbClr val="FF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8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848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696039-58B3-4341-9D32-C910162B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885EE-985D-47EA-997B-D251CE6516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B985A-4C37-4D1F-A437-E4A951A85D11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C6E67-587C-4C64-9FE8-C84AFAFF7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3E4C-F44F-440F-85F6-FF52404C6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4FFD-4AF2-45F7-AED0-39B21745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5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8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7C1C4-4E55-4F27-A829-6A8623726FAD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E3AD49-55BB-449E-9707-2C6D805BA28C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AD5598-C8B6-4374-8D46-BE17282EAF29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785756-0585-40D8-98E9-34817A498311}"/>
              </a:ext>
            </a:extLst>
          </p:cNvPr>
          <p:cNvGrpSpPr/>
          <p:nvPr userDrawn="1"/>
        </p:nvGrpSpPr>
        <p:grpSpPr>
          <a:xfrm>
            <a:off x="3570" y="5759682"/>
            <a:ext cx="12192000" cy="1099678"/>
            <a:chOff x="50006" y="5327414"/>
            <a:chExt cx="12192000" cy="10996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A8E9BA4-0363-4A70-9E0A-B9683462DE33}"/>
                </a:ext>
              </a:extLst>
            </p:cNvPr>
            <p:cNvSpPr/>
            <p:nvPr userDrawn="1"/>
          </p:nvSpPr>
          <p:spPr>
            <a:xfrm>
              <a:off x="50006" y="5375274"/>
              <a:ext cx="12192000" cy="1051818"/>
            </a:xfrm>
            <a:prstGeom prst="rect">
              <a:avLst/>
            </a:prstGeom>
            <a:solidFill>
              <a:srgbClr val="99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FABD5F6-C7FE-4495-BA21-86E3D6DC242B}"/>
                </a:ext>
              </a:extLst>
            </p:cNvPr>
            <p:cNvSpPr txBox="1"/>
            <p:nvPr userDrawn="1"/>
          </p:nvSpPr>
          <p:spPr>
            <a:xfrm>
              <a:off x="71438" y="5327414"/>
              <a:ext cx="57129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b="1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USC </a:t>
              </a:r>
              <a:r>
                <a:rPr lang="en-US" sz="32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Viterbi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School of Engineering</a:t>
              </a:r>
            </a:p>
            <a:p>
              <a:pPr defTabSz="457200"/>
              <a:r>
                <a:rPr lang="en-US" sz="1600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i="1" dirty="0">
                  <a:solidFill>
                    <a:srgbClr val="FFC000"/>
                  </a:solidFill>
                  <a:latin typeface="Garamond" panose="02020404030301010803" pitchFamily="18" charset="0"/>
                  <a:cs typeface="Times New Roman" panose="02020603050405020304" pitchFamily="18" charset="0"/>
                </a:rPr>
                <a:t>Department of Computer Science</a:t>
              </a:r>
            </a:p>
          </p:txBody>
        </p:sp>
      </p:grp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64476"/>
            <a:ext cx="997652" cy="7482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6381F13-A4A4-444E-9C5F-0C7501D9BF81}"/>
              </a:ext>
            </a:extLst>
          </p:cNvPr>
          <p:cNvSpPr/>
          <p:nvPr userDrawn="1"/>
        </p:nvSpPr>
        <p:spPr>
          <a:xfrm>
            <a:off x="0" y="2713"/>
            <a:ext cx="12192000" cy="30260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77AB79-4F9F-47F3-934B-DC6AA693504D}"/>
              </a:ext>
            </a:extLst>
          </p:cNvPr>
          <p:cNvSpPr/>
          <p:nvPr userDrawn="1"/>
        </p:nvSpPr>
        <p:spPr>
          <a:xfrm flipV="1">
            <a:off x="9522" y="294440"/>
            <a:ext cx="12192000" cy="50800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9843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139"/>
            <a:ext cx="11216640" cy="899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5565"/>
            <a:ext cx="11216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61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FF6600"/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2">
            <a:lumMod val="60000"/>
            <a:lumOff val="40000"/>
          </a:schemeClr>
        </a:buClr>
        <a:buSzPct val="80000"/>
        <a:buFont typeface="Wingdings 3" panose="05040102010807070707" pitchFamily="18" charset="2"/>
        <a:buChar char=""/>
        <a:tabLst/>
        <a:defRPr lang="en-US" sz="28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jurafsky/slp3/9.pdf" TargetMode="External"/><Relationship Id="rId2" Type="http://schemas.openxmlformats.org/officeDocument/2006/relationships/hyperlink" Target="http://research.cs.tamu.edu/prism/lectures/pr/pr_l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ople.eecs.berkeley.edu/~pabbeel/cs287-fa11/slides/mdps-intro-value-iteration.pdf" TargetMode="External"/><Relationship Id="rId5" Type="http://schemas.openxmlformats.org/officeDocument/2006/relationships/hyperlink" Target="http://www.cs.cornell.edu/courses/cs4758/2012sp/materials/cs4758_hmm.pdf" TargetMode="External"/><Relationship Id="rId4" Type="http://schemas.openxmlformats.org/officeDocument/2006/relationships/hyperlink" Target="http://www.robots.ox.ac.uk/~mobile/Theses/ondruska_thesi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State Estimation and Probabilistic Models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866" y="315527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Spring 2018. CS 599.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11A7DD-D17C-40BC-A055-744B6A9FE579}"/>
              </a:ext>
            </a:extLst>
          </p:cNvPr>
          <p:cNvSpPr txBox="1"/>
          <p:nvPr/>
        </p:nvSpPr>
        <p:spPr>
          <a:xfrm>
            <a:off x="607039" y="5173546"/>
            <a:ext cx="1172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This lecture also some sources other than the textbooks, full bibliography is included at the end of the slides.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E095F5-17D5-4B10-A319-C7ED22C0CF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assume an estimate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fusing information obtained by measurements till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this is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We also assume that the error between the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the actual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has 0 mean, and covariance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Now, we use these values and the state dynamics to predict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Because we are still using measurements only up to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we can denote this predicted value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and compute it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E095F5-17D5-4B10-A319-C7ED22C0CF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3555AFD-C7CE-4C73-B06D-4536B7BA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I: Prediction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8F246-EA1F-4780-BE20-0BF381FB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0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69BF90-BA33-43ED-A549-C6E57D113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953297"/>
              </a:xfrm>
            </p:spPr>
            <p:txBody>
              <a:bodyPr/>
              <a:lstStyle/>
              <a:p>
                <a:r>
                  <a:rPr lang="en-US" dirty="0"/>
                  <a:t>We also need to update the predicted covariance between the predicted value and the “actual”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1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B69BF90-BA33-43ED-A549-C6E57D113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953297"/>
              </a:xfrm>
              <a:blipFill>
                <a:blip r:embed="rId2"/>
                <a:stretch>
                  <a:fillRect l="-625" t="-10897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A333672-F50A-433F-87D8-4ED208D9C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I: Prediction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E3231-DE92-4018-A5BA-AB9A7028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72FAE79-5566-46FB-A31C-A5D8F09161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357649"/>
                  </p:ext>
                </p:extLst>
              </p:nvPr>
            </p:nvGraphicFramePr>
            <p:xfrm>
              <a:off x="600891" y="2113534"/>
              <a:ext cx="10816046" cy="17392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0972">
                      <a:extLst>
                        <a:ext uri="{9D8B030D-6E8A-4147-A177-3AD203B41FA5}">
                          <a16:colId xmlns:a16="http://schemas.microsoft.com/office/drawing/2014/main" val="535625800"/>
                        </a:ext>
                      </a:extLst>
                    </a:gridCol>
                    <a:gridCol w="9575074">
                      <a:extLst>
                        <a:ext uri="{9D8B030D-6E8A-4147-A177-3AD203B41FA5}">
                          <a16:colId xmlns:a16="http://schemas.microsoft.com/office/drawing/2014/main" val="258949671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cov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>
                                    <m:sSub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800" b="1" i="0" smtClean="0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−1|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n-US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704605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cov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b="1"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</m:e>
                                </m:d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𝑐𝑜𝑣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4620957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endParaRPr lang="en-US" sz="28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−1|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8198066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72FAE79-5566-46FB-A31C-A5D8F09161B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357649"/>
                  </p:ext>
                </p:extLst>
              </p:nvPr>
            </p:nvGraphicFramePr>
            <p:xfrm>
              <a:off x="600891" y="2113534"/>
              <a:ext cx="10816046" cy="173926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0972">
                      <a:extLst>
                        <a:ext uri="{9D8B030D-6E8A-4147-A177-3AD203B41FA5}">
                          <a16:colId xmlns:a16="http://schemas.microsoft.com/office/drawing/2014/main" val="535625800"/>
                        </a:ext>
                      </a:extLst>
                    </a:gridCol>
                    <a:gridCol w="9575074">
                      <a:extLst>
                        <a:ext uri="{9D8B030D-6E8A-4147-A177-3AD203B41FA5}">
                          <a16:colId xmlns:a16="http://schemas.microsoft.com/office/drawing/2014/main" val="2589496719"/>
                        </a:ext>
                      </a:extLst>
                    </a:gridCol>
                  </a:tblGrid>
                  <a:tr h="5869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770098" b="-195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985" b="-1958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0460570"/>
                      </a:ext>
                    </a:extLst>
                  </a:tr>
                  <a:tr h="58699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985" t="-100000" b="-958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2095711"/>
                      </a:ext>
                    </a:extLst>
                  </a:tr>
                  <a:tr h="565277">
                    <a:tc>
                      <a:txBody>
                        <a:bodyPr/>
                        <a:lstStyle/>
                        <a:p>
                          <a:endParaRPr lang="en-US" sz="280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2985" t="-2086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98066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C9663DC-ADA0-48C3-A15D-9828233C70A6}"/>
              </a:ext>
            </a:extLst>
          </p:cNvPr>
          <p:cNvSpPr txBox="1">
            <a:spLocks/>
          </p:cNvSpPr>
          <p:nvPr/>
        </p:nvSpPr>
        <p:spPr>
          <a:xfrm>
            <a:off x="0" y="3881793"/>
            <a:ext cx="11699087" cy="598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Thus, the </a:t>
            </a:r>
            <a:r>
              <a:rPr lang="en-US" i="1" dirty="0"/>
              <a:t>a priori </a:t>
            </a:r>
            <a:r>
              <a:rPr lang="en-US" dirty="0"/>
              <a:t>estimated state and error covariance are: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EE1277-533C-4B56-A076-08BAB3908793}"/>
                  </a:ext>
                </a:extLst>
              </p:cNvPr>
              <p:cNvSpPr/>
              <p:nvPr/>
            </p:nvSpPr>
            <p:spPr>
              <a:xfrm>
                <a:off x="2775857" y="4380242"/>
                <a:ext cx="6466114" cy="136570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−1|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</m:sSub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FEE1277-533C-4B56-A076-08BAB3908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857" y="4380242"/>
                <a:ext cx="6466114" cy="1365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57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C71BB8-EF7A-419A-B3F9-7F3BF29738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is where we basically do data fusion between new measurement and old prediction to obtain new estimate</a:t>
                </a:r>
              </a:p>
              <a:p>
                <a:r>
                  <a:rPr lang="en-US" dirty="0"/>
                  <a:t>Note that data fusion is not straightforward like before because we don’t really observe/measure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directly, but we get measurement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for an observable output!</a:t>
                </a:r>
              </a:p>
              <a:p>
                <a:r>
                  <a:rPr lang="en-US" dirty="0"/>
                  <a:t>Idea remains similar: Do a weighted average of the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new information</a:t>
                </a:r>
              </a:p>
              <a:p>
                <a:r>
                  <a:rPr lang="en-US" dirty="0"/>
                  <a:t>We integrate new information by using the difference between the predicted output and the observation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3C71BB8-EF7A-419A-B3F9-7F3BF2973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FF1482F-1E18-4A35-B71F-E5D1FCD8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II: Correction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47D3A-E8C0-4808-B267-E68CFB24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4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4682232-005B-4B15-988F-F3D8088117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Predicted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and error in predicted output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denote this expression as the </a:t>
                </a:r>
                <a:r>
                  <a:rPr lang="en-US" i="1" dirty="0"/>
                  <a:t>innovation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Covariance of innovation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 can be shown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Then to do data fusion, we use a matrix known as (optimal) Kalman gain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≔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Finally, the updated error covariance estimate is given 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4682232-005B-4B15-988F-F3D8088117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004762C-4FA3-4EAA-8CDE-4412503ED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II: Correction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C8E72-336D-452F-A357-6224A3D73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6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D6EB29-733E-4CAB-B8C3-F7AC39F4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Correction step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AA8BA-2EDD-4A3B-819B-D7843CE2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D008B4B-5529-4876-866D-534B6E35A1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251179"/>
                  </p:ext>
                </p:extLst>
              </p:nvPr>
            </p:nvGraphicFramePr>
            <p:xfrm>
              <a:off x="166680" y="1968240"/>
              <a:ext cx="11521440" cy="31598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27371">
                      <a:extLst>
                        <a:ext uri="{9D8B030D-6E8A-4147-A177-3AD203B41FA5}">
                          <a16:colId xmlns:a16="http://schemas.microsoft.com/office/drawing/2014/main" val="2964524838"/>
                        </a:ext>
                      </a:extLst>
                    </a:gridCol>
                    <a:gridCol w="4794069">
                      <a:extLst>
                        <a:ext uri="{9D8B030D-6E8A-4147-A177-3AD203B41FA5}">
                          <a16:colId xmlns:a16="http://schemas.microsoft.com/office/drawing/2014/main" val="34801462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Innovation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≔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556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Innovation Covariance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1966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Optimal Kalman Gain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711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i="1" dirty="0"/>
                            <a:t>A posteriori </a:t>
                          </a:r>
                          <a:r>
                            <a:rPr lang="en-US" sz="3200" dirty="0"/>
                            <a:t>state estimate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 ≔</m:t>
                                </m:r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0" dirty="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7898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i="1" dirty="0"/>
                            <a:t>A posteriori </a:t>
                          </a:r>
                          <a:r>
                            <a:rPr lang="en-US" sz="3200" dirty="0"/>
                            <a:t>error covariance estimate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330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1D008B4B-5529-4876-866D-534B6E35A1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0251179"/>
                  </p:ext>
                </p:extLst>
              </p:nvPr>
            </p:nvGraphicFramePr>
            <p:xfrm>
              <a:off x="166680" y="1968240"/>
              <a:ext cx="11521440" cy="31598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27371">
                      <a:extLst>
                        <a:ext uri="{9D8B030D-6E8A-4147-A177-3AD203B41FA5}">
                          <a16:colId xmlns:a16="http://schemas.microsoft.com/office/drawing/2014/main" val="2964524838"/>
                        </a:ext>
                      </a:extLst>
                    </a:gridCol>
                    <a:gridCol w="4794069">
                      <a:extLst>
                        <a:ext uri="{9D8B030D-6E8A-4147-A177-3AD203B41FA5}">
                          <a16:colId xmlns:a16="http://schemas.microsoft.com/office/drawing/2014/main" val="3480146207"/>
                        </a:ext>
                      </a:extLst>
                    </a:gridCol>
                  </a:tblGrid>
                  <a:tr h="622808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Innovation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280" t="-11765" b="-4343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556418"/>
                      </a:ext>
                    </a:extLst>
                  </a:tr>
                  <a:tr h="645732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Innovation Covariance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280" t="-106542" b="-3140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96658"/>
                      </a:ext>
                    </a:extLst>
                  </a:tr>
                  <a:tr h="645732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Optimal Kalman Gain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280" t="-208491" b="-2169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711682"/>
                      </a:ext>
                    </a:extLst>
                  </a:tr>
                  <a:tr h="622808">
                    <a:tc>
                      <a:txBody>
                        <a:bodyPr/>
                        <a:lstStyle/>
                        <a:p>
                          <a:r>
                            <a:rPr lang="en-US" sz="3200" i="1" dirty="0"/>
                            <a:t>A posteriori </a:t>
                          </a:r>
                          <a:r>
                            <a:rPr lang="en-US" sz="3200" dirty="0"/>
                            <a:t>state estimate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280" t="-317476" b="-1233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7898213"/>
                      </a:ext>
                    </a:extLst>
                  </a:tr>
                  <a:tr h="622808">
                    <a:tc>
                      <a:txBody>
                        <a:bodyPr/>
                        <a:lstStyle/>
                        <a:p>
                          <a:r>
                            <a:rPr lang="en-US" sz="3200" i="1" dirty="0"/>
                            <a:t>A posteriori </a:t>
                          </a:r>
                          <a:r>
                            <a:rPr lang="en-US" sz="3200" dirty="0"/>
                            <a:t>error covariance estimate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280" t="-421569" b="-245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33011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9983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F2E66C-2A4D-48A6-8CF4-27DCC6740B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4149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Let’s take a simple one-dimensional example, with perfect observability (i.e.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).</a:t>
                </a:r>
                <a:r>
                  <a:rPr lang="en-US" sz="2400" b="1" dirty="0"/>
                  <a:t> </a:t>
                </a:r>
                <a:r>
                  <a:rPr lang="en-US" sz="2400" dirty="0"/>
                  <a:t>So, at each step,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the measurement.</a:t>
                </a:r>
                <a:endParaRPr lang="en-US" sz="2400" b="1" dirty="0"/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2400" dirty="0"/>
                  <a:t>Then, Kalman filter prediction equations become: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𝑏𝑢</m:t>
                    </m:r>
                  </m:oMath>
                </a14:m>
                <a:r>
                  <a:rPr lang="en-US" sz="2400" dirty="0"/>
                  <a:t> 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−1|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prior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uncertainty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estimate</m:t>
                            </m:r>
                          </m:e>
                        </m:eqAr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groupChr>
                      </m:e>
                      <m:lim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uncertainty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process</m:t>
                            </m:r>
                          </m:e>
                        </m:eqArr>
                      </m:lim>
                    </m:limLow>
                  </m:oMath>
                </a14:m>
                <a:endParaRPr lang="en-US" sz="2400" dirty="0"/>
              </a:p>
              <a:p>
                <a:r>
                  <a:rPr lang="en-US" sz="2400" dirty="0"/>
                  <a:t>Also, the correction equations become:</a:t>
                </a:r>
              </a:p>
              <a:p>
                <a:pPr lvl="1"/>
                <a:r>
                  <a:rPr lang="en-US" sz="2400" dirty="0"/>
                  <a:t>Innovation: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/>
                  <a:t>, Innovation variance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Optimal gain: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pPr lvl="1"/>
                <a:r>
                  <a:rPr lang="en-US" sz="2400" dirty="0"/>
                  <a:t>Updated state estimate: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I.e. updated state estimate: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(Weighted average!)</a:t>
                </a:r>
              </a:p>
              <a:p>
                <a:pPr lvl="1"/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F2E66C-2A4D-48A6-8CF4-27DCC6740B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414954"/>
              </a:xfrm>
              <a:blipFill>
                <a:blip r:embed="rId2"/>
                <a:stretch>
                  <a:fillRect l="-417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2675A62-F7ED-4D7E-AE5E-25452625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all these equations? How to make sense?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B8879-3BC9-4656-A86A-BAF766859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5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74B361-4832-4A21-9A50-8976DF1F69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skipped derivations of equations of the Kalman filter, but a fundamental property assumed is that the process model and measurement model are both linear.</a:t>
                </a:r>
              </a:p>
              <a:p>
                <a:r>
                  <a:rPr lang="en-US" dirty="0"/>
                  <a:t>Under linear models and Gaussian process/measurement noise, a Kalman filter is an </a:t>
                </a:r>
                <a:r>
                  <a:rPr lang="en-US" i="1" dirty="0"/>
                  <a:t>optimal</a:t>
                </a:r>
                <a:r>
                  <a:rPr lang="en-US" dirty="0"/>
                  <a:t> state estimator (minimizes mean square error between estimate and actual state)</a:t>
                </a:r>
              </a:p>
              <a:p>
                <a:r>
                  <a:rPr lang="en-US" dirty="0"/>
                  <a:t>In an EKF, state transitions and observations need not be linear functions of the state, but can be any differentiable functions</a:t>
                </a:r>
              </a:p>
              <a:p>
                <a:r>
                  <a:rPr lang="en-US" dirty="0"/>
                  <a:t>I.e., the process and measurement models are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74B361-4832-4A21-9A50-8976DF1F69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E893E14-0963-467B-B7E1-FD0C1597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Kalman Filter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1DBB-2E81-457C-82F4-D8F3B00B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1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A59744-B938-42E2-AE57-CBA953AD56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2507777"/>
              </a:xfrm>
            </p:spPr>
            <p:txBody>
              <a:bodyPr/>
              <a:lstStyle/>
              <a:p>
                <a:r>
                  <a:rPr lang="en-US" dirty="0"/>
                  <a:t>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can be used directly to compute state-prediction, and predicted measurement, but cannot be directly used to update covariances</a:t>
                </a:r>
              </a:p>
              <a:p>
                <a:r>
                  <a:rPr lang="en-US" dirty="0"/>
                  <a:t>So, we instead use the Jacobian of the dynamics at the predicted state</a:t>
                </a:r>
              </a:p>
              <a:p>
                <a:r>
                  <a:rPr lang="en-US" dirty="0"/>
                  <a:t>This linearizes the non-linear dynamics around the current estimate</a:t>
                </a:r>
              </a:p>
              <a:p>
                <a:r>
                  <a:rPr lang="en-US" dirty="0"/>
                  <a:t>Prediction updates: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DA59744-B938-42E2-AE57-CBA953AD5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2507777"/>
              </a:xfrm>
              <a:blipFill>
                <a:blip r:embed="rId2"/>
                <a:stretch>
                  <a:fillRect l="-625" t="-4136" b="-2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7AF97B-BD0A-4E8E-BAF9-52CBBA78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EKF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91081-8DF6-4280-922E-D66DB03F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6D7EA1-57A4-4DD1-B0FE-770782077710}"/>
                  </a:ext>
                </a:extLst>
              </p:cNvPr>
              <p:cNvSpPr/>
              <p:nvPr/>
            </p:nvSpPr>
            <p:spPr>
              <a:xfrm>
                <a:off x="333102" y="3963981"/>
                <a:ext cx="6466114" cy="136570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−1|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−1 </m:t>
                          </m:r>
                        </m:sub>
                      </m:sSub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−1|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6D7EA1-57A4-4DD1-B0FE-770782077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02" y="3963981"/>
                <a:ext cx="6466114" cy="13657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C3F911-0FB4-4EB1-A006-424BE11332CD}"/>
                  </a:ext>
                </a:extLst>
              </p:cNvPr>
              <p:cNvSpPr/>
              <p:nvPr/>
            </p:nvSpPr>
            <p:spPr>
              <a:xfrm>
                <a:off x="7680959" y="3963981"/>
                <a:ext cx="4083101" cy="15252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≔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2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C3F911-0FB4-4EB1-A006-424BE1133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59" y="3963981"/>
                <a:ext cx="4083101" cy="15252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547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400430-767B-4BA4-8546-E5CE43DC4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Correction updates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F5DA4-AA32-4ADE-9DE6-E929916EB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EKF updates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EC115-48BA-40AD-9B0A-6E7525B1A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452BBD7-05C4-4759-A2E4-36CEA25804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6208120"/>
                  </p:ext>
                </p:extLst>
              </p:nvPr>
            </p:nvGraphicFramePr>
            <p:xfrm>
              <a:off x="166680" y="2368672"/>
              <a:ext cx="11521440" cy="31598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27371">
                      <a:extLst>
                        <a:ext uri="{9D8B030D-6E8A-4147-A177-3AD203B41FA5}">
                          <a16:colId xmlns:a16="http://schemas.microsoft.com/office/drawing/2014/main" val="2964524838"/>
                        </a:ext>
                      </a:extLst>
                    </a:gridCol>
                    <a:gridCol w="4794069">
                      <a:extLst>
                        <a:ext uri="{9D8B030D-6E8A-4147-A177-3AD203B41FA5}">
                          <a16:colId xmlns:a16="http://schemas.microsoft.com/office/drawing/2014/main" val="34801462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C00000"/>
                              </a:solidFill>
                            </a:rPr>
                            <a:t>Innovation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𝐲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≔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2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dirty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en-US" sz="32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5564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Innovation Covariance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1966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Near-Optimal Kalman Gain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b="0" i="0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7116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i="1" dirty="0"/>
                            <a:t>A posteriori </a:t>
                          </a:r>
                          <a:r>
                            <a:rPr lang="en-US" sz="3200" dirty="0"/>
                            <a:t>state estimate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 ≔</m:t>
                                </m:r>
                                <m:sSub>
                                  <m:sSubPr>
                                    <m:ctrlP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32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2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i="1" dirty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0" dirty="0" smtClean="0">
                                        <a:latin typeface="Cambria Math" panose="02040503050406030204" pitchFamily="18" charset="0"/>
                                      </a:rPr>
                                      <m:t>𝐲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78982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i="1" dirty="0"/>
                            <a:t>A posteriori </a:t>
                          </a:r>
                          <a:r>
                            <a:rPr lang="en-US" sz="3200" dirty="0"/>
                            <a:t>error covariance estimate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 −</m:t>
                                    </m:r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32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330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452BBD7-05C4-4759-A2E4-36CEA258046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6208120"/>
                  </p:ext>
                </p:extLst>
              </p:nvPr>
            </p:nvGraphicFramePr>
            <p:xfrm>
              <a:off x="166680" y="2368672"/>
              <a:ext cx="11521440" cy="31598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727371">
                      <a:extLst>
                        <a:ext uri="{9D8B030D-6E8A-4147-A177-3AD203B41FA5}">
                          <a16:colId xmlns:a16="http://schemas.microsoft.com/office/drawing/2014/main" val="2964524838"/>
                        </a:ext>
                      </a:extLst>
                    </a:gridCol>
                    <a:gridCol w="4794069">
                      <a:extLst>
                        <a:ext uri="{9D8B030D-6E8A-4147-A177-3AD203B41FA5}">
                          <a16:colId xmlns:a16="http://schemas.microsoft.com/office/drawing/2014/main" val="3480146207"/>
                        </a:ext>
                      </a:extLst>
                    </a:gridCol>
                  </a:tblGrid>
                  <a:tr h="622808">
                    <a:tc>
                      <a:txBody>
                        <a:bodyPr/>
                        <a:lstStyle/>
                        <a:p>
                          <a:r>
                            <a:rPr lang="en-US" sz="3200" dirty="0">
                              <a:solidFill>
                                <a:srgbClr val="C00000"/>
                              </a:solidFill>
                            </a:rPr>
                            <a:t>Innovation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280" t="-11765" b="-4343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34556418"/>
                      </a:ext>
                    </a:extLst>
                  </a:tr>
                  <a:tr h="645732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Innovation Covariance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280" t="-107547" b="-3179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196658"/>
                      </a:ext>
                    </a:extLst>
                  </a:tr>
                  <a:tr h="645732">
                    <a:tc>
                      <a:txBody>
                        <a:bodyPr/>
                        <a:lstStyle/>
                        <a:p>
                          <a:r>
                            <a:rPr lang="en-US" sz="3200" dirty="0"/>
                            <a:t>Near-Optimal Kalman Gain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280" t="-207547" b="-2179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1711682"/>
                      </a:ext>
                    </a:extLst>
                  </a:tr>
                  <a:tr h="622808">
                    <a:tc>
                      <a:txBody>
                        <a:bodyPr/>
                        <a:lstStyle/>
                        <a:p>
                          <a:r>
                            <a:rPr lang="en-US" sz="3200" i="1" dirty="0"/>
                            <a:t>A posteriori </a:t>
                          </a:r>
                          <a:r>
                            <a:rPr lang="en-US" sz="3200" dirty="0"/>
                            <a:t>state estimate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280" t="-316505" b="-1242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17898213"/>
                      </a:ext>
                    </a:extLst>
                  </a:tr>
                  <a:tr h="622808">
                    <a:tc>
                      <a:txBody>
                        <a:bodyPr/>
                        <a:lstStyle/>
                        <a:p>
                          <a:r>
                            <a:rPr lang="en-US" sz="3200" i="1" dirty="0"/>
                            <a:t>A posteriori </a:t>
                          </a:r>
                          <a:r>
                            <a:rPr lang="en-US" sz="3200" dirty="0"/>
                            <a:t>error covariance estimate</a:t>
                          </a:r>
                        </a:p>
                      </a:txBody>
                      <a:tcP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0280" t="-420588" b="-254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93301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91D590-ADF7-4C35-B782-8D145F51556C}"/>
                  </a:ext>
                </a:extLst>
              </p:cNvPr>
              <p:cNvSpPr/>
              <p:nvPr/>
            </p:nvSpPr>
            <p:spPr>
              <a:xfrm>
                <a:off x="7664630" y="703769"/>
                <a:ext cx="3422469" cy="15252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≔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2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91D590-ADF7-4C35-B782-8D145F515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630" y="703769"/>
                <a:ext cx="3422469" cy="1525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725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9E8771-CCD7-493A-99F4-6DD7F2194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EKF is not in general an optimal estimator</a:t>
            </a:r>
          </a:p>
          <a:p>
            <a:r>
              <a:rPr lang="en-US" dirty="0"/>
              <a:t>If initial state estimate is wrong filter may diverge quickly : estimates will no longer agree with reality/observations</a:t>
            </a:r>
          </a:p>
          <a:p>
            <a:r>
              <a:rPr lang="en-US" dirty="0"/>
              <a:t>Estimated covariance matrix tends to underestimate true covariance</a:t>
            </a:r>
          </a:p>
          <a:p>
            <a:r>
              <a:rPr lang="en-US" dirty="0"/>
              <a:t>Yet, EKF remains widely used! GPS, most navigation systems, </a:t>
            </a:r>
            <a:r>
              <a:rPr lang="en-US" dirty="0" err="1"/>
              <a:t>Openpilot</a:t>
            </a:r>
            <a:r>
              <a:rPr lang="en-US" dirty="0"/>
              <a:t> (for drones), </a:t>
            </a:r>
            <a:r>
              <a:rPr lang="en-US" dirty="0" err="1"/>
              <a:t>Pixhawk</a:t>
            </a:r>
            <a:r>
              <a:rPr lang="en-US" dirty="0"/>
              <a:t> (mobile robots), etc.</a:t>
            </a:r>
          </a:p>
          <a:p>
            <a:r>
              <a:rPr lang="en-US" dirty="0"/>
              <a:t>EKF in practice requires lot of “expert tuning of parameters” </a:t>
            </a:r>
          </a:p>
          <a:p>
            <a:pPr lvl="1"/>
            <a:r>
              <a:rPr lang="en-US" dirty="0"/>
              <a:t>Most parameters occur in process models, covariance matrices, gains etc.</a:t>
            </a:r>
          </a:p>
          <a:p>
            <a:r>
              <a:rPr lang="en-US" dirty="0"/>
              <a:t>EKF improvement: Unscented Kalman Filter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58534F-F551-4511-8749-25CE4108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EKF drawbacks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B5B35-FA18-4526-96B2-A9E8C9813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1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34F66F-00EF-439B-BAD2-CBF16A36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F85E-AFC3-47E8-A245-FA22ACB0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CA1F746-D8A3-41B7-9B76-587EBE666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90487"/>
            <a:ext cx="11699087" cy="3503920"/>
          </a:xfrm>
        </p:spPr>
        <p:txBody>
          <a:bodyPr>
            <a:normAutofit/>
          </a:bodyPr>
          <a:lstStyle/>
          <a:p>
            <a:r>
              <a:rPr lang="en-US" dirty="0"/>
              <a:t>Kalman Filter</a:t>
            </a:r>
          </a:p>
          <a:p>
            <a:r>
              <a:rPr lang="en-US" dirty="0"/>
              <a:t>Probabilistic Models</a:t>
            </a:r>
          </a:p>
          <a:p>
            <a:pPr lvl="1"/>
            <a:r>
              <a:rPr lang="en-US" dirty="0"/>
              <a:t>Markov Chains</a:t>
            </a:r>
          </a:p>
          <a:p>
            <a:pPr lvl="1"/>
            <a:r>
              <a:rPr lang="en-US" dirty="0"/>
              <a:t>Hidden Markov Models</a:t>
            </a:r>
          </a:p>
          <a:p>
            <a:pPr lvl="1"/>
            <a:r>
              <a:rPr lang="en-US" dirty="0"/>
              <a:t>Markov Decision Processes</a:t>
            </a:r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983FCE-9381-432C-9DE5-FFD3FBBF3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for components that we studied so far were either deterministic or nondeterministic.</a:t>
            </a:r>
          </a:p>
          <a:p>
            <a:r>
              <a:rPr lang="en-US" dirty="0"/>
              <a:t>The goal of such models is to represent computation or time-evolution of a physical phenomenon.</a:t>
            </a:r>
          </a:p>
          <a:p>
            <a:r>
              <a:rPr lang="en-US" dirty="0"/>
              <a:t>These models </a:t>
            </a:r>
            <a:r>
              <a:rPr lang="en-US" i="1" dirty="0"/>
              <a:t>do not </a:t>
            </a:r>
            <a:r>
              <a:rPr lang="en-US" dirty="0"/>
              <a:t>do a great job of capturing uncertainty.</a:t>
            </a:r>
          </a:p>
          <a:p>
            <a:r>
              <a:rPr lang="en-US" dirty="0"/>
              <a:t>We can usually model uncertainty using probabilities, so probabilistic models allow us to account for likelihood of environment behaviors</a:t>
            </a:r>
          </a:p>
          <a:p>
            <a:r>
              <a:rPr lang="en-US" dirty="0"/>
              <a:t>Machine learning/AI algorithms also require probabilistic modelling!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945410-3B95-4C9F-9E1C-3D5F1746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A2776-0511-4188-9784-2686BE2B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37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69C43D-400F-49C1-9E74-5279B4F5D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Markov property: A process satisfies the Markov property if it can make predictions of the future based only on its current state (i.e. future and past states of the process are independent)</a:t>
                </a:r>
              </a:p>
              <a:p>
                <a:r>
                  <a:rPr lang="en-US" dirty="0"/>
                  <a:t>Time-homogeneous MC : each step in the process takes the same time</a:t>
                </a:r>
              </a:p>
              <a:p>
                <a:r>
                  <a:rPr lang="en-US" dirty="0"/>
                  <a:t>Discrete-Time Markov chain (DTMC), described as a tuple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finite set of states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a transition probability function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the initial distribution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is a set of Boolean propositions,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 is a function that assigns some subset of Boolean propositions to each state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69C43D-400F-49C1-9E74-5279B4F5D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3226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52D10BB-B8AD-4270-BA4E-4648BE8F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E52A0-6254-4C62-9902-B07566D31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8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E22FB8-D76F-4E67-8A3A-DA723934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Markov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E4B41-ED80-456E-A978-A158B9A7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4176F8-B194-4EA3-B1FB-8F2ACD9E0BF5}"/>
              </a:ext>
            </a:extLst>
          </p:cNvPr>
          <p:cNvSpPr/>
          <p:nvPr/>
        </p:nvSpPr>
        <p:spPr>
          <a:xfrm>
            <a:off x="1423851" y="2397325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Accelerate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B02712B-A395-4535-9963-45CED17835B9}"/>
              </a:ext>
            </a:extLst>
          </p:cNvPr>
          <p:cNvSpPr/>
          <p:nvPr/>
        </p:nvSpPr>
        <p:spPr>
          <a:xfrm>
            <a:off x="4841966" y="2397325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Constant Speed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84811A5-5DED-4CDC-8D36-DDB3577DC83B}"/>
              </a:ext>
            </a:extLst>
          </p:cNvPr>
          <p:cNvSpPr/>
          <p:nvPr/>
        </p:nvSpPr>
        <p:spPr>
          <a:xfrm>
            <a:off x="1423850" y="3974862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Idling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32AC3A-62AB-4890-AA2F-70CC4C44D3FB}"/>
              </a:ext>
            </a:extLst>
          </p:cNvPr>
          <p:cNvSpPr/>
          <p:nvPr/>
        </p:nvSpPr>
        <p:spPr>
          <a:xfrm>
            <a:off x="4841966" y="3974862"/>
            <a:ext cx="1972491" cy="7788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Brake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D6A2AD-AEC2-441B-8B1A-C110FF648ACF}"/>
              </a:ext>
            </a:extLst>
          </p:cNvPr>
          <p:cNvCxnSpPr>
            <a:stCxn id="7" idx="6"/>
            <a:endCxn id="10" idx="2"/>
          </p:cNvCxnSpPr>
          <p:nvPr/>
        </p:nvCxnSpPr>
        <p:spPr>
          <a:xfrm>
            <a:off x="3396342" y="2786739"/>
            <a:ext cx="144562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995C10-A039-446A-806D-F9F65FE09276}"/>
              </a:ext>
            </a:extLst>
          </p:cNvPr>
          <p:cNvCxnSpPr>
            <a:cxnSpLocks/>
            <a:stCxn id="7" idx="6"/>
            <a:endCxn id="12" idx="1"/>
          </p:cNvCxnSpPr>
          <p:nvPr/>
        </p:nvCxnSpPr>
        <p:spPr>
          <a:xfrm>
            <a:off x="3396342" y="2786739"/>
            <a:ext cx="1734489" cy="130218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7C0D3D-CA6A-4DFB-AA95-16660BE6B996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>
            <a:off x="5828212" y="3176153"/>
            <a:ext cx="0" cy="798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FED9FE-D133-412A-BF7C-EF2ECD5266D1}"/>
              </a:ext>
            </a:extLst>
          </p:cNvPr>
          <p:cNvCxnSpPr>
            <a:cxnSpLocks/>
          </p:cNvCxnSpPr>
          <p:nvPr/>
        </p:nvCxnSpPr>
        <p:spPr>
          <a:xfrm flipV="1">
            <a:off x="6096000" y="3176153"/>
            <a:ext cx="0" cy="798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68E30C-C006-4507-8B19-85E923A1FC66}"/>
              </a:ext>
            </a:extLst>
          </p:cNvPr>
          <p:cNvCxnSpPr>
            <a:cxnSpLocks/>
            <a:stCxn id="12" idx="2"/>
            <a:endCxn id="11" idx="6"/>
          </p:cNvCxnSpPr>
          <p:nvPr/>
        </p:nvCxnSpPr>
        <p:spPr>
          <a:xfrm flipH="1">
            <a:off x="3396341" y="4364276"/>
            <a:ext cx="144562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119A78-34CF-4240-9A82-A0B1F9035D4B}"/>
              </a:ext>
            </a:extLst>
          </p:cNvPr>
          <p:cNvCxnSpPr>
            <a:cxnSpLocks/>
            <a:stCxn id="11" idx="0"/>
            <a:endCxn id="7" idx="4"/>
          </p:cNvCxnSpPr>
          <p:nvPr/>
        </p:nvCxnSpPr>
        <p:spPr>
          <a:xfrm flipV="1">
            <a:off x="2410096" y="3176153"/>
            <a:ext cx="1" cy="798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2BE4C61-7F82-479B-AA5E-348A35FEFDFC}"/>
              </a:ext>
            </a:extLst>
          </p:cNvPr>
          <p:cNvSpPr/>
          <p:nvPr/>
        </p:nvSpPr>
        <p:spPr>
          <a:xfrm>
            <a:off x="6643007" y="2227824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E3A2C2E-3ED4-4092-BCB5-155091BABFFA}"/>
              </a:ext>
            </a:extLst>
          </p:cNvPr>
          <p:cNvSpPr/>
          <p:nvPr/>
        </p:nvSpPr>
        <p:spPr>
          <a:xfrm rot="5619972">
            <a:off x="6602190" y="4385003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6DE3873-D304-4226-81A5-57C0345257AF}"/>
              </a:ext>
            </a:extLst>
          </p:cNvPr>
          <p:cNvSpPr/>
          <p:nvPr/>
        </p:nvSpPr>
        <p:spPr>
          <a:xfrm rot="7308126">
            <a:off x="2131419" y="4682439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7A2624C-28EC-4A6B-A7A9-4ED8FD446E2F}"/>
              </a:ext>
            </a:extLst>
          </p:cNvPr>
          <p:cNvSpPr/>
          <p:nvPr/>
        </p:nvSpPr>
        <p:spPr>
          <a:xfrm rot="18334946">
            <a:off x="2123951" y="1883845"/>
            <a:ext cx="557354" cy="604586"/>
          </a:xfrm>
          <a:custGeom>
            <a:avLst/>
            <a:gdLst>
              <a:gd name="connsiteX0" fmla="*/ 171450 w 400191"/>
              <a:gd name="connsiteY0" fmla="*/ 446754 h 468666"/>
              <a:gd name="connsiteX1" fmla="*/ 400050 w 400191"/>
              <a:gd name="connsiteY1" fmla="*/ 418179 h 468666"/>
              <a:gd name="connsiteX2" fmla="*/ 142875 w 400191"/>
              <a:gd name="connsiteY2" fmla="*/ 3842 h 468666"/>
              <a:gd name="connsiteX3" fmla="*/ 0 w 400191"/>
              <a:gd name="connsiteY3" fmla="*/ 246729 h 46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191" h="468666">
                <a:moveTo>
                  <a:pt x="171450" y="446754"/>
                </a:moveTo>
                <a:cubicBezTo>
                  <a:pt x="288131" y="469376"/>
                  <a:pt x="404813" y="491998"/>
                  <a:pt x="400050" y="418179"/>
                </a:cubicBezTo>
                <a:cubicBezTo>
                  <a:pt x="395287" y="344360"/>
                  <a:pt x="209550" y="32417"/>
                  <a:pt x="142875" y="3842"/>
                </a:cubicBezTo>
                <a:cubicBezTo>
                  <a:pt x="76200" y="-24733"/>
                  <a:pt x="38100" y="110998"/>
                  <a:pt x="0" y="246729"/>
                </a:cubicBezTo>
              </a:path>
            </a:pathLst>
          </a:cu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64BE69D-73E8-42B7-AA8D-B919B4A79D10}"/>
              </a:ext>
            </a:extLst>
          </p:cNvPr>
          <p:cNvCxnSpPr>
            <a:cxnSpLocks/>
          </p:cNvCxnSpPr>
          <p:nvPr/>
        </p:nvCxnSpPr>
        <p:spPr>
          <a:xfrm flipH="1" flipV="1">
            <a:off x="3243264" y="2971800"/>
            <a:ext cx="1651703" cy="125968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9F411EE-737B-4656-861A-46C59D88DF17}"/>
              </a:ext>
            </a:extLst>
          </p:cNvPr>
          <p:cNvSpPr txBox="1"/>
          <p:nvPr/>
        </p:nvSpPr>
        <p:spPr>
          <a:xfrm>
            <a:off x="3974805" y="270539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5A81FB-4A85-4477-BF7E-5436F9E0D9C7}"/>
              </a:ext>
            </a:extLst>
          </p:cNvPr>
          <p:cNvSpPr txBox="1"/>
          <p:nvPr/>
        </p:nvSpPr>
        <p:spPr>
          <a:xfrm>
            <a:off x="4270729" y="308765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EC0AF3-F433-435B-BAF2-34817364DA56}"/>
              </a:ext>
            </a:extLst>
          </p:cNvPr>
          <p:cNvSpPr txBox="1"/>
          <p:nvPr/>
        </p:nvSpPr>
        <p:spPr>
          <a:xfrm>
            <a:off x="2123798" y="1598616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A1EFF7-C058-4E7E-AD74-510E942D5968}"/>
              </a:ext>
            </a:extLst>
          </p:cNvPr>
          <p:cNvSpPr txBox="1"/>
          <p:nvPr/>
        </p:nvSpPr>
        <p:spPr>
          <a:xfrm>
            <a:off x="2116331" y="5123504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01005C-1ABD-4C4F-B2D9-D8C30C803745}"/>
              </a:ext>
            </a:extLst>
          </p:cNvPr>
          <p:cNvSpPr txBox="1"/>
          <p:nvPr/>
        </p:nvSpPr>
        <p:spPr>
          <a:xfrm>
            <a:off x="2431173" y="331849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A6F671-1A84-46AC-A748-40E62E26779A}"/>
              </a:ext>
            </a:extLst>
          </p:cNvPr>
          <p:cNvSpPr txBox="1"/>
          <p:nvPr/>
        </p:nvSpPr>
        <p:spPr>
          <a:xfrm>
            <a:off x="6935426" y="468959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F70989-CE3F-42EA-8DB9-F2A4BA3C8796}"/>
              </a:ext>
            </a:extLst>
          </p:cNvPr>
          <p:cNvSpPr txBox="1"/>
          <p:nvPr/>
        </p:nvSpPr>
        <p:spPr>
          <a:xfrm>
            <a:off x="6086373" y="3387461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4DC0F3-AA23-4B41-8CDB-15ACFBFDBFA0}"/>
              </a:ext>
            </a:extLst>
          </p:cNvPr>
          <p:cNvSpPr txBox="1"/>
          <p:nvPr/>
        </p:nvSpPr>
        <p:spPr>
          <a:xfrm>
            <a:off x="3793474" y="434429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C274D2-98BB-4577-8703-B9DBFABFD9AC}"/>
              </a:ext>
            </a:extLst>
          </p:cNvPr>
          <p:cNvSpPr txBox="1"/>
          <p:nvPr/>
        </p:nvSpPr>
        <p:spPr>
          <a:xfrm>
            <a:off x="3437408" y="3467705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E3E8F3-3ABA-403D-84B5-73E44C8C1A0F}"/>
              </a:ext>
            </a:extLst>
          </p:cNvPr>
          <p:cNvSpPr txBox="1"/>
          <p:nvPr/>
        </p:nvSpPr>
        <p:spPr>
          <a:xfrm>
            <a:off x="5265247" y="322044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3371590-12DC-418F-B273-08F5309B3537}"/>
              </a:ext>
            </a:extLst>
          </p:cNvPr>
          <p:cNvSpPr txBox="1"/>
          <p:nvPr/>
        </p:nvSpPr>
        <p:spPr>
          <a:xfrm>
            <a:off x="7090917" y="2186138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CE82EC7-6B60-4AAC-8EF0-1EE416396E87}"/>
                  </a:ext>
                </a:extLst>
              </p:cNvPr>
              <p:cNvSpPr txBox="1"/>
              <p:nvPr/>
            </p:nvSpPr>
            <p:spPr>
              <a:xfrm>
                <a:off x="333998" y="2337865"/>
                <a:ext cx="11755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CE82EC7-6B60-4AAC-8EF0-1EE416396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98" y="2337865"/>
                <a:ext cx="1175578" cy="461665"/>
              </a:xfrm>
              <a:prstGeom prst="rect">
                <a:avLst/>
              </a:prstGeom>
              <a:blipFill>
                <a:blip r:embed="rId2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D09C59-62E1-4F78-AB79-C1E6924F6C5D}"/>
                  </a:ext>
                </a:extLst>
              </p:cNvPr>
              <p:cNvSpPr txBox="1"/>
              <p:nvPr/>
            </p:nvSpPr>
            <p:spPr>
              <a:xfrm>
                <a:off x="679386" y="4113462"/>
                <a:ext cx="717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4D09C59-62E1-4F78-AB79-C1E6924F6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86" y="4113462"/>
                <a:ext cx="717119" cy="461665"/>
              </a:xfrm>
              <a:prstGeom prst="rect">
                <a:avLst/>
              </a:prstGeom>
              <a:blipFill>
                <a:blip r:embed="rId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128B890-CB59-4E28-9771-363FCEA1700A}"/>
                  </a:ext>
                </a:extLst>
              </p:cNvPr>
              <p:cNvSpPr txBox="1"/>
              <p:nvPr/>
            </p:nvSpPr>
            <p:spPr>
              <a:xfrm>
                <a:off x="5548994" y="1891371"/>
                <a:ext cx="7171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128B890-CB59-4E28-9771-363FCEA17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94" y="1891371"/>
                <a:ext cx="717119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95CCE9D-C662-4421-8C14-9FF8CC06C364}"/>
                  </a:ext>
                </a:extLst>
              </p:cNvPr>
              <p:cNvSpPr txBox="1"/>
              <p:nvPr/>
            </p:nvSpPr>
            <p:spPr>
              <a:xfrm>
                <a:off x="5590558" y="4729282"/>
                <a:ext cx="9463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95CCE9D-C662-4421-8C14-9FF8CC06C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558" y="4729282"/>
                <a:ext cx="946349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28B986-5B54-4624-B28A-C2398A21E7FA}"/>
                  </a:ext>
                </a:extLst>
              </p:cNvPr>
              <p:cNvSpPr txBox="1"/>
              <p:nvPr/>
            </p:nvSpPr>
            <p:spPr>
              <a:xfrm>
                <a:off x="7815263" y="2910407"/>
                <a:ext cx="339035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/>
                  <a:t>: Checking cellphone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: Feeling sleepy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28B986-5B54-4624-B28A-C2398A21E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263" y="2910407"/>
                <a:ext cx="3390352" cy="954107"/>
              </a:xfrm>
              <a:prstGeom prst="rect">
                <a:avLst/>
              </a:prstGeom>
              <a:blipFill>
                <a:blip r:embed="rId6"/>
                <a:stretch>
                  <a:fillRect t="-5732" r="-2338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31C825A-CD49-428D-BF41-449F5210B52F}"/>
              </a:ext>
            </a:extLst>
          </p:cNvPr>
          <p:cNvCxnSpPr/>
          <p:nvPr/>
        </p:nvCxnSpPr>
        <p:spPr>
          <a:xfrm>
            <a:off x="1509576" y="1829448"/>
            <a:ext cx="376374" cy="58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B352038-FDE7-4D22-B7D6-499563663CC8}"/>
              </a:ext>
            </a:extLst>
          </p:cNvPr>
          <p:cNvCxnSpPr/>
          <p:nvPr/>
        </p:nvCxnSpPr>
        <p:spPr>
          <a:xfrm>
            <a:off x="1275526" y="3541231"/>
            <a:ext cx="376374" cy="58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2A0D3B9-B2EA-4C71-8EA6-CA27437B4DA2}"/>
              </a:ext>
            </a:extLst>
          </p:cNvPr>
          <p:cNvCxnSpPr>
            <a:cxnSpLocks/>
          </p:cNvCxnSpPr>
          <p:nvPr/>
        </p:nvCxnSpPr>
        <p:spPr>
          <a:xfrm flipV="1">
            <a:off x="5041000" y="4753691"/>
            <a:ext cx="424616" cy="4459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BFED78F-3ABB-473C-804D-4952E4F75C3F}"/>
              </a:ext>
            </a:extLst>
          </p:cNvPr>
          <p:cNvCxnSpPr/>
          <p:nvPr/>
        </p:nvCxnSpPr>
        <p:spPr>
          <a:xfrm>
            <a:off x="4974903" y="1838527"/>
            <a:ext cx="376374" cy="58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A31EFD9-8310-4C76-95C5-A87700804E41}"/>
              </a:ext>
            </a:extLst>
          </p:cNvPr>
          <p:cNvSpPr txBox="1"/>
          <p:nvPr/>
        </p:nvSpPr>
        <p:spPr>
          <a:xfrm>
            <a:off x="1296635" y="1412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BD1515C-D454-4FD0-B1C1-37B5FD4FD162}"/>
              </a:ext>
            </a:extLst>
          </p:cNvPr>
          <p:cNvSpPr txBox="1"/>
          <p:nvPr/>
        </p:nvSpPr>
        <p:spPr>
          <a:xfrm>
            <a:off x="992799" y="309403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BDC5E81-6312-45DE-BD1C-258BA13B8989}"/>
              </a:ext>
            </a:extLst>
          </p:cNvPr>
          <p:cNvSpPr txBox="1"/>
          <p:nvPr/>
        </p:nvSpPr>
        <p:spPr>
          <a:xfrm>
            <a:off x="4804824" y="13622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DCE3C8F-749D-4C50-B16A-15BE98755266}"/>
              </a:ext>
            </a:extLst>
          </p:cNvPr>
          <p:cNvSpPr txBox="1"/>
          <p:nvPr/>
        </p:nvSpPr>
        <p:spPr>
          <a:xfrm>
            <a:off x="4716748" y="503019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2727650-1640-4E63-B15E-7EDEB7ED0BFC}"/>
              </a:ext>
            </a:extLst>
          </p:cNvPr>
          <p:cNvCxnSpPr>
            <a:cxnSpLocks/>
          </p:cNvCxnSpPr>
          <p:nvPr/>
        </p:nvCxnSpPr>
        <p:spPr>
          <a:xfrm flipH="1">
            <a:off x="3161763" y="2520334"/>
            <a:ext cx="1831410" cy="2647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0E344B8F-0659-4F11-BE72-4DB02C765708}"/>
              </a:ext>
            </a:extLst>
          </p:cNvPr>
          <p:cNvSpPr txBox="1"/>
          <p:nvPr/>
        </p:nvSpPr>
        <p:spPr>
          <a:xfrm>
            <a:off x="3844847" y="214472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2397289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31A1EE-EB03-4FB3-86D3-5169A3EB2E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Can represent transition probabilities in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{ accelerate, idle, brake, constant speed}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.3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.8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.4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0.1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.5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.05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.05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0.4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Chapman-Kolmogorov Equations: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probability of going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steps, 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Corollary: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31A1EE-EB03-4FB3-86D3-5169A3EB2E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1" t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C880BE8-AD6C-4848-91CE-6C734E7A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Chain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0F049-B28C-4F43-8702-8C3ED4AE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49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8247E3-76FE-4D69-A110-D06C804EBD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Full system state is never observable, so HMMs only make observations or outputs available</a:t>
                </a:r>
              </a:p>
              <a:p>
                <a:r>
                  <a:rPr lang="en-US" dirty="0"/>
                  <a:t>HMM is a tuple: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as before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: set of observations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: Conditional probability of observing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when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A8247E3-76FE-4D69-A110-D06C804EBD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F954D2-CCB3-4333-A4DF-5DBC0C4C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Markov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7C221-7223-4414-972C-DF37C798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78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C20705-C3FC-4B11-993D-8796CB43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trying to reach moving target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EF55-18D4-41FF-86CC-F1FA9EA1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32BEE40-E805-4887-9BD3-58B3F9D2759F}"/>
              </a:ext>
            </a:extLst>
          </p:cNvPr>
          <p:cNvSpPr txBox="1">
            <a:spLocks/>
          </p:cNvSpPr>
          <p:nvPr/>
        </p:nvSpPr>
        <p:spPr>
          <a:xfrm>
            <a:off x="4671391" y="1332703"/>
            <a:ext cx="7194377" cy="22917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the expected time before robot reaches target?</a:t>
            </a:r>
          </a:p>
          <a:p>
            <a:r>
              <a:rPr lang="en-US" sz="2400" dirty="0"/>
              <a:t>What’s the probability that robot reaches target within the next 2 steps?</a:t>
            </a:r>
          </a:p>
          <a:p>
            <a:r>
              <a:rPr lang="en-US" sz="2400" dirty="0"/>
              <a:t>What’s the probability that the robot hits a wall before getting to the target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81863FA-644D-4A8A-8566-2C93D6BF4508}"/>
              </a:ext>
            </a:extLst>
          </p:cNvPr>
          <p:cNvSpPr txBox="1">
            <a:spLocks/>
          </p:cNvSpPr>
          <p:nvPr/>
        </p:nvSpPr>
        <p:spPr>
          <a:xfrm>
            <a:off x="166680" y="3545816"/>
            <a:ext cx="7069007" cy="22917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Blackadder ITC" panose="04020505051007020D02" pitchFamily="82" charset="0"/>
              </a:rPr>
              <a:t>Rules of the Game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Each timestep the target and robot move randomly to an adjacent cell or stay in the same cell (with some probability, possibly different for each cell)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When the robot and target occupy the same cell, robot declares victory</a:t>
            </a:r>
          </a:p>
        </p:txBody>
      </p:sp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825C5BFF-66DA-4785-A5DA-2631AC0C8C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61316"/>
              </p:ext>
            </p:extLst>
          </p:nvPr>
        </p:nvGraphicFramePr>
        <p:xfrm>
          <a:off x="496956" y="1487456"/>
          <a:ext cx="3276960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532146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584439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915115840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643900125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1209232634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16066594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53222302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77353622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20840035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640583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3364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583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655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044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382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375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825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34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374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CC16DA-719B-43A0-A647-41A59CDBB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25054"/>
              </p:ext>
            </p:extLst>
          </p:nvPr>
        </p:nvGraphicFramePr>
        <p:xfrm>
          <a:off x="496956" y="1487456"/>
          <a:ext cx="3276960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532146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4584439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915115840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643900125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1209232634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16066594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53222302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3773536222"/>
                    </a:ext>
                  </a:extLst>
                </a:gridCol>
                <a:gridCol w="349120">
                  <a:extLst>
                    <a:ext uri="{9D8B030D-6E8A-4147-A177-3AD203B41FA5}">
                      <a16:colId xmlns:a16="http://schemas.microsoft.com/office/drawing/2014/main" val="20840035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640583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3364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583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655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044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382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375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6825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3401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FC20705-C3FC-4B11-993D-8796CB43E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trying to reach moving target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EF55-18D4-41FF-86CC-F1FA9EA1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781863FA-644D-4A8A-8566-2C93D6BF45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26037" y="1626470"/>
                <a:ext cx="7069007" cy="40322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If robot knows the cell in which the target is (fully observable), then this is simply a Markov chain</a:t>
                </a:r>
              </a:p>
              <a:p>
                <a:r>
                  <a:rPr lang="en-US" sz="2400" dirty="0"/>
                  <a:t>Each state is a 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the cell occupied by R,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the cell occupied by G</a:t>
                </a:r>
              </a:p>
              <a:p>
                <a:r>
                  <a:rPr lang="en-US" sz="2400" dirty="0"/>
                  <a:t>Movement of robot and target is independent,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Compute new transition probability matrix</a:t>
                </a:r>
              </a:p>
              <a:p>
                <a:pPr lvl="1"/>
                <a:r>
                  <a:rPr lang="en-US" sz="2400" dirty="0"/>
                  <a:t>For any initial configuration, you can find answers by using the Chapman-Kolmogorov equations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781863FA-644D-4A8A-8566-2C93D6BF4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037" y="1626470"/>
                <a:ext cx="7069007" cy="4032208"/>
              </a:xfrm>
              <a:prstGeom prst="rect">
                <a:avLst/>
              </a:prstGeom>
              <a:blipFill>
                <a:blip r:embed="rId2"/>
                <a:stretch>
                  <a:fillRect l="-690" t="-2118" r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9E2A6C19-14E4-4A73-A008-4256FC70BC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3710033"/>
                <a:ext cx="4220818" cy="6640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=(1,1),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=(3,3)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=(2,2),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=(2,2)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1,1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,(3,3)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2,2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,(2,2)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9E2A6C19-14E4-4A73-A008-4256FC70B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3710033"/>
                <a:ext cx="4220818" cy="664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844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3E9C1A-48BB-4DF8-87F0-3D84D6236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529227"/>
          </a:xfrm>
        </p:spPr>
        <p:txBody>
          <a:bodyPr/>
          <a:lstStyle/>
          <a:p>
            <a:r>
              <a:rPr lang="en-US" dirty="0"/>
              <a:t>Robot with noisy proximity sensors: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408BCD-5049-4139-BE71-52889FC1A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robot cannot see all the state?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568CB-39E8-4C44-B45B-998EC0C7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B7FF73-0934-40C2-A687-7CBB8E13D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07834"/>
              </p:ext>
            </p:extLst>
          </p:nvPr>
        </p:nvGraphicFramePr>
        <p:xfrm>
          <a:off x="1278835" y="2067337"/>
          <a:ext cx="1565964" cy="1109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988">
                  <a:extLst>
                    <a:ext uri="{9D8B030D-6E8A-4147-A177-3AD203B41FA5}">
                      <a16:colId xmlns:a16="http://schemas.microsoft.com/office/drawing/2014/main" val="1619276630"/>
                    </a:ext>
                  </a:extLst>
                </a:gridCol>
                <a:gridCol w="521988">
                  <a:extLst>
                    <a:ext uri="{9D8B030D-6E8A-4147-A177-3AD203B41FA5}">
                      <a16:colId xmlns:a16="http://schemas.microsoft.com/office/drawing/2014/main" val="770342419"/>
                    </a:ext>
                  </a:extLst>
                </a:gridCol>
                <a:gridCol w="521988">
                  <a:extLst>
                    <a:ext uri="{9D8B030D-6E8A-4147-A177-3AD203B41FA5}">
                      <a16:colId xmlns:a16="http://schemas.microsoft.com/office/drawing/2014/main" val="2334020499"/>
                    </a:ext>
                  </a:extLst>
                </a:gridCol>
              </a:tblGrid>
              <a:tr h="369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20568"/>
                  </a:ext>
                </a:extLst>
              </a:tr>
              <a:tr h="36998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959298"/>
                  </a:ext>
                </a:extLst>
              </a:tr>
              <a:tr h="369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665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3EA5CA-6061-4C9B-AC8D-C6C2EFB3570C}"/>
              </a:ext>
            </a:extLst>
          </p:cNvPr>
          <p:cNvSpPr txBox="1"/>
          <p:nvPr/>
        </p:nvSpPr>
        <p:spPr>
          <a:xfrm>
            <a:off x="1444487" y="3167410"/>
            <a:ext cx="111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state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92FEBE-DE3D-4638-A1CC-882915A60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90168"/>
              </p:ext>
            </p:extLst>
          </p:nvPr>
        </p:nvGraphicFramePr>
        <p:xfrm>
          <a:off x="3670852" y="2043147"/>
          <a:ext cx="1565964" cy="1109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988">
                  <a:extLst>
                    <a:ext uri="{9D8B030D-6E8A-4147-A177-3AD203B41FA5}">
                      <a16:colId xmlns:a16="http://schemas.microsoft.com/office/drawing/2014/main" val="1619276630"/>
                    </a:ext>
                  </a:extLst>
                </a:gridCol>
                <a:gridCol w="521988">
                  <a:extLst>
                    <a:ext uri="{9D8B030D-6E8A-4147-A177-3AD203B41FA5}">
                      <a16:colId xmlns:a16="http://schemas.microsoft.com/office/drawing/2014/main" val="770342419"/>
                    </a:ext>
                  </a:extLst>
                </a:gridCol>
                <a:gridCol w="521988">
                  <a:extLst>
                    <a:ext uri="{9D8B030D-6E8A-4147-A177-3AD203B41FA5}">
                      <a16:colId xmlns:a16="http://schemas.microsoft.com/office/drawing/2014/main" val="2334020499"/>
                    </a:ext>
                  </a:extLst>
                </a:gridCol>
              </a:tblGrid>
              <a:tr h="369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620568"/>
                  </a:ext>
                </a:extLst>
              </a:tr>
              <a:tr h="36998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959298"/>
                  </a:ext>
                </a:extLst>
              </a:tr>
              <a:tr h="3699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</a:p>
                  </a:txBody>
                  <a:tcPr>
                    <a:solidFill>
                      <a:srgbClr val="FFC9C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C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665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138B878-2183-49F0-9AFA-C2E312019D7B}"/>
              </a:ext>
            </a:extLst>
          </p:cNvPr>
          <p:cNvSpPr txBox="1"/>
          <p:nvPr/>
        </p:nvSpPr>
        <p:spPr>
          <a:xfrm>
            <a:off x="3490791" y="3149641"/>
            <a:ext cx="213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Observed noisy state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4E2FA5A-0934-4C2E-BC5B-9B1FF79DAD71}"/>
              </a:ext>
            </a:extLst>
          </p:cNvPr>
          <p:cNvSpPr txBox="1">
            <a:spLocks/>
          </p:cNvSpPr>
          <p:nvPr/>
        </p:nvSpPr>
        <p:spPr>
          <a:xfrm>
            <a:off x="166681" y="3500955"/>
            <a:ext cx="11699087" cy="2131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7432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5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9B9B"/>
              </a:buClr>
              <a:buSzPct val="60000"/>
              <a:buFont typeface="Wingdings 3" panose="05040102010807070707" pitchFamily="18" charset="2"/>
              <a:buChar char=""/>
              <a:tabLst/>
              <a:defRPr lang="en-US" sz="28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Target state is </a:t>
            </a:r>
            <a:r>
              <a:rPr lang="en-US" sz="2000" i="1" dirty="0"/>
              <a:t>hidden : </a:t>
            </a:r>
            <a:r>
              <a:rPr lang="en-US" sz="2000" dirty="0"/>
              <a:t>if it is not proximal, robot does not know where the target is, and if it is proximal, robot only has noisy estimates</a:t>
            </a:r>
          </a:p>
          <a:p>
            <a:r>
              <a:rPr lang="en-US" sz="2000" dirty="0"/>
              <a:t>We can assume robot knows how the target moves (left, right, top, down), and the uncertainty (as captured by the transition probability matrix): this is like the process model in KF</a:t>
            </a:r>
          </a:p>
          <a:p>
            <a:r>
              <a:rPr lang="en-US" sz="2000" dirty="0"/>
              <a:t>The robot’s sensors are noisy, this is like the measurement model in KF</a:t>
            </a:r>
          </a:p>
          <a:p>
            <a:r>
              <a:rPr lang="en-US" sz="2000" dirty="0"/>
              <a:t>Question: Given a series of (noisy) observations, can the robot estimate where the target is?</a:t>
            </a:r>
          </a:p>
          <a:p>
            <a:r>
              <a:rPr lang="en-US" sz="2000" dirty="0"/>
              <a:t>Problem very similar to KF! In fact, HMM can be viewed as a discrete-variable version of KF</a:t>
            </a:r>
          </a:p>
        </p:txBody>
      </p:sp>
    </p:spTree>
    <p:extLst>
      <p:ext uri="{BB962C8B-B14F-4D97-AF65-F5344CB8AC3E}">
        <p14:creationId xmlns:p14="http://schemas.microsoft.com/office/powerpoint/2010/main" val="1749034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681554-540F-46B6-BA05-098FA89A2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b="1" dirty="0"/>
              <a:t>Decoding</a:t>
            </a:r>
            <a:r>
              <a:rPr lang="en-US" dirty="0"/>
              <a:t>] Given a sequence of observations, can you estimate the hidden state sequence? [Solution with the Viterbi Algorithm]</a:t>
            </a:r>
          </a:p>
          <a:p>
            <a:r>
              <a:rPr lang="en-US" dirty="0"/>
              <a:t>[</a:t>
            </a:r>
            <a:r>
              <a:rPr lang="en-US" b="1" dirty="0"/>
              <a:t>Likelihood</a:t>
            </a:r>
            <a:r>
              <a:rPr lang="en-US" dirty="0"/>
              <a:t>] Given an HMM and an observation sequence, what is the likelihood of that observation sequence [Dynamic Programming based Forward Algorithm]</a:t>
            </a:r>
          </a:p>
          <a:p>
            <a:r>
              <a:rPr lang="en-US" dirty="0"/>
              <a:t>[</a:t>
            </a:r>
            <a:r>
              <a:rPr lang="en-US" b="1" dirty="0"/>
              <a:t>Learning</a:t>
            </a:r>
            <a:r>
              <a:rPr lang="en-US" dirty="0"/>
              <a:t>] Given an observation sequence (or sequences), learn the HMM that maximizes the likelihood of that sequence [Baum-Welch or forward-backward algorithm]</a:t>
            </a:r>
          </a:p>
          <a:p>
            <a:r>
              <a:rPr lang="en-US" dirty="0"/>
              <a:t>We will revisit this when we do sensing/localization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5A4C78-10E5-46BE-B21D-6428C7E8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Problems for HMMs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0F9282-8DA1-466E-9C8F-6DB2A0AE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82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5CE5CC-E0B4-46FC-9580-A08758FBE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Markov chain with a controller!</a:t>
                </a:r>
              </a:p>
              <a:p>
                <a:r>
                  <a:rPr lang="en-US" dirty="0"/>
                  <a:t>Represented as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as before (can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the definition if needed)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 finite set of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→[0,1]</m:t>
                    </m:r>
                  </m:oMath>
                </a14:m>
                <a:r>
                  <a:rPr lang="en-US" dirty="0"/>
                  <a:t> is the transition probability function such that for all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a reward function.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defines the immediate reward received for transitioning from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to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/>
                  <a:t> is a discount factor representing diminishing rewards with time</a:t>
                </a:r>
              </a:p>
              <a:p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5CE5CC-E0B4-46FC-9580-A08758FBE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A023F66-9B32-4C5B-BA4C-4D0768A4B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Decision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82AEA-E5A3-4788-AC56-9A16DF4A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8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A8E43C-9A30-4F6D-B9C5-0261BF35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state estimation and why is it needed?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E6CF0-A6DA-481D-BBEE-EDDA8F63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F0D025-0898-4BAF-B329-46F2F1F36C3C}"/>
              </a:ext>
            </a:extLst>
          </p:cNvPr>
          <p:cNvSpPr/>
          <p:nvPr/>
        </p:nvSpPr>
        <p:spPr>
          <a:xfrm>
            <a:off x="4741045" y="1268728"/>
            <a:ext cx="1354956" cy="125163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Plant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F0C9AC-7453-4BCA-B27D-88F7DB35843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603812" y="1890443"/>
            <a:ext cx="1137233" cy="41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42B620-B220-407F-BFDA-576E91DAA054}"/>
              </a:ext>
            </a:extLst>
          </p:cNvPr>
          <p:cNvCxnSpPr>
            <a:cxnSpLocks/>
          </p:cNvCxnSpPr>
          <p:nvPr/>
        </p:nvCxnSpPr>
        <p:spPr>
          <a:xfrm>
            <a:off x="6011470" y="1902187"/>
            <a:ext cx="11065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99D37-EB8F-4639-9EE2-A805375E03FE}"/>
                  </a:ext>
                </a:extLst>
              </p:cNvPr>
              <p:cNvSpPr txBox="1"/>
              <p:nvPr/>
            </p:nvSpPr>
            <p:spPr>
              <a:xfrm>
                <a:off x="3443384" y="1239925"/>
                <a:ext cx="4860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𝐮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99D37-EB8F-4639-9EE2-A805375E0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384" y="1239925"/>
                <a:ext cx="48603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530F9E-A8A9-4540-A694-92B3B4307A6D}"/>
                  </a:ext>
                </a:extLst>
              </p:cNvPr>
              <p:cNvSpPr txBox="1"/>
              <p:nvPr/>
            </p:nvSpPr>
            <p:spPr>
              <a:xfrm>
                <a:off x="6677441" y="1151359"/>
                <a:ext cx="4603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𝐲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530F9E-A8A9-4540-A694-92B3B4307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41" y="1151359"/>
                <a:ext cx="46038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38FF2D24-F2D5-46B7-91A3-97F1DAF78F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6456" y="2532358"/>
                <a:ext cx="11699087" cy="303638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Given a “black box” component, we can try to use a linear or nonlinear system to model it (maybe based on physics, or data-driven)</a:t>
                </a:r>
              </a:p>
              <a:p>
                <a:r>
                  <a:rPr lang="en-US" dirty="0"/>
                  <a:t>Model may posit that the plant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internal states, but we typically have access only to the outputs of the model (whatever we can measure using a sensor)</a:t>
                </a:r>
              </a:p>
              <a:p>
                <a:r>
                  <a:rPr lang="en-US" dirty="0"/>
                  <a:t>May need internal states to implement controller: how do we estimate them?</a:t>
                </a:r>
              </a:p>
              <a:p>
                <a:r>
                  <a:rPr lang="en-US" dirty="0"/>
                  <a:t>State estimation: Problem of determining internal states of the plant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38FF2D24-F2D5-46B7-91A3-97F1DAF78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6456" y="2532358"/>
                <a:ext cx="11699087" cy="3036380"/>
              </a:xfrm>
              <a:blipFill>
                <a:blip r:embed="rId4"/>
                <a:stretch>
                  <a:fillRect l="-521" t="-3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556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400E9-052F-4311-9AA9-D9C981560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48" y="1332703"/>
            <a:ext cx="551932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Assume fixed target location</a:t>
            </a:r>
          </a:p>
          <a:p>
            <a:r>
              <a:rPr lang="en-US" dirty="0"/>
              <a:t>Reward for transitions going to target cell = 1, otherwise 0</a:t>
            </a:r>
          </a:p>
          <a:p>
            <a:r>
              <a:rPr lang="en-US" dirty="0"/>
              <a:t>Just part of the robot MDP showing two different actions, each action leading to next states with some probability</a:t>
            </a:r>
          </a:p>
          <a:p>
            <a:r>
              <a:rPr lang="en-US" dirty="0"/>
              <a:t>Which action to choose from each cell? </a:t>
            </a:r>
          </a:p>
          <a:p>
            <a:r>
              <a:rPr lang="en-US" dirty="0"/>
              <a:t>How do we find an optimal policy (that maximizes rewards)?</a:t>
            </a:r>
          </a:p>
          <a:p>
            <a:r>
              <a:rPr lang="en-US" dirty="0"/>
              <a:t>We will revisit this when we do reinforcement 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D44824-6728-4ECD-A6CF-F6933BA0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Robot controlling its 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8CF3C-3A5A-40A6-9A53-7FFC1AE2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0C9F15D-428A-447F-BA50-01EA6FA3C9CB}"/>
                  </a:ext>
                </a:extLst>
              </p:cNvPr>
              <p:cNvSpPr/>
              <p:nvPr/>
            </p:nvSpPr>
            <p:spPr>
              <a:xfrm>
                <a:off x="602974" y="2726636"/>
                <a:ext cx="1219200" cy="50026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0C9F15D-428A-447F-BA50-01EA6FA3C9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74" y="2726636"/>
                <a:ext cx="1219200" cy="50026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A5392D-FDF1-404E-B159-6E0B4DE81AC2}"/>
                  </a:ext>
                </a:extLst>
              </p:cNvPr>
              <p:cNvSpPr/>
              <p:nvPr/>
            </p:nvSpPr>
            <p:spPr>
              <a:xfrm>
                <a:off x="4136019" y="1971262"/>
                <a:ext cx="1490870" cy="50026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A5392D-FDF1-404E-B159-6E0B4DE81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019" y="1971262"/>
                <a:ext cx="1490870" cy="50026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FAB99B-887F-48A5-92C7-D6F22072E61E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1643626" y="2471531"/>
            <a:ext cx="761644" cy="328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9A5970A-2EA8-4EC9-8C1F-9CF7862D4525}"/>
              </a:ext>
            </a:extLst>
          </p:cNvPr>
          <p:cNvSpPr/>
          <p:nvPr/>
        </p:nvSpPr>
        <p:spPr>
          <a:xfrm>
            <a:off x="2405270" y="2093843"/>
            <a:ext cx="523460" cy="4343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048311E-EF15-4323-88A1-FEA00DEA39F6}"/>
                  </a:ext>
                </a:extLst>
              </p:cNvPr>
              <p:cNvSpPr/>
              <p:nvPr/>
            </p:nvSpPr>
            <p:spPr>
              <a:xfrm>
                <a:off x="4101547" y="2655786"/>
                <a:ext cx="1490870" cy="50026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048311E-EF15-4323-88A1-FEA00DEA3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47" y="2655786"/>
                <a:ext cx="1490870" cy="50026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85A865-0EE3-4620-B640-9F16B78D237E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2928730" y="2221396"/>
            <a:ext cx="1207289" cy="89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02A8460-5AC2-4B5B-8975-CD2639EB4314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2934014" y="2374814"/>
            <a:ext cx="1167533" cy="531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C719ED2-CF5B-4623-B959-E36E6D11965B}"/>
              </a:ext>
            </a:extLst>
          </p:cNvPr>
          <p:cNvSpPr txBox="1"/>
          <p:nvPr/>
        </p:nvSpPr>
        <p:spPr>
          <a:xfrm>
            <a:off x="3273620" y="183728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A6AEB5-4041-4CA5-A369-011F108E3820}"/>
              </a:ext>
            </a:extLst>
          </p:cNvPr>
          <p:cNvSpPr txBox="1"/>
          <p:nvPr/>
        </p:nvSpPr>
        <p:spPr>
          <a:xfrm>
            <a:off x="3294168" y="267171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669024-302C-4971-9008-C4CEF9F9A6F3}"/>
              </a:ext>
            </a:extLst>
          </p:cNvPr>
          <p:cNvSpPr/>
          <p:nvPr/>
        </p:nvSpPr>
        <p:spPr>
          <a:xfrm>
            <a:off x="2405270" y="3404212"/>
            <a:ext cx="523460" cy="4343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dn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2FC668-2B3D-4346-A840-DE92F8B291CC}"/>
              </a:ext>
            </a:extLst>
          </p:cNvPr>
          <p:cNvCxnSpPr>
            <a:cxnSpLocks/>
            <a:stCxn id="5" idx="5"/>
            <a:endCxn id="22" idx="1"/>
          </p:cNvCxnSpPr>
          <p:nvPr/>
        </p:nvCxnSpPr>
        <p:spPr>
          <a:xfrm>
            <a:off x="1643626" y="3153641"/>
            <a:ext cx="761644" cy="467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F702B5B-7EED-4445-9C5C-237169A78087}"/>
                  </a:ext>
                </a:extLst>
              </p:cNvPr>
              <p:cNvSpPr/>
              <p:nvPr/>
            </p:nvSpPr>
            <p:spPr>
              <a:xfrm>
                <a:off x="4101547" y="3354567"/>
                <a:ext cx="1490870" cy="50026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F702B5B-7EED-4445-9C5C-237169A78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547" y="3354567"/>
                <a:ext cx="1490870" cy="50026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93824C-FD57-4848-895E-D21509490E35}"/>
                  </a:ext>
                </a:extLst>
              </p:cNvPr>
              <p:cNvSpPr/>
              <p:nvPr/>
            </p:nvSpPr>
            <p:spPr>
              <a:xfrm>
                <a:off x="4067075" y="4039091"/>
                <a:ext cx="1490870" cy="50026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593824C-FD57-4848-895E-D21509490E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075" y="4039091"/>
                <a:ext cx="1490870" cy="50026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65D0F52-F3F8-4FE9-B723-79D9480301CD}"/>
              </a:ext>
            </a:extLst>
          </p:cNvPr>
          <p:cNvCxnSpPr>
            <a:cxnSpLocks/>
            <a:endCxn id="29" idx="2"/>
          </p:cNvCxnSpPr>
          <p:nvPr/>
        </p:nvCxnSpPr>
        <p:spPr>
          <a:xfrm flipV="1">
            <a:off x="2936657" y="3604701"/>
            <a:ext cx="1164890" cy="6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A9C2981-9AEE-4D8B-98E4-AAE52B676CD5}"/>
              </a:ext>
            </a:extLst>
          </p:cNvPr>
          <p:cNvSpPr txBox="1"/>
          <p:nvPr/>
        </p:nvSpPr>
        <p:spPr>
          <a:xfrm>
            <a:off x="3281547" y="3200498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273026-A497-40B5-8F49-7D7AB6733231}"/>
              </a:ext>
            </a:extLst>
          </p:cNvPr>
          <p:cNvCxnSpPr>
            <a:cxnSpLocks/>
            <a:endCxn id="30" idx="2"/>
          </p:cNvCxnSpPr>
          <p:nvPr/>
        </p:nvCxnSpPr>
        <p:spPr>
          <a:xfrm>
            <a:off x="2934014" y="3787046"/>
            <a:ext cx="1133061" cy="502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7F3BE19-8C25-4331-9B49-1CA2436A6316}"/>
              </a:ext>
            </a:extLst>
          </p:cNvPr>
          <p:cNvSpPr txBox="1"/>
          <p:nvPr/>
        </p:nvSpPr>
        <p:spPr>
          <a:xfrm>
            <a:off x="3294168" y="4083945"/>
            <a:ext cx="47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1384151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C57F5B-3C69-4BC1-8A99-F05590D23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Kalman Filter presentation motivated by Georgia Tech Professor Frank </a:t>
            </a:r>
            <a:r>
              <a:rPr lang="en-US" sz="1400" dirty="0" err="1"/>
              <a:t>Dellaert’s</a:t>
            </a:r>
            <a:r>
              <a:rPr lang="en-US" sz="1400" dirty="0"/>
              <a:t> lecture notes on Sensor Fusion as Weighted Averaging, notes available from Piazza.</a:t>
            </a:r>
            <a:r>
              <a:rPr lang="en-US" sz="2000" dirty="0"/>
              <a:t> </a:t>
            </a:r>
          </a:p>
          <a:p>
            <a:r>
              <a:rPr lang="en-US" sz="1400" dirty="0"/>
              <a:t>Lecture notes on HMMs, MDPs and Markov Chains</a:t>
            </a:r>
          </a:p>
          <a:p>
            <a:pPr lvl="1"/>
            <a:r>
              <a:rPr lang="en-US" sz="1400" dirty="0">
                <a:hlinkClick r:id="rId2"/>
              </a:rPr>
              <a:t>http://research.cs.tamu.edu/prism/lectures/pr/pr_l23.pdf</a:t>
            </a:r>
            <a:endParaRPr lang="en-US" sz="1400" dirty="0"/>
          </a:p>
          <a:p>
            <a:pPr lvl="1"/>
            <a:r>
              <a:rPr lang="en-US" sz="1400" dirty="0">
                <a:hlinkClick r:id="rId3"/>
              </a:rPr>
              <a:t>https://web.stanford.edu/~jurafsky/slp3/9.pdf</a:t>
            </a:r>
            <a:endParaRPr lang="en-US" sz="1400" dirty="0"/>
          </a:p>
          <a:p>
            <a:pPr lvl="1"/>
            <a:r>
              <a:rPr lang="en-US" sz="1400" dirty="0">
                <a:hlinkClick r:id="rId4"/>
              </a:rPr>
              <a:t>http://www.robots.ox.ac.uk/~mobile/Theses/ondruska_thesis.pdf</a:t>
            </a:r>
            <a:endParaRPr lang="en-US" sz="1400" dirty="0"/>
          </a:p>
          <a:p>
            <a:pPr lvl="1"/>
            <a:r>
              <a:rPr lang="en-US" sz="1400" dirty="0">
                <a:hlinkClick r:id="rId5"/>
              </a:rPr>
              <a:t>www.cs.cornell.edu/courses/cs4758/2012sp/materials/cs4758_hmm.pdf</a:t>
            </a:r>
            <a:r>
              <a:rPr lang="en-US" sz="1400" dirty="0"/>
              <a:t> (Robot - Target example from here)</a:t>
            </a:r>
          </a:p>
          <a:p>
            <a:pPr lvl="1"/>
            <a:r>
              <a:rPr lang="en-US" sz="1400" dirty="0">
                <a:hlinkClick r:id="rId6"/>
              </a:rPr>
              <a:t>https://people.eecs.berkeley.edu/~pabbeel/cs287-fa11/slides/mdps-intro-value-iteration.pdf</a:t>
            </a:r>
            <a:r>
              <a:rPr lang="en-US" sz="1400" dirty="0"/>
              <a:t> (Robot-Fixed Target example from here)</a:t>
            </a:r>
          </a:p>
          <a:p>
            <a:r>
              <a:rPr lang="en-US" sz="1400" dirty="0"/>
              <a:t>Wikipedia entries on Kalman Filter, MDPs and Markov chains are very good.</a:t>
            </a:r>
          </a:p>
          <a:p>
            <a:r>
              <a:rPr lang="en-US" sz="1400" dirty="0"/>
              <a:t>Also used this book for its discussion on probabilistic systems: Baier, Christel, Joost-Pieter </a:t>
            </a:r>
            <a:r>
              <a:rPr lang="en-US" sz="1400" dirty="0" err="1"/>
              <a:t>Katoen</a:t>
            </a:r>
            <a:r>
              <a:rPr lang="en-US" sz="1400" dirty="0"/>
              <a:t>, and Kim </a:t>
            </a:r>
            <a:r>
              <a:rPr lang="en-US" sz="1400" dirty="0" err="1"/>
              <a:t>Guldstrand</a:t>
            </a:r>
            <a:r>
              <a:rPr lang="en-US" sz="1400" dirty="0"/>
              <a:t> Larsen. </a:t>
            </a:r>
            <a:r>
              <a:rPr lang="en-US" sz="1400" i="1" dirty="0"/>
              <a:t>Principles of model checking</a:t>
            </a:r>
            <a:r>
              <a:rPr lang="en-US" sz="1400" dirty="0"/>
              <a:t>. MIT press, 2008.</a:t>
            </a:r>
          </a:p>
          <a:p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345FEC-DE50-4BCF-B698-1F3452CE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DA71-7DFF-44CF-8A8C-E02CE7667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8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397AF1-D372-4DD4-B40A-2B7A700E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sensor measurements are noisy (manufacturing imperfections, environment uncertainty, errors introduced in signal processing, etc.)</a:t>
            </a:r>
          </a:p>
          <a:p>
            <a:r>
              <a:rPr lang="en-US" dirty="0"/>
              <a:t>In the absence of noise, the model is deterministic: for the same input you always get the same output</a:t>
            </a:r>
          </a:p>
          <a:p>
            <a:pPr lvl="1"/>
            <a:r>
              <a:rPr lang="en-US" dirty="0"/>
              <a:t>Can use a simpler form of state estimator called an observer (e.g. a </a:t>
            </a:r>
            <a:r>
              <a:rPr lang="en-US" dirty="0" err="1"/>
              <a:t>Luenberger</a:t>
            </a:r>
            <a:r>
              <a:rPr lang="en-US" dirty="0"/>
              <a:t> observer)</a:t>
            </a:r>
          </a:p>
          <a:p>
            <a:r>
              <a:rPr lang="en-US" dirty="0"/>
              <a:t>In the presence of noise, we use a state estimator, such as a Kalman Filter</a:t>
            </a:r>
          </a:p>
          <a:p>
            <a:r>
              <a:rPr lang="en-US" dirty="0"/>
              <a:t>Kalman Filter is one of the most fundamental algorithm that you will see in autonomous systems, robotics, computer graphics,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C11AD-71E7-4215-9ED1-912579DC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vs. Noisy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06AF3-321A-4A04-AC9E-26426E5CC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9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A9B1A8-618D-454B-B039-B8ACE3E2A4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2"/>
                <a:ext cx="11699087" cy="422285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 : expected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also known as mean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: 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covariance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random </a:t>
                </a:r>
                <a:r>
                  <a:rPr lang="en-US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vector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a vector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 random vectors,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𝐲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, cross-covariance matrix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matrix: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cov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𝐱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𝐲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𝐲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T</m:t>
                            </m:r>
                          </m:sup>
                        </m:sSup>
                      </m:e>
                    </m:d>
                  </m:oMath>
                </a14:m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normally distributed variable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A9B1A8-618D-454B-B039-B8ACE3E2A4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2"/>
                <a:ext cx="11699087" cy="4222853"/>
              </a:xfrm>
              <a:blipFill>
                <a:blip r:embed="rId2"/>
                <a:stretch>
                  <a:fillRect l="-625" t="-3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BF8979B-8999-4013-9DC9-42B462F23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variables and statistics refresher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33F3D-BE73-4DFD-B21E-552AA73C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8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EC21D7-4E38-431F-96BE-5CFDB0FA7F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1209202"/>
                <a:ext cx="8170074" cy="467724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Using radar and a camera to estimate the distance to the lead car:</a:t>
                </a:r>
              </a:p>
              <a:p>
                <a:pPr lvl="1"/>
                <a:r>
                  <a:rPr lang="en-US" sz="2000" dirty="0"/>
                  <a:t>Measurement is never free of noise</a:t>
                </a:r>
              </a:p>
              <a:p>
                <a:pPr lvl="1"/>
                <a:r>
                  <a:rPr lang="en-US" sz="2000" dirty="0"/>
                  <a:t>Actual distance: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Measurement with radar: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/>
                  <a:t> is radar noise)</a:t>
                </a:r>
              </a:p>
              <a:p>
                <a:pPr lvl="1"/>
                <a:r>
                  <a:rPr lang="en-US" sz="2000" dirty="0"/>
                  <a:t>With camera: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camera noise)</a:t>
                </a:r>
              </a:p>
              <a:p>
                <a:pPr lvl="1"/>
                <a:r>
                  <a:rPr lang="en-US" sz="2000" dirty="0"/>
                  <a:t>How do you combine the two estimates?</a:t>
                </a:r>
              </a:p>
              <a:p>
                <a:r>
                  <a:rPr lang="en-US" sz="2000" dirty="0"/>
                  <a:t>Use a weighted average of the two estimates, prioritize more likely measurement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+</m:t>
                        </m:r>
                        <m:f>
                          <m:fPr>
                            <m:type m:val="li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f>
                          <m:fPr>
                            <m:type m:val="li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(1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(1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acc>
                      </m:e>
                      <m:sup>
                        <m:r>
                          <a:rPr lang="en-US" sz="2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i="1" dirty="0"/>
              </a:p>
              <a:p>
                <a:r>
                  <a:rPr lang="en-US" sz="2000" dirty="0"/>
                  <a:t>Observe: uncertainty reduced, and mean is closer to measurement with lower uncertainty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5EC21D7-4E38-431F-96BE-5CFDB0FA7F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1209202"/>
                <a:ext cx="8170074" cy="4677248"/>
              </a:xfrm>
              <a:blipFill>
                <a:blip r:embed="rId2"/>
                <a:stretch>
                  <a:fillRect l="-298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B6B5AE33-10B9-4773-B953-EFC412130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fusion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117FA-9633-414D-B975-D4FC9DB3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C10DF45-3FFE-4FCF-93CE-30E2264FFE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98" t="21817" r="11721" b="12663"/>
          <a:stretch/>
        </p:blipFill>
        <p:spPr>
          <a:xfrm>
            <a:off x="7674081" y="2668423"/>
            <a:ext cx="4201220" cy="2317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2F2289-3C41-4647-87CD-57D6B2FB5E1B}"/>
                  </a:ext>
                </a:extLst>
              </p:cNvPr>
              <p:cNvSpPr txBox="1"/>
              <p:nvPr/>
            </p:nvSpPr>
            <p:spPr>
              <a:xfrm>
                <a:off x="9509144" y="1790436"/>
                <a:ext cx="1912318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2F2289-3C41-4647-87CD-57D6B2FB5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144" y="1790436"/>
                <a:ext cx="1912318" cy="373051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E33200-46FA-4BFA-82B5-6B0FB6334F31}"/>
                  </a:ext>
                </a:extLst>
              </p:cNvPr>
              <p:cNvSpPr txBox="1"/>
              <p:nvPr/>
            </p:nvSpPr>
            <p:spPr>
              <a:xfrm>
                <a:off x="9514537" y="1476474"/>
                <a:ext cx="1667508" cy="3725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9E33200-46FA-4BFA-82B5-6B0FB6334F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4537" y="1476474"/>
                <a:ext cx="1667508" cy="372538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D3927D-C791-49F2-9252-603D9833B35B}"/>
                  </a:ext>
                </a:extLst>
              </p:cNvPr>
              <p:cNvSpPr/>
              <p:nvPr/>
            </p:nvSpPr>
            <p:spPr>
              <a:xfrm>
                <a:off x="9281429" y="4871685"/>
                <a:ext cx="46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4D3927D-C791-49F2-9252-603D9833B3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429" y="4871685"/>
                <a:ext cx="466217" cy="369332"/>
              </a:xfrm>
              <a:prstGeom prst="rect">
                <a:avLst/>
              </a:prstGeom>
              <a:blipFill>
                <a:blip r:embed="rId7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A622169-4C60-4ADB-AEB6-F2CC4EE7EB4F}"/>
                  </a:ext>
                </a:extLst>
              </p:cNvPr>
              <p:cNvSpPr/>
              <p:nvPr/>
            </p:nvSpPr>
            <p:spPr>
              <a:xfrm>
                <a:off x="9945851" y="4906928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A622169-4C60-4ADB-AEB6-F2CC4EE7EB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851" y="4906928"/>
                <a:ext cx="471539" cy="369332"/>
              </a:xfrm>
              <a:prstGeom prst="rect">
                <a:avLst/>
              </a:prstGeom>
              <a:blipFill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C30982-EA9B-4A03-8673-CEF90B6745A5}"/>
                  </a:ext>
                </a:extLst>
              </p:cNvPr>
              <p:cNvSpPr txBox="1"/>
              <p:nvPr/>
            </p:nvSpPr>
            <p:spPr>
              <a:xfrm>
                <a:off x="9509144" y="2175644"/>
                <a:ext cx="2180853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=1.67,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=0.33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6C30982-EA9B-4A03-8673-CEF90B674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144" y="2175644"/>
                <a:ext cx="2180853" cy="373051"/>
              </a:xfrm>
              <a:prstGeom prst="rect">
                <a:avLst/>
              </a:prstGeom>
              <a:blipFill>
                <a:blip r:embed="rId9"/>
                <a:stretch>
                  <a:fillRect t="-491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D6A8905-24D9-4CAF-869D-829A86993893}"/>
                  </a:ext>
                </a:extLst>
              </p:cNvPr>
              <p:cNvSpPr/>
              <p:nvPr/>
            </p:nvSpPr>
            <p:spPr>
              <a:xfrm>
                <a:off x="9690609" y="4871685"/>
                <a:ext cx="3704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D6A8905-24D9-4CAF-869D-829A86993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609" y="4871685"/>
                <a:ext cx="370422" cy="369332"/>
              </a:xfrm>
              <a:prstGeom prst="rect">
                <a:avLst/>
              </a:prstGeom>
              <a:blipFill>
                <a:blip r:embed="rId10"/>
                <a:stretch>
                  <a:fillRect t="-6557" r="-38333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75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83570F-72E6-4856-A15C-7EE3A2CABE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estimating one quantity, we want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quantities, then:</a:t>
                </a:r>
              </a:p>
              <a:p>
                <a:r>
                  <a:rPr lang="en-US" b="0" dirty="0"/>
                  <a:t>Actual value is some 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Measurement noise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sensor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the mean vector,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covariance matrix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is the information matrix</a:t>
                </a:r>
              </a:p>
              <a:p>
                <a:r>
                  <a:rPr lang="en-US" dirty="0"/>
                  <a:t>For the two-sensor case: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883570F-72E6-4856-A15C-7EE3A2CABE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F39FD58-1006-4EE3-B22D-1AF41D52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Multi-variate sensor fusion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016FC-B837-4F52-8F27-1BF871C7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4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AD94B6-9195-4541-8380-870342CEA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have one sensor and making repeated measurements of a moving object?</a:t>
            </a:r>
          </a:p>
          <a:p>
            <a:r>
              <a:rPr lang="en-US" dirty="0"/>
              <a:t>Measurement differences are not all because of sensor noise, some of it is because of object motion</a:t>
            </a:r>
          </a:p>
          <a:p>
            <a:r>
              <a:rPr lang="en-US" dirty="0"/>
              <a:t>Kalman filter is a tool that can include a motion model (or in general a dynamical model) to account for changes in internal state of the system</a:t>
            </a:r>
          </a:p>
          <a:p>
            <a:r>
              <a:rPr lang="en-US" dirty="0"/>
              <a:t>Combines idea of </a:t>
            </a:r>
            <a:r>
              <a:rPr lang="en-US" b="1" i="1" dirty="0"/>
              <a:t>prediction </a:t>
            </a:r>
            <a:r>
              <a:rPr lang="en-US" dirty="0"/>
              <a:t>using the system dynamics with </a:t>
            </a:r>
            <a:r>
              <a:rPr lang="en-US" b="1" i="1" dirty="0"/>
              <a:t>correction</a:t>
            </a:r>
            <a:r>
              <a:rPr lang="en-US" dirty="0"/>
              <a:t> using weighted average (Bayesian inference)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791800-D40C-4B79-A870-C7161E2C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 makes things interesting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51B4A-BE5C-4000-9A9B-D0F877E5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5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0B9E56-FB61-4509-BC1C-1C28AF9C86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53332"/>
                <a:ext cx="11699087" cy="206533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assume that the plant (whose state we are trying to estimate) is a stochastic discrete dynamical process with the following dynamics:</a:t>
                </a:r>
              </a:p>
              <a:p>
                <a:pPr marL="0" indent="0" algn="ctr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(</a:t>
                </a:r>
                <a:r>
                  <a:rPr lang="en-US" b="0" dirty="0"/>
                  <a:t>Process Model</a:t>
                </a:r>
                <a:r>
                  <a:rPr lang="en-US" b="0" dirty="0">
                    <a:latin typeface="Cambria Math" panose="02040503050406030204" pitchFamily="18" charset="0"/>
                  </a:rPr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/>
                  <a:t> (Measurement Model)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20B9E56-FB61-4509-BC1C-1C28AF9C8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53332"/>
                <a:ext cx="11699087" cy="2065336"/>
              </a:xfrm>
              <a:blipFill>
                <a:blip r:embed="rId2"/>
                <a:stretch>
                  <a:fillRect l="-625" t="-5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0B9D3F3-DA7C-452A-A91C-14C7B699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Difference Equation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591B90-148D-4134-9610-A4D2A267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B7EE1A5-9F66-436A-8570-D39940CE7C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465639"/>
                  </p:ext>
                </p:extLst>
              </p:nvPr>
            </p:nvGraphicFramePr>
            <p:xfrm>
              <a:off x="235476" y="3429000"/>
              <a:ext cx="7622561" cy="184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8752">
                      <a:extLst>
                        <a:ext uri="{9D8B030D-6E8A-4147-A177-3AD203B41FA5}">
                          <a16:colId xmlns:a16="http://schemas.microsoft.com/office/drawing/2014/main" val="3073768634"/>
                        </a:ext>
                      </a:extLst>
                    </a:gridCol>
                    <a:gridCol w="6243809">
                      <a:extLst>
                        <a:ext uri="{9D8B030D-6E8A-4147-A177-3AD203B41FA5}">
                          <a16:colId xmlns:a16="http://schemas.microsoft.com/office/drawing/2014/main" val="453504373"/>
                        </a:ext>
                      </a:extLst>
                    </a:gridCol>
                  </a:tblGrid>
                  <a:tr h="340731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oMath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State at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r>
                            <a:rPr lang="en-US" sz="1800" dirty="0"/>
                            <a:t>,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−1 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215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Input at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6854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𝐰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Random vector representing noise in the plant,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800" b="1" i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6690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Random vector representing sensor noise,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0" smtClean="0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b="1" i="0" dirty="0"/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1109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0" smtClean="0"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/>
                            <a:t>Output at time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a14:m>
                          <a:endParaRPr lang="en-US" sz="1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03956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B7EE1A5-9F66-436A-8570-D39940CE7C2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465639"/>
                  </p:ext>
                </p:extLst>
              </p:nvPr>
            </p:nvGraphicFramePr>
            <p:xfrm>
              <a:off x="235476" y="3429000"/>
              <a:ext cx="7622561" cy="1849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378752">
                      <a:extLst>
                        <a:ext uri="{9D8B030D-6E8A-4147-A177-3AD203B41FA5}">
                          <a16:colId xmlns:a16="http://schemas.microsoft.com/office/drawing/2014/main" val="3073768634"/>
                        </a:ext>
                      </a:extLst>
                    </a:gridCol>
                    <a:gridCol w="6243809">
                      <a:extLst>
                        <a:ext uri="{9D8B030D-6E8A-4147-A177-3AD203B41FA5}">
                          <a16:colId xmlns:a16="http://schemas.microsoft.com/office/drawing/2014/main" val="45350437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8333" r="-454867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25" t="-8333" r="-195" b="-4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21544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106557" r="-4548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25" t="-106557" r="-19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68548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206557" r="-4548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25" t="-206557" r="-19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66907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306557" r="-4548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25" t="-306557" r="-19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1090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2" t="-406557" r="-4548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125" t="-406557" r="-19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39565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8E5365D-BECA-46BA-8675-246F37B5E8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330832"/>
                  </p:ext>
                </p:extLst>
              </p:nvPr>
            </p:nvGraphicFramePr>
            <p:xfrm>
              <a:off x="7945532" y="3429000"/>
              <a:ext cx="4010992" cy="201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05496">
                      <a:extLst>
                        <a:ext uri="{9D8B030D-6E8A-4147-A177-3AD203B41FA5}">
                          <a16:colId xmlns:a16="http://schemas.microsoft.com/office/drawing/2014/main" val="2986847392"/>
                        </a:ext>
                      </a:extLst>
                    </a:gridCol>
                    <a:gridCol w="2005496">
                      <a:extLst>
                        <a:ext uri="{9D8B030D-6E8A-4147-A177-3AD203B41FA5}">
                          <a16:colId xmlns:a16="http://schemas.microsoft.com/office/drawing/2014/main" val="487621817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Number of states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459037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Number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387144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Number of outputs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9265729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600" dirty="0"/>
                            <a:t> matrix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189259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n-US" sz="1600" dirty="0"/>
                            <a:t> matrix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3857725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600" dirty="0"/>
                            <a:t> matrix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028413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8E5365D-BECA-46BA-8675-246F37B5E8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33330832"/>
                  </p:ext>
                </p:extLst>
              </p:nvPr>
            </p:nvGraphicFramePr>
            <p:xfrm>
              <a:off x="7945532" y="3429000"/>
              <a:ext cx="4010992" cy="201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05496">
                      <a:extLst>
                        <a:ext uri="{9D8B030D-6E8A-4147-A177-3AD203B41FA5}">
                          <a16:colId xmlns:a16="http://schemas.microsoft.com/office/drawing/2014/main" val="2986847392"/>
                        </a:ext>
                      </a:extLst>
                    </a:gridCol>
                    <a:gridCol w="2005496">
                      <a:extLst>
                        <a:ext uri="{9D8B030D-6E8A-4147-A177-3AD203B41FA5}">
                          <a16:colId xmlns:a16="http://schemas.microsoft.com/office/drawing/2014/main" val="487621817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" t="-3636" r="-100303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Number of states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459037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3" t="-103636" r="-100303" b="-4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Number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387144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" t="-200000" r="-100303" b="-3160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Number of outputs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9265729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" t="-305455" r="-100303" b="-2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08" t="-305455" r="-608" b="-2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189259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" t="-405455" r="-100303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08" t="-405455" r="-608" b="-1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857725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3" t="-505455" r="-100303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08" t="-505455" r="-608" b="-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28413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70121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16821</TotalTime>
  <Words>2956</Words>
  <Application>Microsoft Office PowerPoint</Application>
  <PresentationFormat>Widescreen</PresentationFormat>
  <Paragraphs>365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Blackadder ITC</vt:lpstr>
      <vt:lpstr>Calibri</vt:lpstr>
      <vt:lpstr>Calibri Light</vt:lpstr>
      <vt:lpstr>Cambria Math</vt:lpstr>
      <vt:lpstr>Garamond</vt:lpstr>
      <vt:lpstr>Times New Roman</vt:lpstr>
      <vt:lpstr>Wingdings 3</vt:lpstr>
      <vt:lpstr>Office Theme</vt:lpstr>
      <vt:lpstr>Autonomous Cyber-Physical Systems: State Estimation and Probabilistic Models</vt:lpstr>
      <vt:lpstr>Layout</vt:lpstr>
      <vt:lpstr>What is state estimation and why is it needed?</vt:lpstr>
      <vt:lpstr>Deterministic vs. Noisy case</vt:lpstr>
      <vt:lpstr>Random variables and statistics refresher</vt:lpstr>
      <vt:lpstr>Data fusion example</vt:lpstr>
      <vt:lpstr>Multi-variate sensor fusion</vt:lpstr>
      <vt:lpstr>Motion  makes things interesting</vt:lpstr>
      <vt:lpstr>Stochastic Difference Equation Models</vt:lpstr>
      <vt:lpstr>Step I: Prediction</vt:lpstr>
      <vt:lpstr>Step I: Prediction continued</vt:lpstr>
      <vt:lpstr>Step II: Correction</vt:lpstr>
      <vt:lpstr>Step II: Correction continued</vt:lpstr>
      <vt:lpstr>Correction step summary</vt:lpstr>
      <vt:lpstr>What are all these equations? How to make sense?</vt:lpstr>
      <vt:lpstr>Extended Kalman Filter</vt:lpstr>
      <vt:lpstr>EKF updates</vt:lpstr>
      <vt:lpstr>EKF updates continued</vt:lpstr>
      <vt:lpstr>EKF drawbacks</vt:lpstr>
      <vt:lpstr>Probabilistic Models</vt:lpstr>
      <vt:lpstr>Markov chains</vt:lpstr>
      <vt:lpstr>Example of a Markov chain</vt:lpstr>
      <vt:lpstr>Markov Chain Analysis</vt:lpstr>
      <vt:lpstr>Hidden Markov Models</vt:lpstr>
      <vt:lpstr>Robot trying to reach moving target example</vt:lpstr>
      <vt:lpstr>Robot trying to reach moving target example</vt:lpstr>
      <vt:lpstr>What if robot cannot see all the state?</vt:lpstr>
      <vt:lpstr>Interesting Problems for HMMs</vt:lpstr>
      <vt:lpstr>Markov Decision Process</vt:lpstr>
      <vt:lpstr>Autonomous Robot controlling its actions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469</cp:revision>
  <dcterms:created xsi:type="dcterms:W3CDTF">2018-01-04T23:14:16Z</dcterms:created>
  <dcterms:modified xsi:type="dcterms:W3CDTF">2018-02-09T01:15:04Z</dcterms:modified>
</cp:coreProperties>
</file>