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56" r:id="rId3"/>
    <p:sldId id="399" r:id="rId4"/>
    <p:sldId id="403" r:id="rId5"/>
    <p:sldId id="401" r:id="rId6"/>
    <p:sldId id="404" r:id="rId7"/>
    <p:sldId id="402" r:id="rId8"/>
    <p:sldId id="405" r:id="rId9"/>
    <p:sldId id="406" r:id="rId10"/>
    <p:sldId id="407" r:id="rId11"/>
    <p:sldId id="408" r:id="rId12"/>
    <p:sldId id="409" r:id="rId13"/>
    <p:sldId id="410" r:id="rId14"/>
    <p:sldId id="411" r:id="rId15"/>
    <p:sldId id="412" r:id="rId16"/>
    <p:sldId id="413" r:id="rId17"/>
    <p:sldId id="414" r:id="rId18"/>
    <p:sldId id="416" r:id="rId19"/>
    <p:sldId id="418" r:id="rId20"/>
    <p:sldId id="420" r:id="rId21"/>
    <p:sldId id="398" r:id="rId22"/>
    <p:sldId id="421" r:id="rId23"/>
    <p:sldId id="422" r:id="rId24"/>
    <p:sldId id="423" r:id="rId25"/>
    <p:sldId id="428" r:id="rId26"/>
    <p:sldId id="417" r:id="rId27"/>
    <p:sldId id="419" r:id="rId28"/>
    <p:sldId id="424" r:id="rId29"/>
    <p:sldId id="425" r:id="rId30"/>
    <p:sldId id="426" r:id="rId31"/>
    <p:sldId id="427" r:id="rId32"/>
    <p:sldId id="36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CF"/>
    <a:srgbClr val="FCE6D2"/>
    <a:srgbClr val="FC95FF"/>
    <a:srgbClr val="FFC9CA"/>
    <a:srgbClr val="FFA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1" autoAdjust="0"/>
    <p:restoredTop sz="94690" autoAdjust="0"/>
  </p:normalViewPr>
  <p:slideViewPr>
    <p:cSldViewPr snapToGrid="0">
      <p:cViewPr varScale="1">
        <p:scale>
          <a:sx n="87" d="100"/>
          <a:sy n="87" d="100"/>
        </p:scale>
        <p:origin x="11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3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1848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696039-58B3-4341-9D32-C910162BC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885EE-985D-47EA-997B-D251CE6516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B985A-4C37-4D1F-A437-E4A951A85D11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C6E67-587C-4C64-9FE8-C84AFAFF7E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73E4C-F44F-440F-85F6-FF52404C6B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B4FFD-4AF2-45F7-AED0-39B21745F7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5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C23F-98B7-41D4-A9FA-15A275A51486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B107-AA8F-4C65-A94C-468C6EEC3A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B7E2-702A-452F-97D4-1A328EF1E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C4EA2-83F7-4E6C-AB21-9BB929BCB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37C1C4-4E55-4F27-A829-6A8623726FAD}"/>
              </a:ext>
            </a:extLst>
          </p:cNvPr>
          <p:cNvGrpSpPr/>
          <p:nvPr userDrawn="1"/>
        </p:nvGrpSpPr>
        <p:grpSpPr>
          <a:xfrm>
            <a:off x="3570" y="5759682"/>
            <a:ext cx="12192000" cy="1099678"/>
            <a:chOff x="50006" y="5327414"/>
            <a:chExt cx="12192000" cy="109967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E3AD49-55BB-449E-9707-2C6D805BA28C}"/>
                </a:ext>
              </a:extLst>
            </p:cNvPr>
            <p:cNvSpPr/>
            <p:nvPr userDrawn="1"/>
          </p:nvSpPr>
          <p:spPr>
            <a:xfrm>
              <a:off x="50006" y="5375274"/>
              <a:ext cx="12192000" cy="1051818"/>
            </a:xfrm>
            <a:prstGeom prst="rect">
              <a:avLst/>
            </a:prstGeom>
            <a:solidFill>
              <a:srgbClr val="99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AD5598-C8B6-4374-8D46-BE17282EAF29}"/>
                </a:ext>
              </a:extLst>
            </p:cNvPr>
            <p:cNvSpPr txBox="1"/>
            <p:nvPr userDrawn="1"/>
          </p:nvSpPr>
          <p:spPr>
            <a:xfrm>
              <a:off x="71438" y="5327414"/>
              <a:ext cx="57129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USC </a:t>
              </a:r>
              <a:r>
                <a:rPr lang="en-US" sz="32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Viterbi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School of Engineering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		</a:t>
              </a:r>
              <a:r>
                <a:rPr lang="en-US" sz="1600" i="1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Department of Computer Science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21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435133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/>
            </a:lvl1pPr>
            <a:lvl2pPr marL="685800" indent="-274320"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defRPr/>
            </a:lvl2pPr>
            <a:lvl3pPr marL="1143000" indent="-228600"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defRPr/>
            </a:lvl3pPr>
            <a:lvl4pPr>
              <a:buClr>
                <a:srgbClr val="FF9B9B"/>
              </a:buClr>
              <a:buSzPct val="65000"/>
              <a:defRPr/>
            </a:lvl4pPr>
            <a:lvl5pPr>
              <a:buClr>
                <a:srgbClr val="FF9B9B"/>
              </a:buClr>
              <a:buSzPct val="60000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A785756-0585-40D8-98E9-34817A498311}"/>
              </a:ext>
            </a:extLst>
          </p:cNvPr>
          <p:cNvGrpSpPr/>
          <p:nvPr userDrawn="1"/>
        </p:nvGrpSpPr>
        <p:grpSpPr>
          <a:xfrm>
            <a:off x="3570" y="5759682"/>
            <a:ext cx="12192000" cy="1099678"/>
            <a:chOff x="50006" y="5327414"/>
            <a:chExt cx="12192000" cy="10996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8E9BA4-0363-4A70-9E0A-B9683462DE33}"/>
                </a:ext>
              </a:extLst>
            </p:cNvPr>
            <p:cNvSpPr/>
            <p:nvPr userDrawn="1"/>
          </p:nvSpPr>
          <p:spPr>
            <a:xfrm>
              <a:off x="50006" y="5375274"/>
              <a:ext cx="12192000" cy="1051818"/>
            </a:xfrm>
            <a:prstGeom prst="rect">
              <a:avLst/>
            </a:prstGeom>
            <a:solidFill>
              <a:srgbClr val="99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FABD5F6-C7FE-4495-BA21-86E3D6DC242B}"/>
                </a:ext>
              </a:extLst>
            </p:cNvPr>
            <p:cNvSpPr txBox="1"/>
            <p:nvPr userDrawn="1"/>
          </p:nvSpPr>
          <p:spPr>
            <a:xfrm>
              <a:off x="71438" y="5327414"/>
              <a:ext cx="57129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USC </a:t>
              </a:r>
              <a:r>
                <a:rPr lang="en-US" sz="32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Viterbi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School of Engineering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		</a:t>
              </a:r>
              <a:r>
                <a:rPr lang="en-US" sz="1600" i="1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Department of Computer Science</a:t>
              </a:r>
            </a:p>
          </p:txBody>
        </p:sp>
      </p:grpSp>
      <p:pic>
        <p:nvPicPr>
          <p:cNvPr id="12" name="Picture 11" descr="Small Use Shield_GoldOnTrans.eps">
            <a:extLst>
              <a:ext uri="{FF2B5EF4-FFF2-40B4-BE49-F238E27FC236}">
                <a16:creationId xmlns:a16="http://schemas.microsoft.com/office/drawing/2014/main" id="{92F43934-0A3D-49F8-91A5-85B8E80B2CF8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194348" y="464476"/>
            <a:ext cx="997652" cy="74823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6381F13-A4A4-444E-9C5F-0C7501D9BF81}"/>
              </a:ext>
            </a:extLst>
          </p:cNvPr>
          <p:cNvSpPr/>
          <p:nvPr userDrawn="1"/>
        </p:nvSpPr>
        <p:spPr>
          <a:xfrm>
            <a:off x="0" y="2713"/>
            <a:ext cx="12192000" cy="302605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7AB79-4F9F-47F3-934B-DC6AA693504D}"/>
              </a:ext>
            </a:extLst>
          </p:cNvPr>
          <p:cNvSpPr/>
          <p:nvPr userDrawn="1"/>
        </p:nvSpPr>
        <p:spPr>
          <a:xfrm flipV="1">
            <a:off x="9522" y="294440"/>
            <a:ext cx="12192000" cy="50800"/>
          </a:xfrm>
          <a:prstGeom prst="rect">
            <a:avLst/>
          </a:prstGeom>
          <a:solidFill>
            <a:srgbClr val="FFCC00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225637C-4B87-49CB-8E13-7BBB7557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EEB33-40EB-466D-AC3B-A66CC4D1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D2EA5-422A-467D-930A-41ED577F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1139"/>
            <a:ext cx="11216640" cy="899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7593A-9F1B-49A8-8A0B-64E38BA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45565"/>
            <a:ext cx="112166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A7D7-077E-40D7-B42D-CE08C318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617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FF6600"/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~mykel/pomdps.pdf" TargetMode="External"/><Relationship Id="rId2" Type="http://schemas.openxmlformats.org/officeDocument/2006/relationships/hyperlink" Target="http://ieeecss.org/CSM/library/1992/april1992/w01-ReinforcementLearning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cml.cc/2016/tutorials/deep_rl_tutorial.pdf" TargetMode="External"/><Relationship Id="rId4" Type="http://schemas.openxmlformats.org/officeDocument/2006/relationships/hyperlink" Target="http://web.eecs.umich.edu/~baveja/NIPS05RLTutorial/NIPS05RLMainTutorial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A87-9CBD-463B-9EB7-CB689591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5" y="1122363"/>
            <a:ext cx="11818044" cy="2387600"/>
          </a:xfrm>
        </p:spPr>
        <p:txBody>
          <a:bodyPr anchor="ctr" anchorCtr="0"/>
          <a:lstStyle/>
          <a:p>
            <a:r>
              <a:rPr lang="en-US" dirty="0"/>
              <a:t>Autonomous Cyber-Physical Systems:</a:t>
            </a:r>
            <a:br>
              <a:rPr lang="en-US" dirty="0"/>
            </a:br>
            <a:r>
              <a:rPr lang="en-US" sz="4000" dirty="0"/>
              <a:t>Reinforcement Learning for Planning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Spring 2018. CS 599.</a:t>
            </a:r>
          </a:p>
          <a:p>
            <a:r>
              <a:rPr lang="en-US" dirty="0"/>
              <a:t>Instructor: Jyo Deshmukh</a:t>
            </a:r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A74E97D-23F2-4FC8-8753-452AE00280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 now know how to compute the value for a given policy</a:t>
                </a:r>
              </a:p>
              <a:p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Computing best/optimal policy:</a:t>
                </a:r>
                <a:endParaRPr lang="en-US" b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There is a Bellman equation for optimal value function: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And optimal policy 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that make above equation hold, i.e.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A74E97D-23F2-4FC8-8753-452AE00280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5AF6553-5F7A-43F1-A890-887BCF651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value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2B31D4-C920-4EB7-8255-19EB7E752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724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91A6E4-D41B-4E73-8A27-483824F75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compute the optimal policy?</a:t>
            </a:r>
          </a:p>
          <a:p>
            <a:r>
              <a:rPr lang="en-US" dirty="0"/>
              <a:t>Two algorithms:</a:t>
            </a:r>
          </a:p>
          <a:p>
            <a:pPr lvl="1"/>
            <a:r>
              <a:rPr lang="en-US" dirty="0"/>
              <a:t>Value iteration</a:t>
            </a:r>
          </a:p>
          <a:p>
            <a:pPr lvl="1"/>
            <a:r>
              <a:rPr lang="en-US" dirty="0"/>
              <a:t>Policy iteration</a:t>
            </a:r>
          </a:p>
          <a:p>
            <a:endParaRPr lang="en-US" dirty="0"/>
          </a:p>
          <a:p>
            <a:r>
              <a:rPr lang="en-US" dirty="0"/>
              <a:t>Value iteration: Repeatedly update estimated value function using Bellman equation</a:t>
            </a:r>
          </a:p>
          <a:p>
            <a:r>
              <a:rPr lang="en-US" dirty="0"/>
              <a:t>Policy iteration: Use value function of a given policy to improve the policy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1ED66B-47B5-43A8-A489-F9C8D515B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in MDPs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7CAA4-648A-4970-A15C-3F09354CF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6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4739DA3-4400-49DA-B7EE-A62B8A7545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: Value of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the beginning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iteration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Initialize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≔0</m:t>
                    </m:r>
                  </m:oMath>
                </a14:m>
                <a:r>
                  <a:rPr lang="en-US" b="0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	While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limLow>
                          <m:limLowPr>
                            <m:ctrlPr>
                              <a:rPr lang="en-US" b="0" i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lim>
                        </m:limLow>
                        <m:d>
                          <m:dPr>
                            <m:begChr m:val="|"/>
                            <m:endChr m:val="|"/>
                            <m:ctrlPr>
                              <a:rPr lang="en-US" b="0" i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{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}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Can be shown that after finite number of iterations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converges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/>
                  <a:t>	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4739DA3-4400-49DA-B7EE-A62B8A7545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3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F6E235F-E705-4CB9-936C-16EED0678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iteration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2CAB2-94E4-487A-9343-7BFF5B23D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294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CA6081E-01CA-4FFB-B4BF-D5BBB80F29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be the policy at the beginning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iteration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Initialize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randomly</a:t>
                </a:r>
              </a:p>
              <a:p>
                <a:pPr marL="0" indent="0">
                  <a:buNone/>
                </a:pPr>
                <a:r>
                  <a:rPr lang="en-US" dirty="0"/>
                  <a:t>	While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) {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</m:oMath>
                </a14:m>
                <a:r>
                  <a:rPr lang="en-US" b="0" dirty="0"/>
                  <a:t> /*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b="0" dirty="0"/>
                  <a:t>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*/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m:rPr>
                                    <m:sty m:val="p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  <m:sup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nary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	}</a:t>
                </a:r>
              </a:p>
              <a:p>
                <a:pPr marL="0" indent="0">
                  <a:buNone/>
                </a:pPr>
                <a:endParaRPr lang="en-US" b="0" dirty="0"/>
              </a:p>
              <a:p>
                <a:r>
                  <a:rPr lang="en-US" dirty="0"/>
                  <a:t>Can be shown that this algorithm also converges to the optimal policy</a:t>
                </a:r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CA6081E-01CA-4FFB-B4BF-D5BBB80F29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2" t="-3086" b="-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B4E0D99-8C88-42C6-816A-DA3E4F378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0BD33-BE55-452A-B7BF-1DFEA47F7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9E379A-95AF-4EB8-BBE4-9C8F8C7B2697}"/>
              </a:ext>
            </a:extLst>
          </p:cNvPr>
          <p:cNvSpPr/>
          <p:nvPr/>
        </p:nvSpPr>
        <p:spPr>
          <a:xfrm>
            <a:off x="9838944" y="2487168"/>
            <a:ext cx="1960474" cy="13752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Can use the LP formulation to solve this, or an iterative algorithm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713452F-014A-4A5A-B5CE-8085D60F20EA}"/>
              </a:ext>
            </a:extLst>
          </p:cNvPr>
          <p:cNvCxnSpPr>
            <a:stCxn id="5" idx="1"/>
          </p:cNvCxnSpPr>
          <p:nvPr/>
        </p:nvCxnSpPr>
        <p:spPr>
          <a:xfrm flipH="1">
            <a:off x="7556602" y="3174797"/>
            <a:ext cx="2282342" cy="146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931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34D234A-FCF3-4E29-B854-567581F807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When using rewards for action-values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</m:oMath>
                </a14:m>
                <a:r>
                  <a:rPr lang="en-US" dirty="0"/>
                  <a:t> indicates the reward obtained by taking action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dirty="0"/>
                  <a:t> in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following the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thereafter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i="1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i="1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 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𝛾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Optimal-action-value policy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i="1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 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Note that previous formulas change a bit, as the reward depends on which action is taken (and is thus is subject to transition probability)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34D234A-FCF3-4E29-B854-567581F807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3226" b="-2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FD4CCBB0-A3A8-4D4F-BA50-9AE3DD72E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state-action pairs for rewards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58CE1-CEFB-4ED1-864B-9D28E1F74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28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D58B45-76E9-4DB5-9895-D7FFC2D8B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Value iteration and Policy iteration are both standard, and no agreement on which is better</a:t>
            </a:r>
          </a:p>
          <a:p>
            <a:r>
              <a:rPr lang="en-US" dirty="0"/>
              <a:t>In practice, value iteration is preferred over policy iteration as the latter requires solving linear equations, which scales ~cubically with the size of the state space</a:t>
            </a:r>
          </a:p>
          <a:p>
            <a:r>
              <a:rPr lang="en-US" dirty="0"/>
              <a:t>Real-world applications face challenges: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Curse of modeling: Where does the (probabilistic) environment model come from?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Curse of dimensionality: Even if you have a model, computing and storing expectations over large state-spaces is impractical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A15764-4281-4B02-A99A-647BE2CD6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23B20-FF6C-48C6-A3E4-EFD1551C2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49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5934DD7-B3F4-48BE-8225-917BC1520B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 data to estimate model</a:t>
                </a:r>
              </a:p>
              <a:p>
                <a:pPr lvl="1"/>
                <a:r>
                  <a:rPr lang="en-US" dirty="0"/>
                  <a:t>Run many simulations</a:t>
                </a:r>
              </a:p>
              <a:p>
                <a:pPr lvl="1"/>
                <a:r>
                  <a:rPr lang="en-US" dirty="0"/>
                  <a:t>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Perform optimal policy search over the approximate model</a:t>
                </a:r>
              </a:p>
              <a:p>
                <a:r>
                  <a:rPr lang="en-US" dirty="0"/>
                  <a:t>Model converges asymptotically if all state-action pairs are visited infinitely often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5934DD7-B3F4-48BE-8225-917BC1520B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7D2ACCF-FBA0-4C5B-BC1B-C592247B2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model (Indirect method)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C1033-04D5-49C6-A696-D8D45F0E2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74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02F2646-0E61-441A-8F3D-C942B10D73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Called a model-free method, because it does not assume knowledge of a model of the environment</a:t>
                </a:r>
              </a:p>
              <a:p>
                <a:r>
                  <a:rPr lang="en-US" dirty="0"/>
                  <a:t>Learning agent tries to learn optimal policy from its history of interactions with the environment</a:t>
                </a:r>
              </a:p>
              <a:p>
                <a:r>
                  <a:rPr lang="en-US" dirty="0"/>
                  <a:t>Agent interaction described in tuples called “experience” </a:t>
                </a:r>
                <a14:m>
                  <m:oMath xmlns:m="http://schemas.openxmlformats.org/officeDocument/2006/math">
                    <m:r>
                      <a:rPr lang="mr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Recall that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for each state and action returns the expected reward of that action (and all subsequent actions) at that state</a:t>
                </a:r>
              </a:p>
              <a:p>
                <a:r>
                  <a:rPr lang="en-US" dirty="0"/>
                  <a:t>Q-learning uses a technique called “temporal differences” to estimate optimal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/>
                  <a:t> in each state</a:t>
                </a:r>
              </a:p>
              <a:p>
                <a:r>
                  <a:rPr lang="en-US" dirty="0"/>
                  <a:t>Agent maintains a table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values for each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action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02F2646-0E61-441A-8F3D-C942B10D73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3226" r="-1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F13DD55B-610D-48E5-B80C-943956144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Q-learning: (Model-free method)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2BA8D-2F91-48E4-94E7-7C9149562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188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89D7F70-4142-4B5E-AAF0-AB39D6F4D0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Whenever the agent is in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takes action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we have new data about the reward that we get, we use this to update our estimate of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value at that state</a:t>
                </a:r>
              </a:p>
              <a:p>
                <a:r>
                  <a:rPr lang="en-US" dirty="0"/>
                  <a:t>Agent updates its estimate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</m:oMath>
                </a14:m>
                <a:r>
                  <a:rPr lang="en-US" dirty="0"/>
                  <a:t> using following equation: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b="0" dirty="0"/>
                  <a:t>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:=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Learning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controls how aggressively you update the old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value.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US" dirty="0"/>
                  <a:t> means that you update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value very slowly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means that you simple replace the old value with the new value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estimate of the optimal future value</a:t>
                </a:r>
              </a:p>
              <a:p>
                <a:r>
                  <a:rPr lang="en-US" dirty="0"/>
                  <a:t>Note that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learning, when we update the value of a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we have some knowledge of what happens when we take action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dirty="0"/>
                  <a:t> in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89D7F70-4142-4B5E-AAF0-AB39D6F4D0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3647" r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29CAFEC-E6AC-4143-A297-0FB89490A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B9FC8-A3B6-48FE-BF48-885BC6095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317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7FE4BA6-B739-4F7A-953F-5004B086AE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Q-learning learns an optimal policy no matter which policy you are following – hence it’s called an off-policy method</a:t>
                </a:r>
              </a:p>
              <a:p>
                <a:r>
                  <a:rPr lang="en-US" dirty="0"/>
                  <a:t>One issue in Q-learning (and more broadly in RL): How should an agent decide which actions to choose to explore?</a:t>
                </a:r>
              </a:p>
              <a:p>
                <a:pPr lvl="1"/>
                <a:r>
                  <a:rPr lang="en-US" dirty="0"/>
                  <a:t>Is it better to explore more actions, or exploit an action for which we got a good reward (i.e. pursue the chosen path deeper)?</a:t>
                </a:r>
              </a:p>
              <a:p>
                <a:pPr lvl="1"/>
                <a:r>
                  <a:rPr lang="en-US" dirty="0"/>
                  <a:t>This is called the </a:t>
                </a:r>
                <a:r>
                  <a:rPr lang="en-US" i="1" dirty="0"/>
                  <a:t>exploitation-exploration tradeoff, </a:t>
                </a:r>
                <a:r>
                  <a:rPr lang="en-US" dirty="0"/>
                  <a:t>a parameter to choose for many RL algorithms</a:t>
                </a:r>
              </a:p>
              <a:p>
                <a:r>
                  <a:rPr lang="en-US" dirty="0"/>
                  <a:t>One way to do this is using the Boltzmann distribution: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f>
                                  <m:fPr>
                                    <m:type m:val="li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den>
                                </m:f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parameter (called temperature) controls probability of picking non-optimal actions.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large, all actions are chosen uniformly (explore),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small, then the best actions are chosen.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7FE4BA6-B739-4F7A-953F-5004B086AE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3647" r="-365" b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A2D5747-C46B-4244-B397-5FF42224A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B33E1-03E5-4035-A9DC-DB3A6182B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5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773222-414A-48C3-BC03-1C07D8C9D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Reinforcement Learning Basics</a:t>
            </a:r>
          </a:p>
          <a:p>
            <a:r>
              <a:rPr lang="en-US" dirty="0"/>
              <a:t>Neural Networks and Deep Reinforcement Learning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DFD202-F063-4070-BE93-5F9A11CBE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205A6-B129-4F69-BA87-CF59AE9D5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343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10EA91-7FA7-415E-A917-CEFB949D4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Uncertainty! </a:t>
            </a:r>
          </a:p>
          <a:p>
            <a:r>
              <a:rPr lang="en-US" dirty="0"/>
              <a:t>In all previous algorithms, we assume that all states are fully visible and precisely estimable</a:t>
            </a:r>
          </a:p>
          <a:p>
            <a:r>
              <a:rPr lang="en-US" dirty="0"/>
              <a:t>In CPS examples, there is uncertainty in states (sensor/actuation noise, state may not be observable but only estimated, etc.)</a:t>
            </a:r>
          </a:p>
          <a:p>
            <a:r>
              <a:rPr lang="en-US" dirty="0"/>
              <a:t>The approach is to model the underlying system as a Partially-Observable Markov Decision Process (POMDP)  -- pronounced POM-DPs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A85483-E223-46DC-B884-6EF43F92D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more challenges for RL in autonomous CPS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1CDDA-E155-4084-B53D-1000EF989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669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A81E803-7951-408E-BFF0-43321642A1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6-tuple </a:t>
                </a:r>
                <a14:m>
                  <m:oMath xmlns:m="http://schemas.openxmlformats.org/officeDocument/2006/math">
                    <m:r>
                      <a:rPr lang="mr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: set of states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: set of actions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: set of observations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: transition function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gives the probability of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transitioning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under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observation function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gives the probability of observing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if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taken in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reward function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gives a reward for taking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in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A81E803-7951-408E-BFF0-43321642A1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244" b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8FBABBE-6EA6-4284-A4B2-8540A9BB5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POMDPs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E1846-4551-403E-A1F2-253948F11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67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E7E01D-B411-4F76-8AE4-2C3060561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 theory concerns with planning problems for discrete or continuous POMDPs</a:t>
            </a:r>
          </a:p>
          <a:p>
            <a:r>
              <a:rPr lang="en-US" dirty="0"/>
              <a:t>Strong assumptions required to get theoretical results of optimality</a:t>
            </a:r>
          </a:p>
          <a:p>
            <a:pPr lvl="1"/>
            <a:r>
              <a:rPr lang="en-US" dirty="0"/>
              <a:t>Underlying state-transitions correspond to a linear dynamical system with Gaussian probability distribution</a:t>
            </a:r>
          </a:p>
          <a:p>
            <a:pPr lvl="1"/>
            <a:r>
              <a:rPr lang="en-US" dirty="0"/>
              <a:t>Reward function is a negative quadratic loss</a:t>
            </a:r>
          </a:p>
          <a:p>
            <a:r>
              <a:rPr lang="en-US" dirty="0"/>
              <a:t>Solving generic discrete POMDP is intractable, finding tractable special cases is a hot topic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305644-0123-442C-800A-922C8352A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for POMDPs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BA689-432A-4EFD-A222-3F59647F7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540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B92AA7B-3E47-4E43-82B4-445F3D0CFE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Policies in POMDPs are mappings from </a:t>
                </a:r>
                <a:r>
                  <a:rPr lang="en-US" i="1" dirty="0"/>
                  <a:t>belief </a:t>
                </a:r>
                <a:r>
                  <a:rPr lang="en-US" dirty="0"/>
                  <a:t>states to actions</a:t>
                </a:r>
              </a:p>
              <a:p>
                <a:r>
                  <a:rPr lang="en-US" dirty="0"/>
                  <a:t>Instead of tracking arbitrarily long observation histories, we track belief states</a:t>
                </a:r>
              </a:p>
              <a:p>
                <a:r>
                  <a:rPr lang="en-US" dirty="0"/>
                  <a:t>A belief state is a distribution over states; in belief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assigned to being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Computing belief states:</a:t>
                </a:r>
              </a:p>
              <a:p>
                <a:pPr lvl="1"/>
                <a:r>
                  <a:rPr lang="en-US" dirty="0"/>
                  <a:t>Start in some initial belief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prior to any observations</a:t>
                </a:r>
              </a:p>
              <a:p>
                <a:pPr lvl="1"/>
                <a:r>
                  <a:rPr lang="en-US" dirty="0"/>
                  <a:t>Compute new belief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based on current belief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action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dirty="0"/>
                  <a:t>, and observation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: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B92AA7B-3E47-4E43-82B4-445F3D0CFE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 r="-1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278A8A0-C46A-402C-9192-3E1FFDC8F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for POMDPs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C3E4AA-6B3D-49EC-BAFF-7B836256A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1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9F22FA0-C635-4DC4-A91C-A4E8D76753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		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		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∝</m:t>
                    </m:r>
                    <m:r>
                      <m:rPr>
                        <m:nor/>
                      </m:rPr>
                      <a:rPr lang="en-US" b="0" i="0" smtClean="0"/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∝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∝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/>
                <a:endParaRPr lang="en-US" dirty="0"/>
              </a:p>
              <a:p>
                <a:pPr/>
                <a:r>
                  <a:rPr lang="en-US" dirty="0"/>
                  <a:t>Kalman filter: exact update of belief state for linear dynamical systems</a:t>
                </a:r>
              </a:p>
              <a:p>
                <a:pPr/>
                <a:r>
                  <a:rPr lang="en-US" dirty="0"/>
                  <a:t>Particle filter: approximate update for general systems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9F22FA0-C635-4DC4-A91C-A4E8D76753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B798FD3-BC41-4BED-AF65-1AE3EF3A3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for POMDPS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258F9-3151-4941-9D1A-F2B3C11EE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207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2ACC40-56D4-4B85-A623-A467B4994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Tons of literature, starting in 1960s</a:t>
            </a:r>
          </a:p>
          <a:p>
            <a:r>
              <a:rPr lang="en-US" dirty="0"/>
              <a:t>Point-based value iteration:</a:t>
            </a:r>
          </a:p>
          <a:p>
            <a:pPr lvl="1"/>
            <a:r>
              <a:rPr lang="en-US" dirty="0"/>
              <a:t>Select a small set of reachable belief points</a:t>
            </a:r>
          </a:p>
          <a:p>
            <a:pPr lvl="1"/>
            <a:r>
              <a:rPr lang="en-US" dirty="0"/>
              <a:t>Perform Bellman updates at those points, keeping value and gradient</a:t>
            </a:r>
          </a:p>
          <a:p>
            <a:r>
              <a:rPr lang="en-US" dirty="0"/>
              <a:t>Online search for POMDP solutions</a:t>
            </a:r>
          </a:p>
          <a:p>
            <a:pPr lvl="1"/>
            <a:r>
              <a:rPr lang="en-US" dirty="0"/>
              <a:t>Build AND/OR tree of the reachable belief states from current belief</a:t>
            </a:r>
          </a:p>
          <a:p>
            <a:pPr lvl="1"/>
            <a:r>
              <a:rPr lang="en-US" dirty="0"/>
              <a:t>Approaches like branch-and-bound, heuristic search, Monte Carlo Tree search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0CC9B2-C544-41E8-A2E8-34A1AC499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Algorithms for planning in POMDPs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3B9D3-EDCC-4F9A-88B7-4DE1E302E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326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A4D36D9-3037-4BBD-821A-A3E21B9CB1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Consists of several layers of neurons</a:t>
                </a:r>
              </a:p>
              <a:p>
                <a:r>
                  <a:rPr lang="en-US" sz="2400" dirty="0"/>
                  <a:t>Each neuron described by a value representing the linear transformation of its inputs by a weight vector and a bias term, and an activation function that nonlinearly transforms this value</a:t>
                </a:r>
              </a:p>
              <a:p>
                <a:r>
                  <a:rPr lang="en-US" sz="2400" dirty="0"/>
                  <a:t>Let number of neurons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/>
                  <a:t> layer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2400" dirty="0"/>
                  <a:t>, and vector of outputs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/>
                  <a:t> layer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/>
                  <a:t> layer is parameterized by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ℓ−1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_ℓ</m:t>
                    </m:r>
                  </m:oMath>
                </a14:m>
                <a:r>
                  <a:rPr lang="en-US" sz="2400" b="0" dirty="0"/>
                  <a:t>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2400" b="0" dirty="0"/>
                  <a:t> and a bias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endParaRPr lang="en-US" sz="24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2400" b="0" dirty="0"/>
                  <a:t> is then given by the equation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ℓ−1 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dirty="0"/>
              </a:p>
              <a:p>
                <a:r>
                  <a:rPr lang="en-US" sz="2400" b="0" dirty="0"/>
                  <a:t>Types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b="0" dirty="0"/>
                  <a:t> sigmoid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400" b="0" dirty="0"/>
                  <a:t>, hyperbolic tangent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tanh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/>
                  <a:t>, </a:t>
                </a:r>
                <a:r>
                  <a:rPr lang="en-US" sz="2400" b="0" dirty="0" err="1"/>
                  <a:t>ReLU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,0)</m:t>
                        </m:r>
                      </m:e>
                    </m:d>
                  </m:oMath>
                </a14:m>
                <a:r>
                  <a:rPr lang="en-US" sz="2400" b="0" dirty="0"/>
                  <a:t> etc.</a:t>
                </a:r>
              </a:p>
              <a:p>
                <a:r>
                  <a:rPr lang="en-US" sz="2400" dirty="0"/>
                  <a:t>Training is usually by backpropagation: computing gradient of the cost function w.r.t. the weights and biases in a backward fashion and using that to iteratively reach optimal weights and biases</a:t>
                </a:r>
                <a:endParaRPr lang="en-US" sz="2400" b="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A4D36D9-3037-4BBD-821A-A3E21B9CB1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17" t="-2665" r="-1355" b="-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8A53CCA-AD1F-46B6-BAB2-164693F81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Neural Network: 30 second 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7589B-F6C8-4A12-89CD-A5E7E9043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25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C89E8ED-90A6-4C0F-A338-24D767D87D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Deep Reinforcement Learning = Deep Learning + Reinforcement Learning</a:t>
                </a:r>
              </a:p>
              <a:p>
                <a:r>
                  <a:rPr lang="en-US" dirty="0"/>
                  <a:t>Value-based RL</a:t>
                </a:r>
              </a:p>
              <a:p>
                <a:pPr lvl="1"/>
                <a:r>
                  <a:rPr lang="en-US" dirty="0"/>
                  <a:t>Estimate optimal value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Find maximum value achievable under policy</a:t>
                </a:r>
              </a:p>
              <a:p>
                <a:r>
                  <a:rPr lang="en-US" dirty="0"/>
                  <a:t>Policy-based RL</a:t>
                </a:r>
              </a:p>
              <a:p>
                <a:pPr lvl="1"/>
                <a:r>
                  <a:rPr lang="en-US" dirty="0"/>
                  <a:t>Search directly for optimal policy</a:t>
                </a:r>
              </a:p>
              <a:p>
                <a:pPr lvl="1"/>
                <a:r>
                  <a:rPr lang="en-US" dirty="0"/>
                  <a:t>Policy for achieving maximum future reward</a:t>
                </a:r>
              </a:p>
              <a:p>
                <a:r>
                  <a:rPr lang="en-US" dirty="0"/>
                  <a:t>Model-based RL</a:t>
                </a:r>
              </a:p>
              <a:p>
                <a:pPr lvl="1"/>
                <a:r>
                  <a:rPr lang="en-US" dirty="0"/>
                  <a:t>Build an environment model and plan by using look-ahead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C89E8ED-90A6-4C0F-A338-24D767D87D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 b="-1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D01A37C-51C2-45E5-BC7A-CD572217B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Reinforcement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68F7B-4BC8-4E00-AE08-1E7B23FE6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521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EA09B06-8E7F-46C9-9399-77172F8BCF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Represent value function using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-network with weights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b="0" dirty="0"/>
                  <a:t>Look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lim>
                            </m:limLow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Instead treat RHS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) as a target, and</a:t>
                </a:r>
              </a:p>
              <a:p>
                <a:r>
                  <a:rPr lang="en-US" dirty="0"/>
                  <a:t>Minimize MSE loss using stochastic gradient descent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r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e>
                                  <m:li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lim>
                                </m:limLow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Intuition: For 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/>
                  <a:t>, above term will be zero, neural network will approximate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function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EA09B06-8E7F-46C9-9399-77172F8BCF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7AEA7FD-4F41-416F-BA2F-08D11E973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Q-learning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683C1-3A9F-47DD-A69B-7B2D7FD6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821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8E2B426-CB09-4229-9E9B-1B42D2ED0B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Represent policy by a deep neural network with weights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dirty="0"/>
                  <a:t> i.e.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Define objective function as total discounted reward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+…|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Optimize objective with methods such as stochastic gradient descent</a:t>
                </a:r>
              </a:p>
              <a:p>
                <a:r>
                  <a:rPr lang="en-US" dirty="0"/>
                  <a:t>In other words, you adjust policy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achieve more reward</a:t>
                </a:r>
              </a:p>
              <a:p>
                <a:r>
                  <a:rPr lang="en-US" dirty="0"/>
                  <a:t>Gradient of a deterministic policy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den>
                        </m:f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have to be differentiable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8E2B426-CB09-4229-9E9B-1B42D2ED0B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AA2F672-9FF8-4F38-AE56-6E9AE2EBE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gradients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A310D-0615-4AD7-9675-ACA75E5C1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74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6395AA-E7B7-4829-B5F4-AA2E428EA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2042" y="1332703"/>
            <a:ext cx="650372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RL is the theoretical model for learning from interaction with an uncertain environment</a:t>
            </a:r>
          </a:p>
          <a:p>
            <a:r>
              <a:rPr lang="en-US" dirty="0"/>
              <a:t>Inspired by behaviorist psychology</a:t>
            </a:r>
          </a:p>
          <a:p>
            <a:r>
              <a:rPr lang="en-US" dirty="0"/>
              <a:t>More than 60 years old</a:t>
            </a:r>
          </a:p>
          <a:p>
            <a:r>
              <a:rPr lang="en-US" dirty="0"/>
              <a:t>Historically, two key threads:</a:t>
            </a:r>
          </a:p>
          <a:p>
            <a:pPr lvl="1"/>
            <a:r>
              <a:rPr lang="en-US" dirty="0"/>
              <a:t>Trial and error learning</a:t>
            </a:r>
          </a:p>
          <a:p>
            <a:pPr lvl="1"/>
            <a:r>
              <a:rPr lang="en-US" dirty="0"/>
              <a:t>Techniques from optimal control</a:t>
            </a:r>
          </a:p>
          <a:p>
            <a:r>
              <a:rPr lang="en-US" dirty="0"/>
              <a:t>Typically framed using Markov Decision Processes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81C422-DF79-4283-960C-CAD3B56D1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Reinforcement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9E6B03-84C6-4F7B-8F57-DE1EACABF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31924CD-CFE6-4450-95ED-8156AC133EFD}"/>
              </a:ext>
            </a:extLst>
          </p:cNvPr>
          <p:cNvGrpSpPr/>
          <p:nvPr/>
        </p:nvGrpSpPr>
        <p:grpSpPr>
          <a:xfrm>
            <a:off x="453614" y="1872299"/>
            <a:ext cx="4563948" cy="2925632"/>
            <a:chOff x="1487646" y="1938136"/>
            <a:chExt cx="4563948" cy="29256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1BABBD4-3F57-4ACC-B75E-E02BCC33D381}"/>
                </a:ext>
              </a:extLst>
            </p:cNvPr>
            <p:cNvSpPr/>
            <p:nvPr/>
          </p:nvSpPr>
          <p:spPr>
            <a:xfrm>
              <a:off x="2311003" y="4084939"/>
              <a:ext cx="2812257" cy="7788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Agent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882A99A-5D84-454D-B802-72B3AC541ED6}"/>
                </a:ext>
              </a:extLst>
            </p:cNvPr>
            <p:cNvSpPr/>
            <p:nvPr/>
          </p:nvSpPr>
          <p:spPr>
            <a:xfrm>
              <a:off x="2311003" y="1938136"/>
              <a:ext cx="2812256" cy="699897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Environment</a:t>
              </a:r>
            </a:p>
          </p:txBody>
        </p:sp>
        <p:cxnSp>
          <p:nvCxnSpPr>
            <p:cNvPr id="12" name="Connector: Elbow 11">
              <a:extLst>
                <a:ext uri="{FF2B5EF4-FFF2-40B4-BE49-F238E27FC236}">
                  <a16:creationId xmlns:a16="http://schemas.microsoft.com/office/drawing/2014/main" id="{BDA8D9A5-4B7A-458D-8649-7EB39F79F347}"/>
                </a:ext>
              </a:extLst>
            </p:cNvPr>
            <p:cNvCxnSpPr>
              <a:cxnSpLocks/>
            </p:cNvCxnSpPr>
            <p:nvPr/>
          </p:nvCxnSpPr>
          <p:spPr>
            <a:xfrm>
              <a:off x="5135959" y="2288084"/>
              <a:ext cx="12700" cy="2341065"/>
            </a:xfrm>
            <a:prstGeom prst="bentConnector4">
              <a:avLst>
                <a:gd name="adj1" fmla="val 7537504"/>
                <a:gd name="adj2" fmla="val 99890"/>
              </a:avLst>
            </a:prstGeom>
            <a:ln w="349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or: Elbow 41">
              <a:extLst>
                <a:ext uri="{FF2B5EF4-FFF2-40B4-BE49-F238E27FC236}">
                  <a16:creationId xmlns:a16="http://schemas.microsoft.com/office/drawing/2014/main" id="{FB6DE8DD-4D21-46C6-9BF6-E08211EBB20D}"/>
                </a:ext>
              </a:extLst>
            </p:cNvPr>
            <p:cNvCxnSpPr>
              <a:cxnSpLocks/>
              <a:stCxn id="7" idx="1"/>
              <a:endCxn id="5" idx="1"/>
            </p:cNvCxnSpPr>
            <p:nvPr/>
          </p:nvCxnSpPr>
          <p:spPr>
            <a:xfrm rot="10800000" flipV="1">
              <a:off x="2311003" y="2288084"/>
              <a:ext cx="12700" cy="2186269"/>
            </a:xfrm>
            <a:prstGeom prst="bentConnector3">
              <a:avLst>
                <a:gd name="adj1" fmla="val 6580803"/>
              </a:avLst>
            </a:prstGeom>
            <a:ln w="34925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D86CB31-23A1-4710-9E14-42A2599BFA25}"/>
                </a:ext>
              </a:extLst>
            </p:cNvPr>
            <p:cNvSpPr txBox="1"/>
            <p:nvPr/>
          </p:nvSpPr>
          <p:spPr>
            <a:xfrm>
              <a:off x="5135959" y="3123576"/>
              <a:ext cx="9156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Sense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A6D4C2A-F6D6-4E15-A2E8-8DB73F7AEE53}"/>
                </a:ext>
              </a:extLst>
            </p:cNvPr>
            <p:cNvSpPr txBox="1"/>
            <p:nvPr/>
          </p:nvSpPr>
          <p:spPr>
            <a:xfrm>
              <a:off x="1487646" y="3133274"/>
              <a:ext cx="989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Action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6F995CFD-D9FB-4FFF-B91C-4F5E93225CD5}"/>
              </a:ext>
            </a:extLst>
          </p:cNvPr>
          <p:cNvSpPr txBox="1"/>
          <p:nvPr/>
        </p:nvSpPr>
        <p:spPr>
          <a:xfrm>
            <a:off x="2735588" y="2807235"/>
            <a:ext cx="12457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Reward/</a:t>
            </a:r>
          </a:p>
          <a:p>
            <a:r>
              <a:rPr lang="en-US" sz="2400" dirty="0"/>
              <a:t>Penalty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BB11A42-7E44-4BCC-A3C8-D46089E4B461}"/>
              </a:ext>
            </a:extLst>
          </p:cNvPr>
          <p:cNvCxnSpPr>
            <a:stCxn id="7" idx="2"/>
            <a:endCxn id="5" idx="0"/>
          </p:cNvCxnSpPr>
          <p:nvPr/>
        </p:nvCxnSpPr>
        <p:spPr>
          <a:xfrm>
            <a:off x="2683099" y="2572196"/>
            <a:ext cx="1" cy="1446906"/>
          </a:xfrm>
          <a:prstGeom prst="straightConnector1">
            <a:avLst/>
          </a:prstGeom>
          <a:ln w="34925"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275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8A9706-145A-41EB-A892-8DE28CF52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different extensions and improvements to basic algorithms</a:t>
            </a:r>
          </a:p>
          <a:p>
            <a:r>
              <a:rPr lang="en-US" dirty="0"/>
              <a:t>Lots of existing research</a:t>
            </a:r>
          </a:p>
          <a:p>
            <a:r>
              <a:rPr lang="en-US" dirty="0"/>
              <a:t>In our context: we need to adapt to deep RL over continuous spaces, or discretize state-space</a:t>
            </a:r>
          </a:p>
          <a:p>
            <a:r>
              <a:rPr lang="en-US" dirty="0"/>
              <a:t>Continuous-time/space methods follow similar ideas. Policy gradient method extends naturally : DPG is the continuous analog of DQN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9301B7-D858-4103-87C0-DC260FE22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Deep RL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46BCB-42E5-4F93-9E93-92ECD822F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285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CA63205-384C-4E50-B994-1B0DD00841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or behavior history sampled using a given policy</a:t>
                </a:r>
              </a:p>
              <a:p>
                <a:r>
                  <a:rPr lang="en-US" dirty="0"/>
                  <a:t>Find: reward function for which the behavior is optimal</a:t>
                </a:r>
              </a:p>
              <a:p>
                <a:r>
                  <a:rPr lang="en-US" dirty="0"/>
                  <a:t>Application: Learning from an expert’s actions or behaviors</a:t>
                </a:r>
              </a:p>
              <a:p>
                <a:r>
                  <a:rPr lang="en-US" dirty="0"/>
                  <a:t>E.g. self-driving car can learn from human drivers</a:t>
                </a:r>
              </a:p>
              <a:p>
                <a:r>
                  <a:rPr lang="en-US" dirty="0"/>
                  <a:t>Many algorithms for IRL: Bayesian IRL, Deep IRL, Apprenticeship learning, Maximum entropy IRL etc.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CA63205-384C-4E50-B994-1B0DD00841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60E722A-060C-4A4B-BDAE-2E9B754EE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Reinforcement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0FCEE-C74C-416C-9D63-39E5C442E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276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827D2D-913A-4E5A-917A-87BE68EBB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This is a subset of the sources I used. It is possible I missed something!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Richard S. Sutton and Andrew G. </a:t>
            </a:r>
            <a:r>
              <a:rPr lang="en-US" sz="2000" dirty="0" err="1"/>
              <a:t>Barto</a:t>
            </a:r>
            <a:r>
              <a:rPr lang="en-US" sz="2000" dirty="0"/>
              <a:t>, Reinforcement Learning, MIT Press.</a:t>
            </a:r>
          </a:p>
          <a:p>
            <a:pPr>
              <a:buFont typeface="+mj-lt"/>
              <a:buAutoNum type="arabicPeriod"/>
            </a:pPr>
            <a:r>
              <a:rPr lang="en-US" sz="2000" dirty="0">
                <a:hlinkClick r:id="rId2"/>
              </a:rPr>
              <a:t>http://ieeecss.org/CSM/library/1992/april1992/w01-ReinforcementLearning.pdf</a:t>
            </a: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sz="2000" dirty="0"/>
              <a:t>Decision making under uncertainty: </a:t>
            </a:r>
            <a:r>
              <a:rPr lang="en-US" sz="2000" dirty="0">
                <a:hlinkClick r:id="rId3"/>
              </a:rPr>
              <a:t>https://web.stanford.edu/~mykel/pomdps.pdf</a:t>
            </a: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sz="2000" dirty="0"/>
              <a:t>Satinder Singh’s tutorial: </a:t>
            </a:r>
            <a:r>
              <a:rPr lang="en-US" sz="2000" dirty="0">
                <a:hlinkClick r:id="rId4"/>
              </a:rPr>
              <a:t>http://web.eecs.umich.edu/~baveja/NIPS05RLTutorial/NIPS05RLMainTutorial.pdf</a:t>
            </a: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sz="2000" dirty="0"/>
              <a:t>Great tutorial on Deep Reinforcement Learning: </a:t>
            </a:r>
            <a:r>
              <a:rPr lang="en-US" sz="2000" dirty="0">
                <a:hlinkClick r:id="rId5"/>
              </a:rPr>
              <a:t>https://icml.cc/2016/tutorials/deep_rl_tutorial.pdf</a:t>
            </a:r>
            <a:endParaRPr lang="en-US" sz="2000" dirty="0"/>
          </a:p>
          <a:p>
            <a:pPr>
              <a:buFont typeface="+mj-lt"/>
              <a:buAutoNum type="arabicPeriod"/>
            </a:pPr>
            <a:endParaRPr lang="en-US" sz="2000" dirty="0"/>
          </a:p>
          <a:p>
            <a:pPr>
              <a:buFont typeface="+mj-lt"/>
              <a:buAutoNum type="arabicPeriod"/>
            </a:pPr>
            <a:endParaRPr lang="en-US" sz="2000" dirty="0"/>
          </a:p>
          <a:p>
            <a:pPr>
              <a:buFont typeface="+mj-lt"/>
              <a:buAutoNum type="arabicPeriod"/>
            </a:pPr>
            <a:endParaRPr lang="en-US" sz="2000" dirty="0"/>
          </a:p>
          <a:p>
            <a:pPr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E9B7B7-D647-489B-BC3A-30FF1847E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DFF38-383D-4BD7-9F71-BFF25271B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608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3609342-075D-464E-8379-666E0CE141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MDP can be described as a tuple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finite set of states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: finite set of actions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→[0,1]</m:t>
                    </m:r>
                  </m:oMath>
                </a14:m>
                <a:r>
                  <a:rPr lang="en-US" dirty="0"/>
                  <a:t> is the transition probability function such that for all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a reward function. (Sometimes a reward function is written with actions as well,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 We will use only state-reward functions to make it easy.)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dirty="0"/>
                  <a:t> is a discount factor representing diminishing rewards with time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3609342-075D-464E-8379-666E0CE141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2832239-70E4-49DC-BDE0-F3C3E24A8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Decision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29640-43F7-4108-83F9-A471A44B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975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20CA7A3-CC72-4B06-B1F0-9666346381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Start in some initial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and choose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Results in some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drawn according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Pick a new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3"/>
                <a:r>
                  <a:rPr lang="en-US" dirty="0"/>
                  <a:t>Results in some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drawn according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4"/>
                <a:r>
                  <a:rPr lang="en-US" dirty="0"/>
                  <a:t>...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groupCh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groupCh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groupCh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groupChr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Total payoff for this run: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… 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20CA7A3-CC72-4B06-B1F0-9666346381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9565CF6-30CA-41A1-9C63-33F8884F8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run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A4D2A2-1B57-40E4-8C0B-9621FE76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250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20CA7A3-CC72-4B06-B1F0-9666346381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206" y="1332703"/>
                <a:ext cx="12140793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System starts in some initial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and player 1 (controller) chooses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Results in player 2 (environment) picking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according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Player 1 picks a new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3"/>
                <a:r>
                  <a:rPr lang="en-US" dirty="0"/>
                  <a:t>Player 2 picks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drawn according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4"/>
                <a:r>
                  <a:rPr lang="en-US" dirty="0"/>
                  <a:t>...</a:t>
                </a:r>
              </a:p>
              <a:p>
                <a:r>
                  <a:rPr lang="en-US" dirty="0"/>
                  <a:t>Total payoff for this run: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… 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20CA7A3-CC72-4B06-B1F0-9666346381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206" y="1332703"/>
                <a:ext cx="12140793" cy="4351338"/>
              </a:xfrm>
              <a:blipFill>
                <a:blip r:embed="rId2"/>
                <a:stretch>
                  <a:fillRect l="-602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9565CF6-30CA-41A1-9C63-33F8884F8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as two-player game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A4D2A2-1B57-40E4-8C0B-9621FE76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104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BFE1C65-487F-4E2F-A045-B562875D6A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522" y="1332703"/>
                <a:ext cx="11989611" cy="4351338"/>
              </a:xfrm>
            </p:spPr>
            <p:txBody>
              <a:bodyPr/>
              <a:lstStyle/>
              <a:p>
                <a:r>
                  <a:rPr lang="en-US" dirty="0"/>
                  <a:t>Policy is any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mapping states to actions</a:t>
                </a:r>
              </a:p>
              <a:p>
                <a:r>
                  <a:rPr lang="en-US" dirty="0"/>
                  <a:t>Policy is basically the “implementation” of our controller. It tells the controller what action to take in each state.</a:t>
                </a:r>
              </a:p>
              <a:p>
                <a:r>
                  <a:rPr lang="en-US" dirty="0"/>
                  <a:t>If we are executing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, then in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we take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Value of a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under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(denoted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 is the expected payoff starting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following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thereafter</a:t>
                </a:r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given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by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policy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BFE1C65-487F-4E2F-A045-B562875D6A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522" y="1332703"/>
                <a:ext cx="11989611" cy="4351338"/>
              </a:xfrm>
              <a:blipFill>
                <a:blip r:embed="rId2"/>
                <a:stretch>
                  <a:fillRect l="-661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B491AC3-C304-4680-B60F-333E6B085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 and Value Functions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A12BB-FBB6-4335-B2BC-F7D6D5420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884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450271-9FCF-4AB9-B2E7-229F40358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Bellman showed that :</a:t>
            </a:r>
          </a:p>
          <a:p>
            <a:pPr lvl="1"/>
            <a:r>
              <a:rPr lang="en-US" dirty="0"/>
              <a:t>computing optimal reward/cost over several steps of </a:t>
            </a:r>
          </a:p>
          <a:p>
            <a:pPr lvl="1"/>
            <a:r>
              <a:rPr lang="en-US" dirty="0"/>
              <a:t>a dynamic discrete decision problem (i.e. computing the best decision in each discrete step)</a:t>
            </a:r>
          </a:p>
          <a:p>
            <a:pPr lvl="1"/>
            <a:r>
              <a:rPr lang="en-US" dirty="0"/>
              <a:t>can be stated in a recursive step-by-step form</a:t>
            </a:r>
          </a:p>
          <a:p>
            <a:pPr lvl="1"/>
            <a:r>
              <a:rPr lang="en-US" dirty="0"/>
              <a:t>by writing the relationship between the value functions in two successive iterations.</a:t>
            </a:r>
          </a:p>
          <a:p>
            <a:r>
              <a:rPr lang="en-US" dirty="0"/>
              <a:t>This relationship is called Bellman equation.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946E38-C522-4BCF-AE0D-F90D2B96A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 Equation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D9AA8-5811-40F5-94EE-E2EE345B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80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E51466D-23BF-416E-9E38-BC148A1031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nary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expected sum of rewards starting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has two terms:</a:t>
                </a:r>
              </a:p>
              <a:p>
                <a:pPr lvl="1"/>
                <a:r>
                  <a:rPr lang="en-US" dirty="0"/>
                  <a:t>Immediate reward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Expected sum of future discounted rewards</a:t>
                </a:r>
              </a:p>
              <a:p>
                <a:r>
                  <a:rPr lang="en-US" dirty="0"/>
                  <a:t>Note that above is the same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For a finite-state MDP, we can write one such equation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which gives us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/>
                  <a:t> linear equations in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/>
                  <a:t> variables (the unknown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This can be solved efficiently (Gaussian elimination).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E51466D-23BF-416E-9E38-BC148A1031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92EC76F-1A15-47C7-B4A6-D7A8D59F3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function satisfies Bellman equations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6A340-25CD-48D0-989A-68B96CFB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153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25060</TotalTime>
  <Words>2370</Words>
  <Application>Microsoft Office PowerPoint</Application>
  <PresentationFormat>Widescreen</PresentationFormat>
  <Paragraphs>276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Garamond</vt:lpstr>
      <vt:lpstr>Mangal</vt:lpstr>
      <vt:lpstr>Times New Roman</vt:lpstr>
      <vt:lpstr>Wingdings 3</vt:lpstr>
      <vt:lpstr>Office Theme</vt:lpstr>
      <vt:lpstr>Autonomous Cyber-Physical Systems: Reinforcement Learning for Planning</vt:lpstr>
      <vt:lpstr>Overview</vt:lpstr>
      <vt:lpstr>What is Reinforcement Learning</vt:lpstr>
      <vt:lpstr>Markov Decision Process</vt:lpstr>
      <vt:lpstr>MDP run</vt:lpstr>
      <vt:lpstr>MDP as two-player game</vt:lpstr>
      <vt:lpstr>Policies and Value Functions</vt:lpstr>
      <vt:lpstr>Bellman Equation</vt:lpstr>
      <vt:lpstr>Value function satisfies Bellman equations</vt:lpstr>
      <vt:lpstr>Optimal value function</vt:lpstr>
      <vt:lpstr>Planning in MDPs</vt:lpstr>
      <vt:lpstr>Value iteration</vt:lpstr>
      <vt:lpstr>Policy iteration</vt:lpstr>
      <vt:lpstr>Using state-action pairs for rewards</vt:lpstr>
      <vt:lpstr>Challenges</vt:lpstr>
      <vt:lpstr>Approximate model (Indirect method)</vt:lpstr>
      <vt:lpstr>Q-learning: (Model-free method)</vt:lpstr>
      <vt:lpstr>Q-learning</vt:lpstr>
      <vt:lpstr>Q-learning</vt:lpstr>
      <vt:lpstr>Some more challenges for RL in autonomous CPS</vt:lpstr>
      <vt:lpstr>POMDPs</vt:lpstr>
      <vt:lpstr>RL for POMDPs</vt:lpstr>
      <vt:lpstr>RL for POMDPs</vt:lpstr>
      <vt:lpstr>RL for POMDPS</vt:lpstr>
      <vt:lpstr>Algorithms for planning in POMDPs</vt:lpstr>
      <vt:lpstr>Deep Neural Network: 30 second introduction</vt:lpstr>
      <vt:lpstr>Deep Reinforcement Learning</vt:lpstr>
      <vt:lpstr>Deep Q-learning</vt:lpstr>
      <vt:lpstr>Policy gradients</vt:lpstr>
      <vt:lpstr>More Deep RL</vt:lpstr>
      <vt:lpstr>Inverse Reinforcement Learning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</dc:title>
  <dc:creator>Jyo Deshmukh</dc:creator>
  <cp:lastModifiedBy>Jyo Deshmukh</cp:lastModifiedBy>
  <cp:revision>686</cp:revision>
  <dcterms:created xsi:type="dcterms:W3CDTF">2018-01-04T23:14:16Z</dcterms:created>
  <dcterms:modified xsi:type="dcterms:W3CDTF">2018-04-03T22:12:44Z</dcterms:modified>
</cp:coreProperties>
</file>