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68" r:id="rId16"/>
    <p:sldId id="371" r:id="rId17"/>
    <p:sldId id="370" r:id="rId18"/>
    <p:sldId id="372" r:id="rId19"/>
    <p:sldId id="374" r:id="rId20"/>
    <p:sldId id="373" r:id="rId21"/>
    <p:sldId id="376" r:id="rId22"/>
    <p:sldId id="377" r:id="rId23"/>
    <p:sldId id="375" r:id="rId24"/>
    <p:sldId id="378" r:id="rId25"/>
    <p:sldId id="379" r:id="rId26"/>
    <p:sldId id="380" r:id="rId27"/>
    <p:sldId id="381" r:id="rId28"/>
    <p:sldId id="382" r:id="rId29"/>
    <p:sldId id="384" r:id="rId30"/>
    <p:sldId id="3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15" d="100"/>
          <a:sy n="115" d="100"/>
        </p:scale>
        <p:origin x="18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6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6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Temporal Logic (literally logic of time) allows us to specify finite and infinite sequences of states using logical formulae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 is a set of sequences, each of which is possibly infinite in length, temporal logics help specify many interesting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-languages</a:t>
                </a:r>
              </a:p>
              <a:p>
                <a:r>
                  <a:rPr lang="en-US" dirty="0"/>
                  <a:t>Temporal logic grew out of philosophy: tense logic and modal logic</a:t>
                </a:r>
              </a:p>
              <a:p>
                <a:r>
                  <a:rPr lang="en-US" dirty="0"/>
                  <a:t>Amir </a:t>
                </a:r>
                <a:r>
                  <a:rPr lang="en-US" dirty="0" err="1"/>
                  <a:t>Pnueli</a:t>
                </a:r>
                <a:r>
                  <a:rPr lang="en-US" dirty="0"/>
                  <a:t> in 1977 used a form of temporal logic called LTL for requirements of reactive systems: later selected for the 1996 Turing Award</a:t>
                </a:r>
              </a:p>
              <a:p>
                <a:r>
                  <a:rPr lang="en-US" dirty="0"/>
                  <a:t>LTL is now adopted by the industry (part of Property Spec. Language, which is an IEEE standard), is supported by many tools in the EDA/</a:t>
                </a:r>
                <a:r>
                  <a:rPr lang="en-US"/>
                  <a:t>CAD industry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2D75F9-60F3-41DD-B73C-5FCBE85D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2249-FE6A-4824-830E-52F6585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</p:spPr>
            <p:txBody>
              <a:bodyPr/>
              <a:lstStyle/>
              <a:p>
                <a:r>
                  <a:rPr lang="en-US" dirty="0"/>
                  <a:t>Simplest form of logic with a set of atomic propositions and Boolean connectives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, Connectives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∧,∨, ¬,⇒,≡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Syntax recursively gives how new formulae are constructed from smaller formulae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  <a:blipFill>
                <a:blip r:embed="rId2"/>
                <a:stretch>
                  <a:fillRect l="-1303" t="-2384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7CE88F-CA28-4BA3-BA91-5F18873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5FE2-F1BA-4F1F-9D98-152A9AD4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1" t="-105319" r="-297696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105319" r="-190991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205319" r="-190991" b="-5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6178" t="-205319" b="-524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305319" r="-190991" b="-4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409677" r="-190991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504255" r="-190991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604255" r="-190991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704255" r="-190991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</p:spPr>
            <p:txBody>
              <a:bodyPr/>
              <a:lstStyle/>
              <a:p>
                <a:r>
                  <a:rPr lang="en-US" dirty="0"/>
                  <a:t>Semantics (i.e. meaning) of a formula can be defined recursively</a:t>
                </a:r>
              </a:p>
              <a:p>
                <a:r>
                  <a:rPr lang="en-US" dirty="0"/>
                  <a:t>Semantics of an atomic proposition defined by a </a:t>
                </a:r>
                <a:r>
                  <a:rPr lang="en-US" b="1" i="1" dirty="0"/>
                  <a:t>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 function assigns each proposition a value 1 (true) or 0 (false), always assigns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formula the value 1, and for other formulae is defined recursively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  <a:blipFill>
                <a:blip r:embed="rId2"/>
                <a:stretch>
                  <a:fillRect l="-1193" t="-2355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8B1000D-4C9C-427D-B773-507B496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65" y="370241"/>
            <a:ext cx="10920419" cy="778828"/>
          </a:xfrm>
        </p:spPr>
        <p:txBody>
          <a:bodyPr/>
          <a:lstStyle/>
          <a:p>
            <a:r>
              <a:rPr lang="en-US" dirty="0"/>
              <a:t>Semantics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C1B2-9913-4AB5-9049-29B8EF5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l"/>
                          <a:r>
                            <a:rPr lang="en-US" sz="2800" dirty="0"/>
                            <a:t>0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= 1 and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dirty="0"/>
                            <a:t>,</a:t>
                          </a:r>
                        </a:p>
                        <a:p>
                          <a:pPr algn="l"/>
                          <a:r>
                            <a:rPr lang="en-US" sz="2400" dirty="0"/>
                            <a:t>0 otherwise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¬(¬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5319" r="-245652" b="-6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24516" r="-245652" b="-27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124516" r="-296" b="-27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257778" r="-245652" b="-2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257778" r="-296" b="-2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513830" r="-245652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513830" r="-29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613830" r="-245652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613830" r="-29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713830" r="-24565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713830" r="-296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817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an upright bicycle in the middle of the road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There is car in the field of vision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If there is an upright bicycle in the middle of the road, the bicycle has a rider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in the intersection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  <a:blipFill>
                <a:blip r:embed="rId2"/>
                <a:stretch>
                  <a:fillRect t="-238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7F91A0-D351-460B-A6EB-0E91974C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44DEE-34F4-453B-9E8F-674B3AFC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22BD-6260-4786-856F-F5029D51B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1" t="22301" r="17490" b="19433"/>
          <a:stretch/>
        </p:blipFill>
        <p:spPr>
          <a:xfrm>
            <a:off x="7222802" y="1608292"/>
            <a:ext cx="4049403" cy="22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Is this true?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e>
                    </m:d>
                  </m:oMath>
                </a14:m>
                <a:r>
                  <a:rPr lang="en-US" dirty="0"/>
                  <a:t> = 1? (For all valuations)?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683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F5078D-5B6A-4001-92E3-D899E93B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formula of prop.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445E-FAA7-470A-9815-3699A807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</p:spPr>
            <p:txBody>
              <a:bodyPr/>
              <a:lstStyle/>
              <a:p>
                <a:r>
                  <a:rPr lang="en-US" dirty="0"/>
                  <a:t>Propositional Logic is interpreted over valuations to atoms</a:t>
                </a:r>
              </a:p>
              <a:p>
                <a:r>
                  <a:rPr lang="en-US" dirty="0"/>
                  <a:t>Temporal Logic is interpreted over traces/sequences/strings</a:t>
                </a:r>
              </a:p>
              <a:p>
                <a:r>
                  <a:rPr lang="en-US" dirty="0"/>
                  <a:t>Trace is an infinite sequence of valuations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  <a:blipFill>
                <a:blip r:embed="rId2"/>
                <a:stretch>
                  <a:fillRect l="-625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A529CB-3D74-4FD4-9238-F012676B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Logic = Prop. Logic +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D4117-2606-413B-AE8B-84D62260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DC28-24D5-4A8A-B7D8-6AF59634CB62}"/>
              </a:ext>
            </a:extLst>
          </p:cNvPr>
          <p:cNvGrpSpPr/>
          <p:nvPr/>
        </p:nvGrpSpPr>
        <p:grpSpPr>
          <a:xfrm>
            <a:off x="1418352" y="3315545"/>
            <a:ext cx="9444362" cy="1678220"/>
            <a:chOff x="1418352" y="3315545"/>
            <a:chExt cx="9444362" cy="1678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3D1784-1B33-491B-9C70-37F0722227C0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58C765-3F73-428B-BE7F-98E644CFE6F9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D3A97C-6BE9-4CE7-BEC9-3BF2766FCC98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688192-AE7A-4B9D-8DE3-7BC59D860A9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05A24-008A-4BAD-9AC6-9D8E18299A34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5A9848-22C4-4673-8082-BC10D525705A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446F49-806D-4F32-84DC-6A7974A1BD6B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13F030-0454-4424-8F9C-2DF7A81B8D7E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4EE698-910E-4BE3-BC16-807815E44989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76A50D-0B11-495B-862B-081D85F3E48F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46A757-2DA8-40AF-9FF3-DFC0BFD3CACF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30293DC-834C-46A0-9A58-2BBA4ED46EDB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068FCB-971C-4576-9B9C-8F63D53DFE19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blipFill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/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8E2A7A6-8B06-4D89-910B-4B19E0813448}"/>
              </a:ext>
            </a:extLst>
          </p:cNvPr>
          <p:cNvSpPr txBox="1">
            <a:spLocks/>
          </p:cNvSpPr>
          <p:nvPr/>
        </p:nvSpPr>
        <p:spPr>
          <a:xfrm>
            <a:off x="165307" y="5134521"/>
            <a:ext cx="11699087" cy="61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write as: (0,1,1), (1,1,0), (2,0,0), (3,1,1),(4,0,1),… ,(42,1,1), … </a:t>
            </a:r>
          </a:p>
        </p:txBody>
      </p:sp>
    </p:spTree>
    <p:extLst>
      <p:ext uri="{BB962C8B-B14F-4D97-AF65-F5344CB8AC3E}">
        <p14:creationId xmlns:p14="http://schemas.microsoft.com/office/powerpoint/2010/main" val="22285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2CC0-2ECE-468B-9873-6C5D43FC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is a logic interpreted over infinite traces</a:t>
            </a:r>
          </a:p>
          <a:p>
            <a:r>
              <a:rPr lang="en-US" dirty="0"/>
              <a:t>Temporal logic with a view that time evolves in a linear fashion</a:t>
            </a:r>
          </a:p>
          <a:p>
            <a:pPr lvl="1"/>
            <a:r>
              <a:rPr lang="en-US" dirty="0"/>
              <a:t>Other logics where time is branching!</a:t>
            </a:r>
          </a:p>
          <a:p>
            <a:r>
              <a:rPr lang="en-US" dirty="0"/>
              <a:t>Assumes that a trace is a discrete-time trace, with equal time intervals</a:t>
            </a:r>
          </a:p>
          <a:p>
            <a:r>
              <a:rPr lang="en-US" dirty="0"/>
              <a:t>Actual interval between time-points does not matter : similar to rounds in synchronous reactive components</a:t>
            </a:r>
          </a:p>
          <a:p>
            <a:r>
              <a:rPr lang="en-US" dirty="0"/>
              <a:t>LTL can be used to express safety and liveness properties!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758F4-B73D-4FF6-AB80-C0276F12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332CD-AF5F-4F7F-A8D0-EB63052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</p:spPr>
            <p:txBody>
              <a:bodyPr/>
              <a:lstStyle/>
              <a:p>
                <a:r>
                  <a:rPr lang="en-US" dirty="0"/>
                  <a:t>LTL formulas are built from propositions and other smaller LTL formulas using:</a:t>
                </a:r>
              </a:p>
              <a:p>
                <a:pPr lvl="1"/>
                <a:r>
                  <a:rPr lang="en-US" dirty="0"/>
                  <a:t>Boolean connectives</a:t>
                </a:r>
              </a:p>
              <a:p>
                <a:pPr lvl="1"/>
                <a:r>
                  <a:rPr lang="en-US" dirty="0"/>
                  <a:t>Temporal Operators</a:t>
                </a:r>
              </a:p>
              <a:p>
                <a:r>
                  <a:rPr lang="en-US" dirty="0"/>
                  <a:t>Only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but can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 ⇒,≡</m:t>
                    </m:r>
                  </m:oMath>
                </a14:m>
                <a:r>
                  <a:rPr lang="en-US" dirty="0"/>
                  <a:t> for convenience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  <a:blipFill>
                <a:blip r:embed="rId2"/>
                <a:stretch>
                  <a:fillRect l="-1425" t="-2384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F4D039-B6AF-43DC-A22C-7A586FC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35570-5FF2-47CD-8CDB-D900A9BD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0" t="-104255" r="-365686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104255" r="-271144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28" t="-104255" r="-213" b="-66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204255" r="-271144" b="-5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304255" r="-271144" b="-4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04255" r="-271144" b="-3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504255" r="-271144" b="-2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604255" r="-271144" b="-1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90370" r="-271144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336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LTL is defined by a valuation function that assigns to each proposition at each time-point in the trace a truth value (0 or 1)</a:t>
                </a:r>
              </a:p>
              <a:p>
                <a:r>
                  <a:rPr lang="en-US" dirty="0"/>
                  <a:t>We use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(read models) to show that a trace-point satisfies a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Read as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meaning is time 0.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is defined recursively over the formula</a:t>
                </a:r>
              </a:p>
              <a:p>
                <a:r>
                  <a:rPr lang="en-US" dirty="0"/>
                  <a:t>Base case: Propositional formulas, Recursion over structure of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9DA90A-0DC2-4E94-95EF-1FE14E3A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C764-3D5F-43E8-ABD0-B14C363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not </a:t>
                </a:r>
                <a:r>
                  <a:rPr lang="en-US" dirty="0"/>
                  <a:t>true for the trace 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both hold </a:t>
                </a:r>
                <a:r>
                  <a:rPr lang="en-US" dirty="0"/>
                  <a:t>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holds starting at the next time point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lecture</a:t>
            </a:r>
          </a:p>
          <a:p>
            <a:pPr lvl="1"/>
            <a:r>
              <a:rPr lang="en-US" dirty="0"/>
              <a:t>Basics of verification</a:t>
            </a:r>
          </a:p>
          <a:p>
            <a:pPr lvl="1"/>
            <a:r>
              <a:rPr lang="en-US" dirty="0"/>
              <a:t>Safety Requirements</a:t>
            </a:r>
          </a:p>
          <a:p>
            <a:pPr lvl="1"/>
            <a:r>
              <a:rPr lang="en-US" dirty="0"/>
              <a:t>Invariants, Inductive Invariants and Safety Proofs</a:t>
            </a:r>
          </a:p>
          <a:p>
            <a:endParaRPr lang="en-US" dirty="0"/>
          </a:p>
          <a:p>
            <a:r>
              <a:rPr lang="en-US" dirty="0"/>
              <a:t>This lecture</a:t>
            </a:r>
          </a:p>
          <a:p>
            <a:pPr lvl="1"/>
            <a:r>
              <a:rPr lang="en-US" dirty="0"/>
              <a:t>Introduction to Requirements using Temporal Logic</a:t>
            </a:r>
          </a:p>
          <a:p>
            <a:pPr lvl="1"/>
            <a:r>
              <a:rPr lang="en-US" dirty="0"/>
              <a:t>Linear Temporal Logic (LTL)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or there is some future time-point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and for all future time-points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holds, and for all positions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holds,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holds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2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Ne</a:t>
                </a:r>
                <a:r>
                  <a:rPr lang="en-US" b="1" dirty="0"/>
                  <a:t>X</a:t>
                </a:r>
                <a:r>
                  <a:rPr lang="en-US" dirty="0"/>
                  <a:t>t Step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  <a:blipFill>
                <a:blip r:embed="rId2"/>
                <a:stretch>
                  <a:fillRect t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5B238E-BF88-4320-8DCB-1AD7D373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525D-4415-4096-9E15-4D1074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13B373-2580-4E97-AD19-EA30F0CB5E5B}"/>
              </a:ext>
            </a:extLst>
          </p:cNvPr>
          <p:cNvGrpSpPr/>
          <p:nvPr/>
        </p:nvGrpSpPr>
        <p:grpSpPr>
          <a:xfrm>
            <a:off x="821645" y="1810425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8197D2-D4F2-48AA-A47C-D44D400E222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1175F3-308D-4EBC-A7E2-9DD7FB047C3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F3B824-C9D3-4D40-909C-B3F98370F02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236C7-9AAC-4F0D-B9D3-940A4178B231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FC0991-FF7A-4930-A658-F6D97B8D922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12BF9B-17BE-4F86-A703-F5763D35C0C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69380A0-3A93-4532-B70A-677022CFD88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F3A680-B45A-4F24-9961-417618E97EC5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F20642-1455-4A55-B717-520DE9E8C64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F5A5FCE-E7BE-48F1-A764-7C9F92FBEA80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0B67F3-144B-46B1-9286-BCE03C6D957F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84807A-DEF7-4EF6-AD54-6D211F47F82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10F013-BE17-4235-862E-C0BF940EF830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Some </a:t>
                </a:r>
                <a:r>
                  <a:rPr lang="en-US" b="1" dirty="0"/>
                  <a:t>F</a:t>
                </a:r>
                <a:r>
                  <a:rPr lang="en-US" dirty="0"/>
                  <a:t>uture step </a:t>
                </a:r>
              </a:p>
            </p:txBody>
          </p:sp>
        </mc:Choice>
        <mc:Fallback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  <a:blipFill>
                <a:blip r:embed="rId9"/>
                <a:stretch>
                  <a:fillRect t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DC042-8D8D-490A-8AF2-E2CFF014F1E4}"/>
              </a:ext>
            </a:extLst>
          </p:cNvPr>
          <p:cNvGrpSpPr/>
          <p:nvPr/>
        </p:nvGrpSpPr>
        <p:grpSpPr>
          <a:xfrm>
            <a:off x="766661" y="3299416"/>
            <a:ext cx="9444362" cy="1308888"/>
            <a:chOff x="1134910" y="2530618"/>
            <a:chExt cx="9444362" cy="13088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C465D6-B037-4ECF-A9FC-558D9AF6340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101CE3-CA2E-4AAA-9126-298E960495F9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BEDAEB-5AB1-4546-BF56-DEFFF98FE00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514FE6-76A0-49D8-97D7-888822E8499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591073-36DE-411B-9008-AA4EB2EC9B64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8E7364-5767-49E7-9EB4-387BA49E1B8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AFDAB1-4ADC-40D5-8E42-34AD5B677CA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A051E6-F89A-47C3-B6C1-C45A1F65018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8B7BA1-9855-40D1-8F04-01452D023C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C1590F-9B07-475F-A292-1EF82C928F05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C721DA-CE0B-4717-8EB7-2B969123A7DB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D4E0EAA-4C59-4EDF-A353-16163EDDC93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1B0B2D-B726-42DC-9267-4AC11A90E2A3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599830E7-230E-4223-AD1D-B2CA531D5498}"/>
              </a:ext>
            </a:extLst>
          </p:cNvPr>
          <p:cNvSpPr/>
          <p:nvPr/>
        </p:nvSpPr>
        <p:spPr>
          <a:xfrm>
            <a:off x="766661" y="4620187"/>
            <a:ext cx="720191" cy="72019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DDDA76-5B54-464A-9695-3054A0D08CCA}"/>
              </a:ext>
            </a:extLst>
          </p:cNvPr>
          <p:cNvSpPr/>
          <p:nvPr/>
        </p:nvSpPr>
        <p:spPr>
          <a:xfrm>
            <a:off x="1967535" y="46201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7DFAF3A-1983-47F0-9561-98859F6BC98F}"/>
              </a:ext>
            </a:extLst>
          </p:cNvPr>
          <p:cNvSpPr/>
          <p:nvPr/>
        </p:nvSpPr>
        <p:spPr>
          <a:xfrm>
            <a:off x="3168409" y="462018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BFEA1D-EB9D-4F83-8A0F-DEE72E8999E2}"/>
              </a:ext>
            </a:extLst>
          </p:cNvPr>
          <p:cNvSpPr/>
          <p:nvPr/>
        </p:nvSpPr>
        <p:spPr>
          <a:xfrm>
            <a:off x="4377020" y="46201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F0D97D5-CCF2-449D-BD13-DA778FDBC6FC}"/>
              </a:ext>
            </a:extLst>
          </p:cNvPr>
          <p:cNvSpPr/>
          <p:nvPr/>
        </p:nvSpPr>
        <p:spPr>
          <a:xfrm>
            <a:off x="5544843" y="4620185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25D8EC-0D90-44DD-AC03-260BF3E2F31B}"/>
              </a:ext>
            </a:extLst>
          </p:cNvPr>
          <p:cNvSpPr/>
          <p:nvPr/>
        </p:nvSpPr>
        <p:spPr>
          <a:xfrm>
            <a:off x="8133611" y="461753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42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D69EA2-CEB4-4082-A78C-7812F3C01E9A}"/>
              </a:ext>
            </a:extLst>
          </p:cNvPr>
          <p:cNvCxnSpPr>
            <a:stCxn id="70" idx="6"/>
            <a:endCxn id="71" idx="2"/>
          </p:cNvCxnSpPr>
          <p:nvPr/>
        </p:nvCxnSpPr>
        <p:spPr>
          <a:xfrm>
            <a:off x="1486852" y="49802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1D1D65C-DD7E-4E63-A660-DC969FBEF4CE}"/>
              </a:ext>
            </a:extLst>
          </p:cNvPr>
          <p:cNvCxnSpPr/>
          <p:nvPr/>
        </p:nvCxnSpPr>
        <p:spPr>
          <a:xfrm>
            <a:off x="2671009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3B2C5A7-27A0-4587-BBAF-E5F7FD82AB04}"/>
              </a:ext>
            </a:extLst>
          </p:cNvPr>
          <p:cNvCxnSpPr/>
          <p:nvPr/>
        </p:nvCxnSpPr>
        <p:spPr>
          <a:xfrm>
            <a:off x="3888600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A3A4E1-EF52-4E02-8839-9C91D17FF874}"/>
              </a:ext>
            </a:extLst>
          </p:cNvPr>
          <p:cNvCxnSpPr/>
          <p:nvPr/>
        </p:nvCxnSpPr>
        <p:spPr>
          <a:xfrm>
            <a:off x="5097211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292C1EE-AC98-4260-9EAD-7A4127B1DC76}"/>
              </a:ext>
            </a:extLst>
          </p:cNvPr>
          <p:cNvCxnSpPr>
            <a:cxnSpLocks/>
          </p:cNvCxnSpPr>
          <p:nvPr/>
        </p:nvCxnSpPr>
        <p:spPr>
          <a:xfrm>
            <a:off x="6267731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0879F1-3EDE-4020-BA7E-32C64BDD5762}"/>
              </a:ext>
            </a:extLst>
          </p:cNvPr>
          <p:cNvCxnSpPr>
            <a:cxnSpLocks/>
          </p:cNvCxnSpPr>
          <p:nvPr/>
        </p:nvCxnSpPr>
        <p:spPr>
          <a:xfrm>
            <a:off x="7650231" y="497763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/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666EA5-2F57-4265-BAD1-28EEA31D6A16}"/>
              </a:ext>
            </a:extLst>
          </p:cNvPr>
          <p:cNvCxnSpPr>
            <a:cxnSpLocks/>
          </p:cNvCxnSpPr>
          <p:nvPr/>
        </p:nvCxnSpPr>
        <p:spPr>
          <a:xfrm>
            <a:off x="8853848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/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/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blipFill>
                <a:blip r:embed="rId2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/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blipFill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/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/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/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/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blipFill>
                <a:blip r:embed="rId2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9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G</a:t>
                </a:r>
                <a:r>
                  <a:rPr lang="en-US" dirty="0"/>
                  <a:t>lobally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  <a:blipFill>
                <a:blip r:embed="rId2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49C883-F874-488B-B88C-571F3798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FD4-FF5A-4557-B9DA-216C1385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26ACF3-2D4A-4E71-B9FD-257AC9C89702}"/>
              </a:ext>
            </a:extLst>
          </p:cNvPr>
          <p:cNvGrpSpPr/>
          <p:nvPr/>
        </p:nvGrpSpPr>
        <p:grpSpPr>
          <a:xfrm>
            <a:off x="750036" y="1790656"/>
            <a:ext cx="9444362" cy="1308888"/>
            <a:chOff x="1134910" y="2530618"/>
            <a:chExt cx="9444362" cy="1308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A77FD9-0339-4C17-9627-2DEF66C50E6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F00D95-5FF8-414B-B43E-5E15E19567D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5BDBFD-4B96-48F8-9EF7-6D843B65D39C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DB3AB-A457-474F-84DA-26C4AFF0975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77C5BD-5DF5-4859-A69B-1724E35FD720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7B22CB-90F3-4F11-BB4E-09BA72DA3176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5B75DD-F6D5-4704-9A84-ED9DA912DE84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5C9AE3-B6B9-4426-BB44-979EC120A677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46A78D-9BFA-483E-825E-ECFE0BEB8E6E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DE5457-5354-4131-80DF-A1563B00B234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07F081-2F6B-4ED5-9298-82AC4CB7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6C7631-5E94-4803-9CEA-D7E2457B125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EE7C8A-69EA-4B38-BD43-E9E39E24D12C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  <a:blipFill>
                <a:blip r:embed="rId11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45A85-E010-4342-9D22-6F347BF5E30B}"/>
              </a:ext>
            </a:extLst>
          </p:cNvPr>
          <p:cNvGrpSpPr/>
          <p:nvPr/>
        </p:nvGrpSpPr>
        <p:grpSpPr>
          <a:xfrm>
            <a:off x="750036" y="3984799"/>
            <a:ext cx="9444362" cy="1661994"/>
            <a:chOff x="1134910" y="2530618"/>
            <a:chExt cx="9444362" cy="16619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91ECF-C74F-4A9D-B7E4-BC9C143AB81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173E48-EE2B-400E-8D5F-0236167C5D1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241320-5154-4314-9E4B-2C6735D0FC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342C49-B7A4-4B75-AC78-F5358FF327E6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9BC986-82C6-4ABC-88C9-CB1F52CEFCFB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817A96-1D49-4A11-9F14-7B0F89747CB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58EC61-F4D7-47CB-82F2-E23B356FDEC0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B90F49-D30D-4F9D-90C6-09537682C10E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C608B3-65D9-4C55-BB2C-04CE7E6AB201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6496BD-7CD2-45B3-8B4A-44E53D4FA25E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4A19E5-D61F-4B86-8F42-D37BF260CD6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5CA7D2-95C1-4422-95D8-3C0EC8DF33E6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7F4782-FD00-4BDD-AB99-9043F54522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/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blipFill>
                <a:blip r:embed="rId1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/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/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blipFill>
                <a:blip r:embed="rId17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/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0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time 1,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at some point strictly in the future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  <a:blipFill>
                <a:blip r:embed="rId2"/>
                <a:stretch>
                  <a:fillRect l="-625" t="-726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687D56-453C-4AFE-91F2-C452836A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nest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7266E-A312-44B9-8E98-D843F6EC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2A948-88C7-48FC-B083-43195384D625}"/>
                  </a:ext>
                </a:extLst>
              </p:cNvPr>
              <p:cNvSpPr txBox="1"/>
              <p:nvPr/>
            </p:nvSpPr>
            <p:spPr>
              <a:xfrm>
                <a:off x="7141640" y="2530618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2A948-88C7-48FC-B083-43195384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640" y="2530618"/>
                <a:ext cx="8515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262D1C-3751-4150-A085-55B948DCB50B}"/>
                  </a:ext>
                </a:extLst>
              </p:cNvPr>
              <p:cNvSpPr txBox="1"/>
              <p:nvPr/>
            </p:nvSpPr>
            <p:spPr>
              <a:xfrm>
                <a:off x="9727757" y="2530618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262D1C-3751-4150-A085-55B948DC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57" y="2530618"/>
                <a:ext cx="85151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EBE8C75-43E1-4784-B3E3-21EC848A0CBF}"/>
              </a:ext>
            </a:extLst>
          </p:cNvPr>
          <p:cNvGrpSpPr/>
          <p:nvPr/>
        </p:nvGrpSpPr>
        <p:grpSpPr>
          <a:xfrm>
            <a:off x="1134910" y="2466857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343B92-5271-4E4E-B1A8-73D253F7770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959AAD-7F81-49A3-884C-B9DC3296293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A0D65A-D01F-4E89-AFC2-9421DB84CA64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75E98A-C184-4CC9-915C-B2E62BDA0EB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E6550B-66B5-4364-9E96-81E4E41D6FF3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5E8085-F53A-43CD-A128-895B8DB2DA62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12116BC-3BCC-4BBF-8783-BE9B09404E2D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EED865-94CB-44B2-9F0F-101C604EE87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14BA32-394E-4005-9D85-1F2B676EEDF0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AAFEE4-3F13-4BE8-85F9-725CC9018B89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C1F056-6DB8-4C21-A734-256D34AF935D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3E0A13D-F9A5-4C0E-BCDB-DCF64280C5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5186226-575B-440F-916F-C8124D67EE9E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5E5E66-1EBA-4819-BADA-AFE161E1292F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5E5E66-1EBA-4819-BADA-AFE161E12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C4C327-B7DE-4D23-A0AB-D70CFF70D81C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C4C327-B7DE-4D23-A0AB-D70CFF70D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F4658A-5E9D-4C7C-81CB-605092669CBB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F4658A-5E9D-4C7C-81CB-605092669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3B21BB-7229-481B-B378-0666F30284DE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3B21BB-7229-481B-B378-0666F3028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1F22A-A9A1-444F-8D59-C860F870C65C}"/>
                    </a:ext>
                  </a:extLst>
                </p:cNvPr>
                <p:cNvSpPr txBox="1"/>
                <p:nvPr/>
              </p:nvSpPr>
              <p:spPr>
                <a:xfrm>
                  <a:off x="5954320" y="3361615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1F22A-A9A1-444F-8D59-C860F870C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320" y="3361615"/>
                  <a:ext cx="65812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83F1D-55D6-4605-AB26-268D36DE3A39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83F1D-55D6-4605-AB26-268D36DE3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always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future</a:t>
                </a:r>
              </a:p>
            </p:txBody>
          </p:sp>
        </mc:Choice>
        <mc:Fallback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  <a:blipFill>
                <a:blip r:embed="rId11"/>
                <a:stretch>
                  <a:fillRect l="-625" t="-15436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62D192E0-2770-4064-BBE5-BC57ADFBD58D}"/>
              </a:ext>
            </a:extLst>
          </p:cNvPr>
          <p:cNvSpPr/>
          <p:nvPr/>
        </p:nvSpPr>
        <p:spPr>
          <a:xfrm>
            <a:off x="1025459" y="44563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3E5C4A-73E2-44FD-9248-F6FE73A8B5CD}"/>
              </a:ext>
            </a:extLst>
          </p:cNvPr>
          <p:cNvSpPr/>
          <p:nvPr/>
        </p:nvSpPr>
        <p:spPr>
          <a:xfrm>
            <a:off x="2226333" y="44563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AC166-AD3C-4F35-BCC8-675467DDB3A3}"/>
              </a:ext>
            </a:extLst>
          </p:cNvPr>
          <p:cNvSpPr/>
          <p:nvPr/>
        </p:nvSpPr>
        <p:spPr>
          <a:xfrm>
            <a:off x="3427207" y="4456388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D82528-D793-4344-9E0C-4C974AFB1B71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1745650" y="48164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19A620-130D-4B6D-88F6-B550B65E4D3E}"/>
              </a:ext>
            </a:extLst>
          </p:cNvPr>
          <p:cNvCxnSpPr/>
          <p:nvPr/>
        </p:nvCxnSpPr>
        <p:spPr>
          <a:xfrm>
            <a:off x="2929807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2860CC-F1FE-4868-8D3A-BC4DDA12F48C}"/>
              </a:ext>
            </a:extLst>
          </p:cNvPr>
          <p:cNvCxnSpPr/>
          <p:nvPr/>
        </p:nvCxnSpPr>
        <p:spPr>
          <a:xfrm>
            <a:off x="4147398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D80362-D02A-4AE3-AB9F-35632A4E5911}"/>
                  </a:ext>
                </a:extLst>
              </p:cNvPr>
              <p:cNvSpPr txBox="1"/>
              <p:nvPr/>
            </p:nvSpPr>
            <p:spPr>
              <a:xfrm>
                <a:off x="1151070" y="51679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D80362-D02A-4AE3-AB9F-35632A4E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70" y="5167960"/>
                <a:ext cx="619557" cy="461665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292D5-73CC-47B8-83B8-16A6DA6559A0}"/>
                  </a:ext>
                </a:extLst>
              </p:cNvPr>
              <p:cNvSpPr txBox="1"/>
              <p:nvPr/>
            </p:nvSpPr>
            <p:spPr>
              <a:xfrm>
                <a:off x="2235915" y="51765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292D5-73CC-47B8-83B8-16A6DA65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15" y="5176576"/>
                <a:ext cx="658129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FFBDE-9EA0-46EB-A124-7099EDC934DC}"/>
                  </a:ext>
                </a:extLst>
              </p:cNvPr>
              <p:cNvSpPr/>
              <p:nvPr/>
            </p:nvSpPr>
            <p:spPr>
              <a:xfrm>
                <a:off x="3536658" y="517657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FFBDE-9EA0-46EB-A124-7099EDC93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58" y="5176576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522904-B5B9-49EF-8F3C-185C0B841438}"/>
                  </a:ext>
                </a:extLst>
              </p:cNvPr>
              <p:cNvSpPr txBox="1"/>
              <p:nvPr/>
            </p:nvSpPr>
            <p:spPr>
              <a:xfrm>
                <a:off x="4613945" y="4368077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522904-B5B9-49EF-8F3C-185C0B841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5" y="4368077"/>
                <a:ext cx="851515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4CCC97A4-7B91-4548-8019-95B3D3ABCFBA}"/>
              </a:ext>
            </a:extLst>
          </p:cNvPr>
          <p:cNvSpPr/>
          <p:nvPr/>
        </p:nvSpPr>
        <p:spPr>
          <a:xfrm>
            <a:off x="5518074" y="445519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14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A6AA98-E60F-4937-98A2-4521640B8066}"/>
              </a:ext>
            </a:extLst>
          </p:cNvPr>
          <p:cNvCxnSpPr/>
          <p:nvPr/>
        </p:nvCxnSpPr>
        <p:spPr>
          <a:xfrm>
            <a:off x="6259995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37F114-D965-4D24-A4D0-39A53D7052C9}"/>
                  </a:ext>
                </a:extLst>
              </p:cNvPr>
              <p:cNvSpPr txBox="1"/>
              <p:nvPr/>
            </p:nvSpPr>
            <p:spPr>
              <a:xfrm>
                <a:off x="7857754" y="4368076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37F114-D965-4D24-A4D0-39A53D705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4" y="4368076"/>
                <a:ext cx="851515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3087EC8F-B60C-477B-9C75-0D6E5127518C}"/>
              </a:ext>
            </a:extLst>
          </p:cNvPr>
          <p:cNvSpPr/>
          <p:nvPr/>
        </p:nvSpPr>
        <p:spPr>
          <a:xfrm>
            <a:off x="6740678" y="4455199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15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521D6E0-5B65-4FE6-95AF-13F6E24D6729}"/>
              </a:ext>
            </a:extLst>
          </p:cNvPr>
          <p:cNvCxnSpPr/>
          <p:nvPr/>
        </p:nvCxnSpPr>
        <p:spPr>
          <a:xfrm>
            <a:off x="7460869" y="4815292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288200-3D6E-4C12-A692-E2926CE26ADF}"/>
                  </a:ext>
                </a:extLst>
              </p:cNvPr>
              <p:cNvSpPr/>
              <p:nvPr/>
            </p:nvSpPr>
            <p:spPr>
              <a:xfrm>
                <a:off x="6850129" y="5175387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288200-3D6E-4C12-A692-E2926CE26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29" y="5175387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D6832-5ADF-4F19-A464-806C5B365F92}"/>
                  </a:ext>
                </a:extLst>
              </p:cNvPr>
              <p:cNvSpPr txBox="1"/>
              <p:nvPr/>
            </p:nvSpPr>
            <p:spPr>
              <a:xfrm>
                <a:off x="5473691" y="5199073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D6832-5ADF-4F19-A464-806C5B36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91" y="5199073"/>
                <a:ext cx="658129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1418626C-B038-4514-A5B6-558307B1FD21}"/>
              </a:ext>
            </a:extLst>
          </p:cNvPr>
          <p:cNvSpPr/>
          <p:nvPr/>
        </p:nvSpPr>
        <p:spPr>
          <a:xfrm>
            <a:off x="8665516" y="4453736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65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322158-B6E9-4BF9-B39D-7B3ADF68CD46}"/>
                  </a:ext>
                </a:extLst>
              </p:cNvPr>
              <p:cNvSpPr/>
              <p:nvPr/>
            </p:nvSpPr>
            <p:spPr>
              <a:xfrm>
                <a:off x="8774967" y="517392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322158-B6E9-4BF9-B39D-7B3ADF68C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967" y="5173924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28B6B-992F-4FB4-A670-16DDD6F33E8E}"/>
                  </a:ext>
                </a:extLst>
              </p:cNvPr>
              <p:cNvSpPr txBox="1"/>
              <p:nvPr/>
            </p:nvSpPr>
            <p:spPr>
              <a:xfrm>
                <a:off x="9761687" y="434439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28B6B-992F-4FB4-A670-16DDD6F3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687" y="4344390"/>
                <a:ext cx="851515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069BEA-6A07-4756-AA8B-2849DA1ECE46}"/>
              </a:ext>
            </a:extLst>
          </p:cNvPr>
          <p:cNvCxnSpPr/>
          <p:nvPr/>
        </p:nvCxnSpPr>
        <p:spPr>
          <a:xfrm>
            <a:off x="9364802" y="4791606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8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  <a:blipFill>
                <a:blip r:embed="rId2"/>
                <a:stretch>
                  <a:fillRect l="-625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009AEFA-94C5-4830-B877-7D9276EF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40C5A-DFF3-47ED-9AD8-18D91C7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5DAE28-2C8C-4D2B-83DE-9127804EEBA6}"/>
              </a:ext>
            </a:extLst>
          </p:cNvPr>
          <p:cNvGrpSpPr/>
          <p:nvPr/>
        </p:nvGrpSpPr>
        <p:grpSpPr>
          <a:xfrm>
            <a:off x="296916" y="2012314"/>
            <a:ext cx="11842660" cy="1314989"/>
            <a:chOff x="296916" y="2012314"/>
            <a:chExt cx="11842660" cy="13149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9EB8B5-EBD1-4C3D-B7BB-29455571589E}"/>
                </a:ext>
              </a:extLst>
            </p:cNvPr>
            <p:cNvGrpSpPr/>
            <p:nvPr/>
          </p:nvGrpSpPr>
          <p:grpSpPr>
            <a:xfrm>
              <a:off x="2695214" y="2012314"/>
              <a:ext cx="9444362" cy="1308888"/>
              <a:chOff x="1134910" y="2530618"/>
              <a:chExt cx="9444362" cy="130888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1A6005-7B09-4CF2-8126-86037DAA20B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3C6A3-EC8A-4A6C-B59D-6E04E5D3B869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73CEE6-49CA-4DA7-B4D7-8633E1FEF44C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063FB-799C-4B53-B373-ADE52D17B0D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13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3A226E-8D7E-4441-82B6-23731DEA610D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3C42D5-3CE6-4031-A40A-37D6E6931DCA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26CACA-D52D-4431-B058-5EFF2269F260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9EE9F4B-26C6-4307-8A79-773FE95F034E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5CEF7E-64DC-499D-B871-B26FCD690B56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29C78B6-A67A-4332-AFE0-434DC2C3EB3B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2A53F6E-1E8D-49DB-8942-2CE8C8CC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3B80442-3640-4252-986C-7A41DDC88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F4841A-0337-49B2-A2E1-F16F8C723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74EAB4-8A3E-4B3A-B3FE-E536EF50BCC8}"/>
                </a:ext>
              </a:extLst>
            </p:cNvPr>
            <p:cNvSpPr/>
            <p:nvPr/>
          </p:nvSpPr>
          <p:spPr>
            <a:xfrm>
              <a:off x="296916" y="21454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8728FE-D0BE-44A5-8B01-A6967B459352}"/>
                </a:ext>
              </a:extLst>
            </p:cNvPr>
            <p:cNvCxnSpPr/>
            <p:nvPr/>
          </p:nvCxnSpPr>
          <p:spPr>
            <a:xfrm>
              <a:off x="1000390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/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/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0FB268-37A5-40A0-93D2-AA4D238748CB}"/>
                </a:ext>
              </a:extLst>
            </p:cNvPr>
            <p:cNvCxnSpPr/>
            <p:nvPr/>
          </p:nvCxnSpPr>
          <p:spPr>
            <a:xfrm>
              <a:off x="2195701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  <a:blipFill>
                <a:blip r:embed="rId13"/>
                <a:stretch>
                  <a:fillRect l="-625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4E990E6-45CB-42A0-B8CA-020F2CEB13EF}"/>
              </a:ext>
            </a:extLst>
          </p:cNvPr>
          <p:cNvGrpSpPr/>
          <p:nvPr/>
        </p:nvGrpSpPr>
        <p:grpSpPr>
          <a:xfrm>
            <a:off x="653561" y="3920842"/>
            <a:ext cx="10654378" cy="1305052"/>
            <a:chOff x="653561" y="3920842"/>
            <a:chExt cx="10654378" cy="13050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B8F486-4D4C-421A-9BC2-54B492917991}"/>
                </a:ext>
              </a:extLst>
            </p:cNvPr>
            <p:cNvSpPr/>
            <p:nvPr/>
          </p:nvSpPr>
          <p:spPr>
            <a:xfrm>
              <a:off x="653561" y="404404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1CBD03-4A9B-4ADD-97A7-7F013CAF2205}"/>
                </a:ext>
              </a:extLst>
            </p:cNvPr>
            <p:cNvSpPr/>
            <p:nvPr/>
          </p:nvSpPr>
          <p:spPr>
            <a:xfrm>
              <a:off x="1854435" y="404404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195E61-4C28-40A4-B892-F8FA90A17044}"/>
                </a:ext>
              </a:extLst>
            </p:cNvPr>
            <p:cNvSpPr/>
            <p:nvPr/>
          </p:nvSpPr>
          <p:spPr>
            <a:xfrm>
              <a:off x="3055309" y="404404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7A9E31-5ADC-4411-9B47-E10BA650AC0E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1373752" y="440413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3BC602-4AFB-412C-A34F-71C572CE896B}"/>
                </a:ext>
              </a:extLst>
            </p:cNvPr>
            <p:cNvCxnSpPr/>
            <p:nvPr/>
          </p:nvCxnSpPr>
          <p:spPr>
            <a:xfrm>
              <a:off x="2557909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263C01-B35F-4956-B7D3-2397144AC457}"/>
                </a:ext>
              </a:extLst>
            </p:cNvPr>
            <p:cNvCxnSpPr/>
            <p:nvPr/>
          </p:nvCxnSpPr>
          <p:spPr>
            <a:xfrm>
              <a:off x="3775500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/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/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E37312-B912-4544-8494-6DA1BB1161E0}"/>
                </a:ext>
              </a:extLst>
            </p:cNvPr>
            <p:cNvSpPr/>
            <p:nvPr/>
          </p:nvSpPr>
          <p:spPr>
            <a:xfrm>
              <a:off x="5146176" y="404285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564A14-7BF4-483A-9C4D-7668E79E9CDF}"/>
                </a:ext>
              </a:extLst>
            </p:cNvPr>
            <p:cNvCxnSpPr/>
            <p:nvPr/>
          </p:nvCxnSpPr>
          <p:spPr>
            <a:xfrm>
              <a:off x="5888097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A4DC-2691-4D3B-8741-73D5E26293EF}"/>
                </a:ext>
              </a:extLst>
            </p:cNvPr>
            <p:cNvSpPr/>
            <p:nvPr/>
          </p:nvSpPr>
          <p:spPr>
            <a:xfrm>
              <a:off x="6368780" y="4042852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37D6D9-0498-42A3-BE35-D64316960792}"/>
                </a:ext>
              </a:extLst>
            </p:cNvPr>
            <p:cNvCxnSpPr/>
            <p:nvPr/>
          </p:nvCxnSpPr>
          <p:spPr>
            <a:xfrm>
              <a:off x="7088971" y="4402945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/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6627028-B83D-42A7-A518-50A5F5EE1DB9}"/>
                </a:ext>
              </a:extLst>
            </p:cNvPr>
            <p:cNvSpPr/>
            <p:nvPr/>
          </p:nvSpPr>
          <p:spPr>
            <a:xfrm>
              <a:off x="10107065" y="4000765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65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/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B42EFE-49BB-4BDC-BB7E-74A5D1F3E12A}"/>
                </a:ext>
              </a:extLst>
            </p:cNvPr>
            <p:cNvCxnSpPr/>
            <p:nvPr/>
          </p:nvCxnSpPr>
          <p:spPr>
            <a:xfrm>
              <a:off x="10827256" y="431932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/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2C8AF3-CA1E-4E73-BF07-E65190AEEC7A}"/>
                </a:ext>
              </a:extLst>
            </p:cNvPr>
            <p:cNvSpPr/>
            <p:nvPr/>
          </p:nvSpPr>
          <p:spPr>
            <a:xfrm>
              <a:off x="8235541" y="401196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54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44BB32B-33A1-4092-8E37-799FC91C94F2}"/>
                </a:ext>
              </a:extLst>
            </p:cNvPr>
            <p:cNvCxnSpPr/>
            <p:nvPr/>
          </p:nvCxnSpPr>
          <p:spPr>
            <a:xfrm>
              <a:off x="8977462" y="437325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/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/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/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/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59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</p:spPr>
            <p:txBody>
              <a:bodyPr/>
              <a:lstStyle/>
              <a:p>
                <a:r>
                  <a:rPr lang="en-US" dirty="0"/>
                  <a:t>What does the following formula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  <a:blipFill>
                <a:blip r:embed="rId2"/>
                <a:stretch>
                  <a:fillRect l="-625" t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395032A-C4D5-4070-8EFB-72A7F960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0221"/>
            <a:ext cx="10920419" cy="778828"/>
          </a:xfrm>
        </p:spPr>
        <p:txBody>
          <a:bodyPr/>
          <a:lstStyle/>
          <a:p>
            <a:r>
              <a:rPr lang="en-US" dirty="0"/>
              <a:t>More, 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8A2A-F530-4E53-9EE0-A0C4B6F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581905-CF92-45C0-8001-4DD30E3D279A}"/>
              </a:ext>
            </a:extLst>
          </p:cNvPr>
          <p:cNvGrpSpPr/>
          <p:nvPr/>
        </p:nvGrpSpPr>
        <p:grpSpPr>
          <a:xfrm>
            <a:off x="1760984" y="2286593"/>
            <a:ext cx="6704687" cy="1204052"/>
            <a:chOff x="1134910" y="2635454"/>
            <a:chExt cx="6704687" cy="12040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D5D276-F4B4-41BD-B137-99E2151C685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7CB3FE-F004-49B7-8408-4E0421A81237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DD0CCA-FF6E-4D2F-8F0C-B32CA9A6F616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409668-140F-4AE6-A3E6-533E068F3AD9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5A59CC-D850-4BCA-8331-04474C29DB7A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064E8F-858B-4EB6-A68A-5C9F5E66D55E}"/>
                </a:ext>
              </a:extLst>
            </p:cNvPr>
            <p:cNvSpPr/>
            <p:nvPr/>
          </p:nvSpPr>
          <p:spPr>
            <a:xfrm>
              <a:off x="7119406" y="263545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8DF51B-3456-4BBE-BC07-F06DBE0BB0B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628A7-340F-4650-ADA6-9A3D53ACBEA8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F1C7B7-B917-4515-8EBA-06624C5D89EA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C9528C-EA3D-40AB-A16A-9739B85B582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A1A41B-D4D5-434C-8028-D5548D7830B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/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Is this true?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/>
                  <a:t>?</a:t>
                </a:r>
                <a:endParaRPr lang="ar-AE" i="1" dirty="0"/>
              </a:p>
            </p:txBody>
          </p:sp>
        </mc:Choice>
        <mc:Fallback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  <a:blipFill>
                <a:blip r:embed="rId8"/>
                <a:stretch>
                  <a:fillRect l="-625" t="-15385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35DD73-B916-4390-B922-AED352A4062F}"/>
              </a:ext>
            </a:extLst>
          </p:cNvPr>
          <p:cNvGrpSpPr/>
          <p:nvPr/>
        </p:nvGrpSpPr>
        <p:grpSpPr>
          <a:xfrm>
            <a:off x="1189753" y="4073843"/>
            <a:ext cx="9444362" cy="1678220"/>
            <a:chOff x="1418352" y="3315545"/>
            <a:chExt cx="9444362" cy="1678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866F41-BFB5-46C1-B117-1DD950BB8C97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F37C01-F11A-4CBF-8EDD-5793645755BA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284881-0BB2-462B-BFCF-C6865BCD0653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C21CB0-EBE4-4320-9CE7-3BE79FB5AC1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DA4241-562B-4144-B4EC-72378276B6A5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9037D4-E8BE-4324-8842-0CA730A47DBD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A63C6D1-F5B1-47AF-A3D4-DE44169B677E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A03090D-4218-4BB7-8BB4-FAB5C511629D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ECDDE1-E4B7-4183-8984-83E5F25BA93E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C73198-1B22-41A0-86F7-AEF460CB6ED5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5A7C63-CA0A-4F04-95A1-6A0E6CF149FD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230B233-AF65-41D3-BB84-1BFB2961D0F2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1EB75DC-EFAA-406A-8FE7-34C4B6E24A24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blipFill>
                  <a:blip r:embed="rId11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/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blipFill>
                  <a:blip r:embed="rId13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/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No! Because this 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blipFill>
                <a:blip r:embed="rId17"/>
                <a:stretch>
                  <a:fillRect t="-3974" r="-12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build="p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B202FD-1D15-4CEA-B58B-793D5E02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duality and identities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7B9F6-710E-4593-B6E7-E9DBD85B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4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85CE5-AFF3-43BF-BE53-0C31B59EA4C8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1DBEBB-E6F1-4177-9EE1-1F1C8B756733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C74AEC-F71F-4C21-8BA6-39BB807206EC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BC2E1-FE88-416A-B81A-0A2D245BD9B4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C9DF49-397F-46E0-8221-BE0AC5C0F5D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89231-7998-4954-8382-231930278979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2DE7-F5BF-4857-9333-98C41B456271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9219A5-7C62-4D34-82C0-769718C5A03C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DD8B7A-C79A-4E55-B6E6-DC97FFA377C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133AC9-6F9C-4534-959D-7A129838404D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E5CBC24-B080-4103-A8A5-4695A1D42F58}"/>
              </a:ext>
            </a:extLst>
          </p:cNvPr>
          <p:cNvSpPr txBox="1">
            <a:spLocks/>
          </p:cNvSpPr>
          <p:nvPr/>
        </p:nvSpPr>
        <p:spPr>
          <a:xfrm>
            <a:off x="8196349" y="2185886"/>
            <a:ext cx="3828970" cy="349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Whenever the robot visits the kitchen, it should visit the bedroom after.</a:t>
            </a:r>
          </a:p>
          <a:p>
            <a:r>
              <a:rPr lang="en-US" sz="1800" dirty="0"/>
              <a:t>Robot should never go to the bathroom</a:t>
            </a:r>
          </a:p>
          <a:p>
            <a:r>
              <a:rPr lang="en-US" sz="1800" dirty="0"/>
              <a:t>The robot should keep working until its battery becomes low</a:t>
            </a:r>
          </a:p>
          <a:p>
            <a:r>
              <a:rPr lang="en-US" sz="1800" dirty="0"/>
              <a:t>The robot should repeatedly visit the living room</a:t>
            </a:r>
          </a:p>
          <a:p>
            <a:r>
              <a:rPr lang="en-US" sz="1800" dirty="0"/>
              <a:t>Whenever the TV is on and the living room has no person in it, then within three steps, the robot should turn off the TV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C48A26-4251-4230-A5E0-42A7718AD1F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9113F8-EB78-4B0B-AC6A-A90CCE34FE12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4952601-5209-456E-82C2-1BA48B03B436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F875B-3098-44EF-9446-9279338D7DDD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B402B29-285B-407F-B73B-18371FC62629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5F5B9-701B-4698-A0D4-5BF5F6176D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B56B4F-F982-4C12-913A-A3A8BF94A0EE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86A053F-4F1B-4A43-8FE6-5C4522393B9E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81CB42-667B-41BA-8C0F-BC3D7D28F657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F6F64AF-19D3-44AD-A82D-829713A23A94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128D45-FF0B-4E26-A5AB-74600B5817E1}"/>
              </a:ext>
            </a:extLst>
          </p:cNvPr>
          <p:cNvGrpSpPr/>
          <p:nvPr/>
        </p:nvGrpSpPr>
        <p:grpSpPr>
          <a:xfrm>
            <a:off x="270164" y="1945288"/>
            <a:ext cx="7897090" cy="3580009"/>
            <a:chOff x="1537855" y="1918860"/>
            <a:chExt cx="7897090" cy="358000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1250D7-B7B6-4BC9-B9B7-3CDA1A92831A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E85CE5-AFF3-43BF-BE53-0C31B59EA4C8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1DBEBB-E6F1-4177-9EE1-1F1C8B756733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C74AEC-F71F-4C21-8BA6-39BB807206EC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CBC2E1-FE88-416A-B81A-0A2D245BD9B4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C9DF49-397F-46E0-8221-BE0AC5C0F5D3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D089231-7998-4954-8382-231930278979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BD2DE7-F5BF-4857-9333-98C41B456271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B9219A5-7C62-4D34-82C0-769718C5A03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DD8B7A-C79A-4E55-B6E6-DC97FFA3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133AC9-6F9C-4534-959D-7A129838404D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8D8C22-B385-445A-AE27-32D536BB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Whenever the robot visits the kitchen, it should visit the bedroom after.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Robot should never go to the bathroom.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robot should keep working until its battery becomes 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𝑤𝑜𝑟𝑘𝑖𝑛𝑔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</m:oMath>
                  </m:oMathPara>
                </a14:m>
                <a:endParaRPr lang="en-US" sz="1800" i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  <a:blipFill>
                <a:blip r:embed="rId8"/>
                <a:stretch>
                  <a:fillRect l="-318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182883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128D45-FF0B-4E26-A5AB-74600B5817E1}"/>
              </a:ext>
            </a:extLst>
          </p:cNvPr>
          <p:cNvGrpSpPr/>
          <p:nvPr/>
        </p:nvGrpSpPr>
        <p:grpSpPr>
          <a:xfrm>
            <a:off x="270164" y="1945288"/>
            <a:ext cx="7897090" cy="3580009"/>
            <a:chOff x="1537855" y="1918860"/>
            <a:chExt cx="7897090" cy="358000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1250D7-B7B6-4BC9-B9B7-3CDA1A92831A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E85CE5-AFF3-43BF-BE53-0C31B59EA4C8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1DBEBB-E6F1-4177-9EE1-1F1C8B756733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C74AEC-F71F-4C21-8BA6-39BB807206EC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CBC2E1-FE88-416A-B81A-0A2D245BD9B4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C9DF49-397F-46E0-8221-BE0AC5C0F5D3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D089231-7998-4954-8382-231930278979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BD2DE7-F5BF-4857-9333-98C41B456271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B9219A5-7C62-4D34-82C0-769718C5A03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DD8B7A-C79A-4E55-B6E6-DC97FFA3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133AC9-6F9C-4534-959D-7A129838404D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8D8C22-B385-445A-AE27-32D536BB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 robot should repeatedly visit the living room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ℓ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Whenever the TV is on and the living room has no person in it, then within three steps, the robot should turn off the TV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/>
                  <a:t>room occupied by a person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≤3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𝐗𝐗𝐗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  <a:blipFill>
                <a:blip r:embed="rId8"/>
                <a:stretch>
                  <a:fillRect l="-318" t="-1590" r="-478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99492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7E0BC-9B5C-4A38-836C-174BDC5A2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Safety requirement says that nothing bad happens in any reachable state</a:t>
                </a:r>
              </a:p>
              <a:p>
                <a:r>
                  <a:rPr lang="en-US" dirty="0"/>
                  <a:t>Violation of a safety requirement is demonstrated by a finite execution starting from the initial state and ending in a “bad” state</a:t>
                </a:r>
              </a:p>
              <a:p>
                <a:r>
                  <a:rPr lang="en-US" dirty="0"/>
                  <a:t>Safety is about invariance of some condition over all states in the system</a:t>
                </a:r>
              </a:p>
              <a:p>
                <a:r>
                  <a:rPr lang="en-US" dirty="0"/>
                  <a:t>Formalization of safety proofs:</a:t>
                </a:r>
              </a:p>
              <a:p>
                <a:pPr lvl="1"/>
                <a:r>
                  <a:rPr lang="en-US" dirty="0"/>
                  <a:t>Identify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holds for each system state,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an invariant),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𝑢𝑛𝑠𝑎𝑓𝑒</m:t>
                    </m:r>
                  </m:oMath>
                </a14:m>
                <a:r>
                  <a:rPr lang="en-US" dirty="0"/>
                  <a:t> is empty</a:t>
                </a:r>
              </a:p>
              <a:p>
                <a:pPr lvl="1"/>
                <a:r>
                  <a:rPr lang="en-US" dirty="0"/>
                  <a:t>Can identify strengthening of invariants: inductive invariants for proofs</a:t>
                </a:r>
              </a:p>
              <a:p>
                <a:pPr lvl="1"/>
                <a:r>
                  <a:rPr lang="en-US" dirty="0"/>
                  <a:t>Algorithms to explore reachable state space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7E0BC-9B5C-4A38-836C-174BDC5A2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8E9583-79D8-475B-B686-7636D81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 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4A7-1E54-4BE9-BBA9-B0C4748D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4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EB4CE9-1B16-473B-87D8-909221265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for monitoring and </a:t>
            </a:r>
            <a:r>
              <a:rPr lang="en-US" dirty="0" err="1"/>
              <a:t>Büchi</a:t>
            </a:r>
            <a:r>
              <a:rPr lang="en-US" dirty="0"/>
              <a:t> Automata</a:t>
            </a:r>
          </a:p>
          <a:p>
            <a:r>
              <a:rPr lang="en-US" dirty="0"/>
              <a:t>Introduce CTL, </a:t>
            </a:r>
            <a:r>
              <a:rPr lang="en-US" dirty="0" err="1"/>
              <a:t>pCTL</a:t>
            </a:r>
            <a:r>
              <a:rPr lang="en-US" dirty="0"/>
              <a:t>, Introduce Signal Temporal Logic</a:t>
            </a:r>
          </a:p>
          <a:p>
            <a:endParaRPr lang="en-US" dirty="0"/>
          </a:p>
          <a:p>
            <a:r>
              <a:rPr lang="en-US" dirty="0"/>
              <a:t>Robust satisfaction for Signal Temporal Logic and Breach</a:t>
            </a:r>
          </a:p>
          <a:p>
            <a:r>
              <a:rPr lang="en-US" dirty="0"/>
              <a:t>Review (come with questions about course or projects)</a:t>
            </a:r>
          </a:p>
          <a:p>
            <a:endParaRPr lang="en-US" dirty="0"/>
          </a:p>
          <a:p>
            <a:r>
              <a:rPr lang="en-US" dirty="0"/>
              <a:t>Exam!!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3AF10-CA37-4DC8-8EB0-016CAB87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three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5E0CB-FA72-4309-8DA6-408BEEDF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F8C79-DED6-454D-95BC-88E6D9BFB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liveness requirement states that the system ensures that something good </a:t>
            </a:r>
            <a:r>
              <a:rPr lang="en-US" b="1" i="1" dirty="0"/>
              <a:t>eventually </a:t>
            </a:r>
            <a:r>
              <a:rPr lang="en-US" dirty="0"/>
              <a:t>happens</a:t>
            </a:r>
          </a:p>
          <a:p>
            <a:r>
              <a:rPr lang="en-US" dirty="0"/>
              <a:t>The keyword here is eventually: if something good has not happened yet, does not mean that it won’t happen in the next step, or in the next step, …</a:t>
            </a:r>
          </a:p>
          <a:p>
            <a:r>
              <a:rPr lang="en-US" dirty="0"/>
              <a:t>To show that a system does not satisfy a liveness requirement, we would have to produce an infinite sequence of states where nothing good happens</a:t>
            </a:r>
          </a:p>
          <a:p>
            <a:r>
              <a:rPr lang="en-US" dirty="0"/>
              <a:t>I.e. No finite execution can demonstration the violation of a liveness property</a:t>
            </a:r>
          </a:p>
          <a:p>
            <a:pPr lvl="1"/>
            <a:r>
              <a:rPr lang="en-US" dirty="0"/>
              <a:t>Usually the counterexample of a liveness property is of a cyclic form, showing the system being stuck without achieving its goal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9FBB4-BA1D-41B0-AECA-A5C8ECB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A6B3-8793-4F00-BEC8-76E17CE9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3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programmers have used regular expressions</a:t>
            </a:r>
          </a:p>
          <a:p>
            <a:r>
              <a:rPr lang="en-US" dirty="0"/>
              <a:t>Formally, regular expressions specify acceptable sequences of </a:t>
            </a:r>
            <a:r>
              <a:rPr lang="en-US" b="1" i="1" dirty="0"/>
              <a:t>finite</a:t>
            </a:r>
            <a:r>
              <a:rPr lang="en-US" b="1" dirty="0"/>
              <a:t> </a:t>
            </a:r>
            <a:r>
              <a:rPr lang="en-US" dirty="0"/>
              <a:t>length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[a-z][a-z 0-9] : strings starting with a lowercase letter (a-z) followed by </a:t>
            </a:r>
            <a:r>
              <a:rPr lang="en-US" b="1" i="1" dirty="0"/>
              <a:t>one </a:t>
            </a:r>
            <a:r>
              <a:rPr lang="en-US" dirty="0"/>
              <a:t>lowercase letter or number</a:t>
            </a:r>
          </a:p>
          <a:p>
            <a:pPr lvl="1"/>
            <a:r>
              <a:rPr lang="en-US" dirty="0"/>
              <a:t>[a-z][0-9]*[a-z] : strings starting with a lowercase letter, followed by </a:t>
            </a:r>
            <a:r>
              <a:rPr lang="en-US" b="1" i="1" dirty="0"/>
              <a:t>finitely many </a:t>
            </a:r>
            <a:r>
              <a:rPr lang="en-US" dirty="0"/>
              <a:t>numbers followed by a lowercase letter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to automata and formal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/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108C6C-C2E6-4E45-BFF8-F60C4C0D3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963280" cy="4351338"/>
          </a:xfrm>
        </p:spPr>
        <p:txBody>
          <a:bodyPr>
            <a:normAutofit/>
          </a:bodyPr>
          <a:lstStyle/>
          <a:p>
            <a:r>
              <a:rPr lang="en-US" dirty="0"/>
              <a:t>Recall that behavioral requirements are finite or infinite sequences of acceptable behaviors</a:t>
            </a:r>
          </a:p>
          <a:p>
            <a:r>
              <a:rPr lang="en-US" dirty="0"/>
              <a:t>Requirement for unsafe behavior is a set of sequences, where each sequence is finite in length!</a:t>
            </a:r>
          </a:p>
          <a:p>
            <a:r>
              <a:rPr lang="en-US" dirty="0"/>
              <a:t>Unsafe behavior can be expressed as a finite state automaton, where the final state is “bad”</a:t>
            </a:r>
          </a:p>
          <a:p>
            <a:r>
              <a:rPr lang="en-US" dirty="0"/>
              <a:t>In fact, such automata are quite common in practice, they are called </a:t>
            </a:r>
            <a:r>
              <a:rPr lang="en-US" b="1" i="1" dirty="0"/>
              <a:t>monitors: </a:t>
            </a:r>
            <a:r>
              <a:rPr lang="en-US" dirty="0"/>
              <a:t>we will talk about them later</a:t>
            </a:r>
          </a:p>
          <a:p>
            <a:r>
              <a:rPr lang="en-US" dirty="0"/>
              <a:t>A liveness property </a:t>
            </a:r>
            <a:r>
              <a:rPr lang="en-US" b="1" i="1" dirty="0"/>
              <a:t>cannot</a:t>
            </a:r>
            <a:r>
              <a:rPr lang="en-US" dirty="0"/>
              <a:t> be encoded as a finite state automaton/reg. exp.!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B1BD35-7B05-4C7B-A07E-86F08594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with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865DE-F49C-4CC1-8AA5-D456201A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17520</TotalTime>
  <Words>2458</Words>
  <Application>Microsoft Office PowerPoint</Application>
  <PresentationFormat>Widescreen</PresentationFormat>
  <Paragraphs>527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Temporal Logic</vt:lpstr>
      <vt:lpstr>Overview</vt:lpstr>
      <vt:lpstr>Safety Requirements Recap</vt:lpstr>
      <vt:lpstr>Liveness Requirements</vt:lpstr>
      <vt:lpstr>Detour to automata and formal languages</vt:lpstr>
      <vt:lpstr>Finite state automata</vt:lpstr>
      <vt:lpstr>How does a finite state automaton work?</vt:lpstr>
      <vt:lpstr>Language of a finite state automaton</vt:lpstr>
      <vt:lpstr>Connection with requirements</vt:lpstr>
      <vt:lpstr>Temporal Logic</vt:lpstr>
      <vt:lpstr>Propositional Logic</vt:lpstr>
      <vt:lpstr>Semantics </vt:lpstr>
      <vt:lpstr>Examples</vt:lpstr>
      <vt:lpstr>Interpreting a formula of prop. logic</vt:lpstr>
      <vt:lpstr>Temporal Logic = Prop. Logic + Temporal Operators</vt:lpstr>
      <vt:lpstr>Linear Temporal Logic</vt:lpstr>
      <vt:lpstr>LTL Syntax</vt:lpstr>
      <vt:lpstr>LTL Semantics</vt:lpstr>
      <vt:lpstr>Recursive semantics of LTL: I</vt:lpstr>
      <vt:lpstr>Recursive semantics of LTL: II</vt:lpstr>
      <vt:lpstr>Visualizing the temporal operators</vt:lpstr>
      <vt:lpstr>Visualizing the temporal operators</vt:lpstr>
      <vt:lpstr>You can nest operators!</vt:lpstr>
      <vt:lpstr>More operator fun</vt:lpstr>
      <vt:lpstr>More, more operator fun</vt:lpstr>
      <vt:lpstr>Operator duality and identities</vt:lpstr>
      <vt:lpstr>Example specifications</vt:lpstr>
      <vt:lpstr>Example specifications in LTL</vt:lpstr>
      <vt:lpstr>Example specifications in LTL</vt:lpstr>
      <vt:lpstr>Next three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380</cp:revision>
  <dcterms:created xsi:type="dcterms:W3CDTF">2018-01-04T23:14:16Z</dcterms:created>
  <dcterms:modified xsi:type="dcterms:W3CDTF">2018-02-15T23:12:00Z</dcterms:modified>
</cp:coreProperties>
</file>