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356" r:id="rId3"/>
    <p:sldId id="411" r:id="rId4"/>
    <p:sldId id="358" r:id="rId5"/>
    <p:sldId id="412" r:id="rId6"/>
    <p:sldId id="413" r:id="rId7"/>
    <p:sldId id="414" r:id="rId8"/>
    <p:sldId id="363" r:id="rId9"/>
    <p:sldId id="359" r:id="rId10"/>
    <p:sldId id="360" r:id="rId11"/>
    <p:sldId id="361" r:id="rId12"/>
    <p:sldId id="362" r:id="rId13"/>
    <p:sldId id="364" r:id="rId14"/>
    <p:sldId id="365" r:id="rId15"/>
    <p:sldId id="366" r:id="rId16"/>
    <p:sldId id="367" r:id="rId17"/>
    <p:sldId id="369" r:id="rId18"/>
    <p:sldId id="368" r:id="rId19"/>
    <p:sldId id="371" r:id="rId20"/>
    <p:sldId id="370" r:id="rId21"/>
    <p:sldId id="372" r:id="rId22"/>
    <p:sldId id="374" r:id="rId23"/>
    <p:sldId id="373" r:id="rId24"/>
    <p:sldId id="376" r:id="rId25"/>
    <p:sldId id="377" r:id="rId26"/>
    <p:sldId id="375" r:id="rId27"/>
    <p:sldId id="378" r:id="rId28"/>
    <p:sldId id="379" r:id="rId29"/>
    <p:sldId id="380" r:id="rId30"/>
    <p:sldId id="381" r:id="rId31"/>
    <p:sldId id="382" r:id="rId32"/>
    <p:sldId id="384" r:id="rId33"/>
    <p:sldId id="389" r:id="rId34"/>
    <p:sldId id="357" r:id="rId35"/>
    <p:sldId id="386" r:id="rId36"/>
    <p:sldId id="387" r:id="rId37"/>
    <p:sldId id="388" r:id="rId38"/>
    <p:sldId id="390" r:id="rId39"/>
    <p:sldId id="391" r:id="rId40"/>
    <p:sldId id="393" r:id="rId41"/>
    <p:sldId id="394" r:id="rId42"/>
    <p:sldId id="395" r:id="rId43"/>
    <p:sldId id="396" r:id="rId44"/>
    <p:sldId id="398" r:id="rId45"/>
    <p:sldId id="399" r:id="rId46"/>
    <p:sldId id="400" r:id="rId47"/>
    <p:sldId id="401" r:id="rId48"/>
    <p:sldId id="402" r:id="rId49"/>
    <p:sldId id="403" r:id="rId50"/>
    <p:sldId id="405" r:id="rId51"/>
    <p:sldId id="406" r:id="rId52"/>
    <p:sldId id="407" r:id="rId53"/>
    <p:sldId id="404" r:id="rId54"/>
    <p:sldId id="409" r:id="rId55"/>
    <p:sldId id="408" r:id="rId56"/>
    <p:sldId id="410" r:id="rId57"/>
    <p:sldId id="415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CF"/>
    <a:srgbClr val="FCE6D2"/>
    <a:srgbClr val="FC95FF"/>
    <a:srgbClr val="FFC9CA"/>
    <a:srgbClr val="FFA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1" autoAdjust="0"/>
    <p:restoredTop sz="94690" autoAdjust="0"/>
  </p:normalViewPr>
  <p:slideViewPr>
    <p:cSldViewPr snapToGrid="0">
      <p:cViewPr varScale="1">
        <p:scale>
          <a:sx n="89" d="100"/>
          <a:sy n="89" d="100"/>
        </p:scale>
        <p:origin x="244" y="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3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1848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696039-58B3-4341-9D32-C910162BC5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885EE-985D-47EA-997B-D251CE6516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B985A-4C37-4D1F-A437-E4A951A85D11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C6E67-587C-4C64-9FE8-C84AFAFF7E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373E4C-F44F-440F-85F6-FF52404C6B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B4FFD-4AF2-45F7-AED0-39B21745F7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50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0C23F-98B7-41D4-A9FA-15A275A51486}" type="datetimeFigureOut">
              <a:rPr lang="en-US" smtClean="0"/>
              <a:t>3/18/2019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6B107-AA8F-4C65-A94C-468C6EEC3A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4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6B107-AA8F-4C65-A94C-468C6EEC3A1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008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6B107-AA8F-4C65-A94C-468C6EEC3A14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008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B7E2-702A-452F-97D4-1A328EF1E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C4EA2-83F7-4E6C-AB21-9BB929BCB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37C1C4-4E55-4F27-A829-6A8623726FAD}"/>
              </a:ext>
            </a:extLst>
          </p:cNvPr>
          <p:cNvGrpSpPr/>
          <p:nvPr userDrawn="1"/>
        </p:nvGrpSpPr>
        <p:grpSpPr>
          <a:xfrm>
            <a:off x="3570" y="5759682"/>
            <a:ext cx="12192000" cy="1099678"/>
            <a:chOff x="50006" y="5327414"/>
            <a:chExt cx="12192000" cy="109967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E3AD49-55BB-449E-9707-2C6D805BA28C}"/>
                </a:ext>
              </a:extLst>
            </p:cNvPr>
            <p:cNvSpPr/>
            <p:nvPr userDrawn="1"/>
          </p:nvSpPr>
          <p:spPr>
            <a:xfrm>
              <a:off x="50006" y="5375274"/>
              <a:ext cx="12192000" cy="1051818"/>
            </a:xfrm>
            <a:prstGeom prst="rect">
              <a:avLst/>
            </a:prstGeom>
            <a:solidFill>
              <a:srgbClr val="99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AD5598-C8B6-4374-8D46-BE17282EAF29}"/>
                </a:ext>
              </a:extLst>
            </p:cNvPr>
            <p:cNvSpPr txBox="1"/>
            <p:nvPr userDrawn="1"/>
          </p:nvSpPr>
          <p:spPr>
            <a:xfrm>
              <a:off x="71438" y="5327414"/>
              <a:ext cx="57129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USC </a:t>
              </a:r>
              <a:r>
                <a:rPr lang="en-US" sz="32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Viterbi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School of Engineering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		</a:t>
              </a:r>
              <a:r>
                <a:rPr lang="en-US" sz="1600" i="1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Department of Computer Science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219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012751-8584-4D78-8A04-57CCF3033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435133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/>
            </a:lvl1pPr>
            <a:lvl2pPr marL="685800" indent="-274320"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defRPr/>
            </a:lvl2pPr>
            <a:lvl3pPr marL="1143000" indent="-228600"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defRPr/>
            </a:lvl3pPr>
            <a:lvl4pPr>
              <a:buClr>
                <a:srgbClr val="FF9B9B"/>
              </a:buClr>
              <a:buSzPct val="65000"/>
              <a:defRPr/>
            </a:lvl4pPr>
            <a:lvl5pPr>
              <a:buClr>
                <a:srgbClr val="FF9B9B"/>
              </a:buClr>
              <a:buSzPct val="60000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A785756-0585-40D8-98E9-34817A498311}"/>
              </a:ext>
            </a:extLst>
          </p:cNvPr>
          <p:cNvGrpSpPr/>
          <p:nvPr userDrawn="1"/>
        </p:nvGrpSpPr>
        <p:grpSpPr>
          <a:xfrm>
            <a:off x="3570" y="5759682"/>
            <a:ext cx="12192000" cy="1099678"/>
            <a:chOff x="50006" y="5327414"/>
            <a:chExt cx="12192000" cy="10996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A8E9BA4-0363-4A70-9E0A-B9683462DE33}"/>
                </a:ext>
              </a:extLst>
            </p:cNvPr>
            <p:cNvSpPr/>
            <p:nvPr userDrawn="1"/>
          </p:nvSpPr>
          <p:spPr>
            <a:xfrm>
              <a:off x="50006" y="5375274"/>
              <a:ext cx="12192000" cy="1051818"/>
            </a:xfrm>
            <a:prstGeom prst="rect">
              <a:avLst/>
            </a:prstGeom>
            <a:solidFill>
              <a:srgbClr val="99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FABD5F6-C7FE-4495-BA21-86E3D6DC242B}"/>
                </a:ext>
              </a:extLst>
            </p:cNvPr>
            <p:cNvSpPr txBox="1"/>
            <p:nvPr userDrawn="1"/>
          </p:nvSpPr>
          <p:spPr>
            <a:xfrm>
              <a:off x="71438" y="5327414"/>
              <a:ext cx="57129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USC </a:t>
              </a:r>
              <a:r>
                <a:rPr lang="en-US" sz="32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Viterbi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School of Engineering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		</a:t>
              </a:r>
              <a:r>
                <a:rPr lang="en-US" sz="1600" i="1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Department of Computer Science</a:t>
              </a:r>
            </a:p>
          </p:txBody>
        </p:sp>
      </p:grpSp>
      <p:pic>
        <p:nvPicPr>
          <p:cNvPr id="12" name="Picture 11" descr="Small Use Shield_GoldOnTrans.eps">
            <a:extLst>
              <a:ext uri="{FF2B5EF4-FFF2-40B4-BE49-F238E27FC236}">
                <a16:creationId xmlns:a16="http://schemas.microsoft.com/office/drawing/2014/main" id="{92F43934-0A3D-49F8-91A5-85B8E80B2CF8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194348" y="464476"/>
            <a:ext cx="997652" cy="74823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6381F13-A4A4-444E-9C5F-0C7501D9BF81}"/>
              </a:ext>
            </a:extLst>
          </p:cNvPr>
          <p:cNvSpPr/>
          <p:nvPr userDrawn="1"/>
        </p:nvSpPr>
        <p:spPr>
          <a:xfrm>
            <a:off x="0" y="2713"/>
            <a:ext cx="12192000" cy="302605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77AB79-4F9F-47F3-934B-DC6AA693504D}"/>
              </a:ext>
            </a:extLst>
          </p:cNvPr>
          <p:cNvSpPr/>
          <p:nvPr userDrawn="1"/>
        </p:nvSpPr>
        <p:spPr>
          <a:xfrm flipV="1">
            <a:off x="9522" y="294440"/>
            <a:ext cx="12192000" cy="50800"/>
          </a:xfrm>
          <a:prstGeom prst="rect">
            <a:avLst/>
          </a:prstGeom>
          <a:solidFill>
            <a:srgbClr val="FFCC00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0225637C-4B87-49CB-8E13-7BBB7557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EEB33-40EB-466D-AC3B-A66CC4D1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D2EA5-422A-467D-930A-41ED577F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1139"/>
            <a:ext cx="11216640" cy="899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7593A-9F1B-49A8-8A0B-64E38BAE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45565"/>
            <a:ext cx="112166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9A7D7-077E-40D7-B42D-CE08C3184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617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0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FF6600"/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5" Type="http://schemas.openxmlformats.org/officeDocument/2006/relationships/image" Target="../media/image64.pn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63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image" Target="../media/image65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18" Type="http://schemas.openxmlformats.org/officeDocument/2006/relationships/image" Target="../media/image9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17" Type="http://schemas.openxmlformats.org/officeDocument/2006/relationships/image" Target="../media/image97.png"/><Relationship Id="rId2" Type="http://schemas.openxmlformats.org/officeDocument/2006/relationships/image" Target="../media/image82.png"/><Relationship Id="rId16" Type="http://schemas.openxmlformats.org/officeDocument/2006/relationships/image" Target="../media/image96.png"/><Relationship Id="rId20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5" Type="http://schemas.openxmlformats.org/officeDocument/2006/relationships/image" Target="../media/image95.png"/><Relationship Id="rId10" Type="http://schemas.openxmlformats.org/officeDocument/2006/relationships/image" Target="../media/image90.png"/><Relationship Id="rId19" Type="http://schemas.openxmlformats.org/officeDocument/2006/relationships/image" Target="../media/image99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18" Type="http://schemas.openxmlformats.org/officeDocument/2006/relationships/image" Target="../media/image117.png"/><Relationship Id="rId3" Type="http://schemas.openxmlformats.org/officeDocument/2006/relationships/image" Target="../media/image102.png"/><Relationship Id="rId21" Type="http://schemas.openxmlformats.org/officeDocument/2006/relationships/image" Target="../media/image120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17" Type="http://schemas.openxmlformats.org/officeDocument/2006/relationships/image" Target="../media/image116.png"/><Relationship Id="rId2" Type="http://schemas.openxmlformats.org/officeDocument/2006/relationships/image" Target="../media/image101.png"/><Relationship Id="rId16" Type="http://schemas.openxmlformats.org/officeDocument/2006/relationships/image" Target="../media/image115.png"/><Relationship Id="rId20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5" Type="http://schemas.openxmlformats.org/officeDocument/2006/relationships/image" Target="../media/image114.png"/><Relationship Id="rId10" Type="http://schemas.openxmlformats.org/officeDocument/2006/relationships/image" Target="../media/image109.png"/><Relationship Id="rId19" Type="http://schemas.openxmlformats.org/officeDocument/2006/relationships/image" Target="../media/image118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Relationship Id="rId22" Type="http://schemas.openxmlformats.org/officeDocument/2006/relationships/image" Target="../media/image12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17" Type="http://schemas.openxmlformats.org/officeDocument/2006/relationships/image" Target="../media/image137.png"/><Relationship Id="rId2" Type="http://schemas.openxmlformats.org/officeDocument/2006/relationships/image" Target="../media/image122.png"/><Relationship Id="rId16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5" Type="http://schemas.openxmlformats.org/officeDocument/2006/relationships/image" Target="../media/image135.png"/><Relationship Id="rId10" Type="http://schemas.openxmlformats.org/officeDocument/2006/relationships/image" Target="../media/image130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Relationship Id="rId14" Type="http://schemas.openxmlformats.org/officeDocument/2006/relationships/image" Target="../media/image13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46.png"/><Relationship Id="rId7" Type="http://schemas.openxmlformats.org/officeDocument/2006/relationships/image" Target="../media/image144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46.png"/><Relationship Id="rId7" Type="http://schemas.openxmlformats.org/officeDocument/2006/relationships/image" Target="../media/image144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0.png"/><Relationship Id="rId5" Type="http://schemas.openxmlformats.org/officeDocument/2006/relationships/image" Target="../media/image1310.png"/><Relationship Id="rId4" Type="http://schemas.openxmlformats.org/officeDocument/2006/relationships/image" Target="../media/image12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0.png"/><Relationship Id="rId5" Type="http://schemas.openxmlformats.org/officeDocument/2006/relationships/image" Target="../media/image1310.png"/><Relationship Id="rId4" Type="http://schemas.openxmlformats.org/officeDocument/2006/relationships/image" Target="../media/image121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70.png"/><Relationship Id="rId7" Type="http://schemas.openxmlformats.org/officeDocument/2006/relationships/image" Target="../media/image21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10" Type="http://schemas.openxmlformats.org/officeDocument/2006/relationships/image" Target="../media/image240.png"/><Relationship Id="rId4" Type="http://schemas.openxmlformats.org/officeDocument/2006/relationships/image" Target="../media/image180.png"/><Relationship Id="rId9" Type="http://schemas.openxmlformats.org/officeDocument/2006/relationships/image" Target="../media/image2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3" Type="http://schemas.openxmlformats.org/officeDocument/2006/relationships/image" Target="../media/image260.png"/><Relationship Id="rId7" Type="http://schemas.openxmlformats.org/officeDocument/2006/relationships/image" Target="../media/image30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270.png"/><Relationship Id="rId9" Type="http://schemas.openxmlformats.org/officeDocument/2006/relationships/image" Target="../media/image32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340.png"/><Relationship Id="rId7" Type="http://schemas.openxmlformats.org/officeDocument/2006/relationships/image" Target="../media/image38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11" Type="http://schemas.openxmlformats.org/officeDocument/2006/relationships/image" Target="../media/image411.png"/><Relationship Id="rId5" Type="http://schemas.openxmlformats.org/officeDocument/2006/relationships/image" Target="../media/image360.png"/><Relationship Id="rId10" Type="http://schemas.openxmlformats.org/officeDocument/2006/relationships/image" Target="../media/image350.png"/><Relationship Id="rId9" Type="http://schemas.openxmlformats.org/officeDocument/2006/relationships/image" Target="../media/image40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13" Type="http://schemas.openxmlformats.org/officeDocument/2006/relationships/image" Target="../media/image540.png"/><Relationship Id="rId3" Type="http://schemas.openxmlformats.org/officeDocument/2006/relationships/image" Target="../media/image440.png"/><Relationship Id="rId7" Type="http://schemas.openxmlformats.org/officeDocument/2006/relationships/image" Target="../media/image480.png"/><Relationship Id="rId12" Type="http://schemas.openxmlformats.org/officeDocument/2006/relationships/image" Target="../media/image53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0.png"/><Relationship Id="rId11" Type="http://schemas.openxmlformats.org/officeDocument/2006/relationships/image" Target="../media/image520.png"/><Relationship Id="rId5" Type="http://schemas.openxmlformats.org/officeDocument/2006/relationships/image" Target="../media/image460.png"/><Relationship Id="rId10" Type="http://schemas.openxmlformats.org/officeDocument/2006/relationships/image" Target="../media/image511.png"/><Relationship Id="rId4" Type="http://schemas.openxmlformats.org/officeDocument/2006/relationships/image" Target="../media/image450.png"/><Relationship Id="rId9" Type="http://schemas.openxmlformats.org/officeDocument/2006/relationships/image" Target="../media/image50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13" Type="http://schemas.openxmlformats.org/officeDocument/2006/relationships/image" Target="../media/image680.png"/><Relationship Id="rId18" Type="http://schemas.openxmlformats.org/officeDocument/2006/relationships/image" Target="../media/image730.png"/><Relationship Id="rId3" Type="http://schemas.openxmlformats.org/officeDocument/2006/relationships/image" Target="../media/image580.png"/><Relationship Id="rId7" Type="http://schemas.openxmlformats.org/officeDocument/2006/relationships/image" Target="../media/image620.png"/><Relationship Id="rId12" Type="http://schemas.openxmlformats.org/officeDocument/2006/relationships/image" Target="../media/image670.png"/><Relationship Id="rId17" Type="http://schemas.openxmlformats.org/officeDocument/2006/relationships/image" Target="../media/image720.png"/><Relationship Id="rId2" Type="http://schemas.openxmlformats.org/officeDocument/2006/relationships/image" Target="../media/image570.png"/><Relationship Id="rId16" Type="http://schemas.openxmlformats.org/officeDocument/2006/relationships/image" Target="../media/image7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1.png"/><Relationship Id="rId11" Type="http://schemas.openxmlformats.org/officeDocument/2006/relationships/image" Target="../media/image660.png"/><Relationship Id="rId5" Type="http://schemas.openxmlformats.org/officeDocument/2006/relationships/image" Target="../media/image600.png"/><Relationship Id="rId15" Type="http://schemas.openxmlformats.org/officeDocument/2006/relationships/image" Target="../media/image700.png"/><Relationship Id="rId10" Type="http://schemas.openxmlformats.org/officeDocument/2006/relationships/image" Target="../media/image650.png"/><Relationship Id="rId19" Type="http://schemas.openxmlformats.org/officeDocument/2006/relationships/image" Target="../media/image740.png"/><Relationship Id="rId4" Type="http://schemas.openxmlformats.org/officeDocument/2006/relationships/image" Target="../media/image590.png"/><Relationship Id="rId9" Type="http://schemas.openxmlformats.org/officeDocument/2006/relationships/image" Target="../media/image640.png"/><Relationship Id="rId14" Type="http://schemas.openxmlformats.org/officeDocument/2006/relationships/image" Target="../media/image69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1.png"/><Relationship Id="rId3" Type="http://schemas.openxmlformats.org/officeDocument/2006/relationships/image" Target="../media/image760.png"/><Relationship Id="rId7" Type="http://schemas.openxmlformats.org/officeDocument/2006/relationships/image" Target="../media/image800.png"/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0.png"/><Relationship Id="rId5" Type="http://schemas.openxmlformats.org/officeDocument/2006/relationships/image" Target="../media/image780.png"/><Relationship Id="rId10" Type="http://schemas.openxmlformats.org/officeDocument/2006/relationships/image" Target="../media/image830.png"/><Relationship Id="rId4" Type="http://schemas.openxmlformats.org/officeDocument/2006/relationships/image" Target="../media/image770.png"/><Relationship Id="rId9" Type="http://schemas.openxmlformats.org/officeDocument/2006/relationships/image" Target="../media/image82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0.png"/><Relationship Id="rId13" Type="http://schemas.openxmlformats.org/officeDocument/2006/relationships/image" Target="../media/image930.png"/><Relationship Id="rId3" Type="http://schemas.openxmlformats.org/officeDocument/2006/relationships/image" Target="../media/image850.png"/><Relationship Id="rId7" Type="http://schemas.openxmlformats.org/officeDocument/2006/relationships/image" Target="../media/image800.png"/><Relationship Id="rId12" Type="http://schemas.openxmlformats.org/officeDocument/2006/relationships/image" Target="../media/image920.png"/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0.png"/><Relationship Id="rId11" Type="http://schemas.openxmlformats.org/officeDocument/2006/relationships/image" Target="../media/image900.png"/><Relationship Id="rId5" Type="http://schemas.openxmlformats.org/officeDocument/2006/relationships/image" Target="../media/image870.png"/><Relationship Id="rId15" Type="http://schemas.openxmlformats.org/officeDocument/2006/relationships/image" Target="../media/image950.png"/><Relationship Id="rId10" Type="http://schemas.openxmlformats.org/officeDocument/2006/relationships/image" Target="../media/image911.png"/><Relationship Id="rId4" Type="http://schemas.openxmlformats.org/officeDocument/2006/relationships/image" Target="../media/image860.png"/><Relationship Id="rId9" Type="http://schemas.openxmlformats.org/officeDocument/2006/relationships/image" Target="../media/image901.png"/><Relationship Id="rId14" Type="http://schemas.openxmlformats.org/officeDocument/2006/relationships/image" Target="../media/image94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0.png"/><Relationship Id="rId3" Type="http://schemas.openxmlformats.org/officeDocument/2006/relationships/image" Target="../media/image1000.png"/><Relationship Id="rId7" Type="http://schemas.openxmlformats.org/officeDocument/2006/relationships/image" Target="../media/image1040.png"/><Relationship Id="rId2" Type="http://schemas.openxmlformats.org/officeDocument/2006/relationships/image" Target="../media/image9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0.png"/><Relationship Id="rId5" Type="http://schemas.openxmlformats.org/officeDocument/2006/relationships/image" Target="../media/image1020.png"/><Relationship Id="rId4" Type="http://schemas.openxmlformats.org/officeDocument/2006/relationships/image" Target="../media/image1011.png"/><Relationship Id="rId9" Type="http://schemas.openxmlformats.org/officeDocument/2006/relationships/image" Target="../media/image106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0.png"/><Relationship Id="rId7" Type="http://schemas.openxmlformats.org/officeDocument/2006/relationships/image" Target="../media/image1120.png"/><Relationship Id="rId2" Type="http://schemas.openxmlformats.org/officeDocument/2006/relationships/image" Target="../media/image10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1.png"/><Relationship Id="rId5" Type="http://schemas.openxmlformats.org/officeDocument/2006/relationships/image" Target="../media/image1100.png"/><Relationship Id="rId4" Type="http://schemas.openxmlformats.org/officeDocument/2006/relationships/image" Target="../media/image109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0.png"/><Relationship Id="rId7" Type="http://schemas.openxmlformats.org/officeDocument/2006/relationships/image" Target="../media/image1180.png"/><Relationship Id="rId2" Type="http://schemas.openxmlformats.org/officeDocument/2006/relationships/image" Target="../media/image1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0.png"/><Relationship Id="rId5" Type="http://schemas.openxmlformats.org/officeDocument/2006/relationships/image" Target="../media/image1160.png"/><Relationship Id="rId4" Type="http://schemas.openxmlformats.org/officeDocument/2006/relationships/image" Target="../media/image115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10" Type="http://schemas.openxmlformats.org/officeDocument/2006/relationships/image" Target="../media/image159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9A87-9CBD-463B-9EB7-CB689591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85" y="1122363"/>
            <a:ext cx="11818044" cy="2387600"/>
          </a:xfrm>
        </p:spPr>
        <p:txBody>
          <a:bodyPr anchor="ctr" anchorCtr="0"/>
          <a:lstStyle/>
          <a:p>
            <a:r>
              <a:rPr lang="en-US" dirty="0"/>
              <a:t>Autonomous Cyber-Physical Systems:</a:t>
            </a:r>
            <a:br>
              <a:rPr lang="en-US" dirty="0"/>
            </a:br>
            <a:r>
              <a:rPr lang="en-US" sz="4000" dirty="0"/>
              <a:t>Temporal Logic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CF91D-4F26-4DEE-BD5B-2AD08F8DC9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Spring 2018. CS 599.</a:t>
            </a:r>
          </a:p>
          <a:p>
            <a:r>
              <a:rPr lang="en-US" dirty="0"/>
              <a:t>Instructor: Jyo Deshmukh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11A7DD-D17C-40BC-A055-744B6A9FE579}"/>
              </a:ext>
            </a:extLst>
          </p:cNvPr>
          <p:cNvSpPr txBox="1"/>
          <p:nvPr/>
        </p:nvSpPr>
        <p:spPr>
          <a:xfrm>
            <a:off x="291993" y="4958678"/>
            <a:ext cx="11725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Acknowledgment: Some of the material in these slides is based on the lecture slides for CIS 540: Principles of Embedded Computation taught by Rajeev Alur at the University of Pennsylvania. http://www.seas.upenn.edu/~cis540/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9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6D2139-DA86-4367-A97E-60D44CF07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544223"/>
          </a:xfrm>
        </p:spPr>
        <p:txBody>
          <a:bodyPr/>
          <a:lstStyle/>
          <a:p>
            <a:r>
              <a:rPr lang="en-US" dirty="0"/>
              <a:t>Famous equivalence between finite state automata and regular expressions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9E3D7F-99AC-45AB-B47C-9BF23185F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state automata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109FFA-2044-44D0-BFF4-B313D77BC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569D460-592E-4B8C-9854-E96F4CA95C3E}"/>
                  </a:ext>
                </a:extLst>
              </p:cNvPr>
              <p:cNvSpPr/>
              <p:nvPr/>
            </p:nvSpPr>
            <p:spPr>
              <a:xfrm>
                <a:off x="704008" y="2609605"/>
                <a:ext cx="1001031" cy="544223"/>
              </a:xfrm>
              <a:prstGeom prst="ellipse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569D460-592E-4B8C-9854-E96F4CA95C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008" y="2609605"/>
                <a:ext cx="1001031" cy="544223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233812C-9F31-4405-B071-B60C545BC296}"/>
                  </a:ext>
                </a:extLst>
              </p:cNvPr>
              <p:cNvSpPr/>
              <p:nvPr/>
            </p:nvSpPr>
            <p:spPr>
              <a:xfrm>
                <a:off x="3575490" y="2578739"/>
                <a:ext cx="1001031" cy="523220"/>
              </a:xfrm>
              <a:prstGeom prst="ellipse">
                <a:avLst/>
              </a:prstGeom>
              <a:ln w="95250" cmpd="dbl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233812C-9F31-4405-B071-B60C545BC2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490" y="2578739"/>
                <a:ext cx="1001031" cy="52322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95250" cmpd="dbl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2D19FDA-2E25-433E-827C-CCEBC87EA9E7}"/>
              </a:ext>
            </a:extLst>
          </p:cNvPr>
          <p:cNvCxnSpPr>
            <a:cxnSpLocks/>
            <a:stCxn id="16" idx="5"/>
            <a:endCxn id="31" idx="1"/>
          </p:cNvCxnSpPr>
          <p:nvPr/>
        </p:nvCxnSpPr>
        <p:spPr>
          <a:xfrm>
            <a:off x="1558441" y="3074128"/>
            <a:ext cx="684470" cy="465771"/>
          </a:xfrm>
          <a:prstGeom prst="straightConnector1">
            <a:avLst/>
          </a:prstGeom>
          <a:ln w="444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2E248BC-BFD2-4496-A4D8-C404AD0C6C91}"/>
              </a:ext>
            </a:extLst>
          </p:cNvPr>
          <p:cNvSpPr txBox="1"/>
          <p:nvPr/>
        </p:nvSpPr>
        <p:spPr>
          <a:xfrm>
            <a:off x="1254511" y="3153828"/>
            <a:ext cx="607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a-z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BA97C32-4AAA-4656-B1AB-2DF29B4D718D}"/>
                  </a:ext>
                </a:extLst>
              </p:cNvPr>
              <p:cNvSpPr/>
              <p:nvPr/>
            </p:nvSpPr>
            <p:spPr>
              <a:xfrm>
                <a:off x="2096313" y="3460199"/>
                <a:ext cx="1001031" cy="544223"/>
              </a:xfrm>
              <a:prstGeom prst="ellipse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BA97C32-4AAA-4656-B1AB-2DF29B4D71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313" y="3460199"/>
                <a:ext cx="1001031" cy="54422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3A7206A-2A26-4D18-B9D8-3F863EFB3972}"/>
              </a:ext>
            </a:extLst>
          </p:cNvPr>
          <p:cNvCxnSpPr>
            <a:cxnSpLocks/>
            <a:stCxn id="31" idx="7"/>
            <a:endCxn id="17" idx="3"/>
          </p:cNvCxnSpPr>
          <p:nvPr/>
        </p:nvCxnSpPr>
        <p:spPr>
          <a:xfrm flipV="1">
            <a:off x="2950746" y="3025335"/>
            <a:ext cx="771342" cy="514564"/>
          </a:xfrm>
          <a:prstGeom prst="straightConnector1">
            <a:avLst/>
          </a:prstGeom>
          <a:ln w="444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C7B7F68-9024-4A4C-B443-AF27B5ECFD50}"/>
              </a:ext>
            </a:extLst>
          </p:cNvPr>
          <p:cNvSpPr txBox="1"/>
          <p:nvPr/>
        </p:nvSpPr>
        <p:spPr>
          <a:xfrm>
            <a:off x="3356199" y="3286945"/>
            <a:ext cx="1173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a-z,0-9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9D55472-CB6E-4EE0-B06A-11F20E9301DD}"/>
              </a:ext>
            </a:extLst>
          </p:cNvPr>
          <p:cNvSpPr/>
          <p:nvPr/>
        </p:nvSpPr>
        <p:spPr>
          <a:xfrm>
            <a:off x="1619599" y="4737101"/>
            <a:ext cx="21130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[a-z][a-z 0-9 ]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2BA0CB8-9FF4-466E-B976-C5453FFE4C22}"/>
                  </a:ext>
                </a:extLst>
              </p:cNvPr>
              <p:cNvSpPr txBox="1"/>
              <p:nvPr/>
            </p:nvSpPr>
            <p:spPr>
              <a:xfrm>
                <a:off x="2281256" y="2083787"/>
                <a:ext cx="7180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2BA0CB8-9FF4-466E-B976-C5453FFE4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256" y="2083787"/>
                <a:ext cx="71801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9200630-9024-4819-A5F0-851C95084A3D}"/>
              </a:ext>
            </a:extLst>
          </p:cNvPr>
          <p:cNvCxnSpPr>
            <a:cxnSpLocks/>
          </p:cNvCxnSpPr>
          <p:nvPr/>
        </p:nvCxnSpPr>
        <p:spPr>
          <a:xfrm>
            <a:off x="461691" y="2342347"/>
            <a:ext cx="342235" cy="372227"/>
          </a:xfrm>
          <a:prstGeom prst="straightConnector1">
            <a:avLst/>
          </a:prstGeom>
          <a:ln w="444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B1C78D2-95FA-430C-AF6B-0DA6670C0780}"/>
              </a:ext>
            </a:extLst>
          </p:cNvPr>
          <p:cNvGrpSpPr/>
          <p:nvPr/>
        </p:nvGrpSpPr>
        <p:grpSpPr>
          <a:xfrm>
            <a:off x="6835536" y="2078643"/>
            <a:ext cx="5305337" cy="3444340"/>
            <a:chOff x="6010945" y="2019402"/>
            <a:chExt cx="5305337" cy="34443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1175D19D-EB12-421A-9E6B-918C5B652554}"/>
                    </a:ext>
                  </a:extLst>
                </p:cNvPr>
                <p:cNvSpPr/>
                <p:nvPr/>
              </p:nvSpPr>
              <p:spPr>
                <a:xfrm>
                  <a:off x="6269779" y="2609605"/>
                  <a:ext cx="1001031" cy="544223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1175D19D-EB12-421A-9E6B-918C5B6525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9779" y="2609605"/>
                  <a:ext cx="1001031" cy="54422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D6F9F74-FFE3-46C5-974C-07DDE5759EC8}"/>
                    </a:ext>
                  </a:extLst>
                </p:cNvPr>
                <p:cNvSpPr/>
                <p:nvPr/>
              </p:nvSpPr>
              <p:spPr>
                <a:xfrm>
                  <a:off x="9141261" y="2578739"/>
                  <a:ext cx="1001031" cy="523220"/>
                </a:xfrm>
                <a:prstGeom prst="ellipse">
                  <a:avLst/>
                </a:prstGeom>
                <a:ln w="95250" cmpd="dbl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9D6F9F74-FFE3-46C5-974C-07DDE5759E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1261" y="2578739"/>
                  <a:ext cx="1001031" cy="52322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0" cmpd="dbl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173617C4-0907-4623-90F7-BA5831A582B9}"/>
                </a:ext>
              </a:extLst>
            </p:cNvPr>
            <p:cNvCxnSpPr>
              <a:cxnSpLocks/>
              <a:stCxn id="38" idx="5"/>
              <a:endCxn id="42" idx="1"/>
            </p:cNvCxnSpPr>
            <p:nvPr/>
          </p:nvCxnSpPr>
          <p:spPr>
            <a:xfrm>
              <a:off x="7124212" y="3074128"/>
              <a:ext cx="684470" cy="465771"/>
            </a:xfrm>
            <a:prstGeom prst="straightConnector1">
              <a:avLst/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754A7FD-3950-4761-ACD9-6A0ACFFD3D58}"/>
                </a:ext>
              </a:extLst>
            </p:cNvPr>
            <p:cNvSpPr txBox="1"/>
            <p:nvPr/>
          </p:nvSpPr>
          <p:spPr>
            <a:xfrm>
              <a:off x="7250811" y="2787495"/>
              <a:ext cx="6078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a-z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2F3A0A11-3FA5-44E1-98A8-624EF8CF1591}"/>
                    </a:ext>
                  </a:extLst>
                </p:cNvPr>
                <p:cNvSpPr/>
                <p:nvPr/>
              </p:nvSpPr>
              <p:spPr>
                <a:xfrm>
                  <a:off x="7662084" y="3460199"/>
                  <a:ext cx="1001031" cy="544223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2F3A0A11-3FA5-44E1-98A8-624EF8CF15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2084" y="3460199"/>
                  <a:ext cx="1001031" cy="54422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C57B32A5-68D8-4EB3-929D-22D2D1CF9A08}"/>
                </a:ext>
              </a:extLst>
            </p:cNvPr>
            <p:cNvCxnSpPr>
              <a:cxnSpLocks/>
              <a:stCxn id="42" idx="7"/>
              <a:endCxn id="39" idx="3"/>
            </p:cNvCxnSpPr>
            <p:nvPr/>
          </p:nvCxnSpPr>
          <p:spPr>
            <a:xfrm flipV="1">
              <a:off x="8516517" y="3025335"/>
              <a:ext cx="771342" cy="514564"/>
            </a:xfrm>
            <a:prstGeom prst="straightConnector1">
              <a:avLst/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E48E0D6-491D-4CD6-AF14-38554D90F9A4}"/>
                </a:ext>
              </a:extLst>
            </p:cNvPr>
            <p:cNvSpPr txBox="1"/>
            <p:nvPr/>
          </p:nvSpPr>
          <p:spPr>
            <a:xfrm>
              <a:off x="8808880" y="3209090"/>
              <a:ext cx="6078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a-z</a:t>
              </a:r>
            </a:p>
          </p:txBody>
        </p:sp>
        <p:sp>
          <p:nvSpPr>
            <p:cNvPr id="47" name="Arc 46">
              <a:extLst>
                <a:ext uri="{FF2B5EF4-FFF2-40B4-BE49-F238E27FC236}">
                  <a16:creationId xmlns:a16="http://schemas.microsoft.com/office/drawing/2014/main" id="{560BF7D4-8B41-4652-A6C1-8F5DA2B2C379}"/>
                </a:ext>
              </a:extLst>
            </p:cNvPr>
            <p:cNvSpPr/>
            <p:nvPr/>
          </p:nvSpPr>
          <p:spPr>
            <a:xfrm>
              <a:off x="7808682" y="3925970"/>
              <a:ext cx="675569" cy="589737"/>
            </a:xfrm>
            <a:prstGeom prst="arc">
              <a:avLst>
                <a:gd name="adj1" fmla="val 18757459"/>
                <a:gd name="adj2" fmla="val 14249514"/>
              </a:avLst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197495C-0C2A-410B-9C7B-B9D4739675CB}"/>
                </a:ext>
              </a:extLst>
            </p:cNvPr>
            <p:cNvSpPr txBox="1"/>
            <p:nvPr/>
          </p:nvSpPr>
          <p:spPr>
            <a:xfrm>
              <a:off x="7832220" y="4515707"/>
              <a:ext cx="6607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0-9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DB52020-B980-4DE5-BAD5-356F52F15300}"/>
                </a:ext>
              </a:extLst>
            </p:cNvPr>
            <p:cNvSpPr/>
            <p:nvPr/>
          </p:nvSpPr>
          <p:spPr>
            <a:xfrm>
              <a:off x="8884206" y="4940522"/>
              <a:ext cx="243207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[a-z][0-9]*[a-z]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8CE24692-079D-49A4-9027-6AF5A197F805}"/>
                    </a:ext>
                  </a:extLst>
                </p:cNvPr>
                <p:cNvSpPr txBox="1"/>
                <p:nvPr/>
              </p:nvSpPr>
              <p:spPr>
                <a:xfrm>
                  <a:off x="7732808" y="2019402"/>
                  <a:ext cx="72750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8CE24692-079D-49A4-9027-6AF5A197F8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2808" y="2019402"/>
                  <a:ext cx="727507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C57E5770-0D94-4EE6-9218-19863F50A356}"/>
                </a:ext>
              </a:extLst>
            </p:cNvPr>
            <p:cNvCxnSpPr>
              <a:cxnSpLocks/>
            </p:cNvCxnSpPr>
            <p:nvPr/>
          </p:nvCxnSpPr>
          <p:spPr>
            <a:xfrm>
              <a:off x="6010945" y="2359278"/>
              <a:ext cx="342235" cy="372227"/>
            </a:xfrm>
            <a:prstGeom prst="straightConnector1">
              <a:avLst/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Oval 62">
            <a:extLst>
              <a:ext uri="{FF2B5EF4-FFF2-40B4-BE49-F238E27FC236}">
                <a16:creationId xmlns:a16="http://schemas.microsoft.com/office/drawing/2014/main" id="{F7BC3EFE-22B1-4D22-8FC4-6B6BCEC6E5EE}"/>
              </a:ext>
            </a:extLst>
          </p:cNvPr>
          <p:cNvSpPr/>
          <p:nvPr/>
        </p:nvSpPr>
        <p:spPr>
          <a:xfrm>
            <a:off x="4164527" y="4308345"/>
            <a:ext cx="730782" cy="583836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6A8F091-6242-4444-91E4-01F2E4CD8962}"/>
              </a:ext>
            </a:extLst>
          </p:cNvPr>
          <p:cNvSpPr/>
          <p:nvPr/>
        </p:nvSpPr>
        <p:spPr>
          <a:xfrm>
            <a:off x="4164527" y="5016551"/>
            <a:ext cx="730782" cy="583836"/>
          </a:xfrm>
          <a:prstGeom prst="ellipse">
            <a:avLst/>
          </a:prstGeom>
          <a:ln w="95250" cmpd="dbl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766790F-8DC5-493B-BABB-8531D5037BC4}"/>
              </a:ext>
            </a:extLst>
          </p:cNvPr>
          <p:cNvSpPr txBox="1"/>
          <p:nvPr/>
        </p:nvSpPr>
        <p:spPr>
          <a:xfrm>
            <a:off x="5041875" y="4369430"/>
            <a:ext cx="822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State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BFC99A8-B5B1-462C-A244-B63CBA541C0E}"/>
              </a:ext>
            </a:extLst>
          </p:cNvPr>
          <p:cNvSpPr txBox="1"/>
          <p:nvPr/>
        </p:nvSpPr>
        <p:spPr>
          <a:xfrm>
            <a:off x="4973866" y="4940522"/>
            <a:ext cx="1416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Accepting</a:t>
            </a:r>
          </a:p>
          <a:p>
            <a:r>
              <a:rPr lang="en-US" sz="2400" dirty="0"/>
              <a:t>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D192B0B0-77FA-4A9A-B672-3E8A4836CAEF}"/>
                  </a:ext>
                </a:extLst>
              </p:cNvPr>
              <p:cNvSpPr/>
              <p:nvPr/>
            </p:nvSpPr>
            <p:spPr>
              <a:xfrm>
                <a:off x="7089295" y="3848069"/>
                <a:ext cx="1001031" cy="544223"/>
              </a:xfrm>
              <a:prstGeom prst="ellipse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D192B0B0-77FA-4A9A-B672-3E8A4836CA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295" y="3848069"/>
                <a:ext cx="1001031" cy="544223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Arc 68">
            <a:extLst>
              <a:ext uri="{FF2B5EF4-FFF2-40B4-BE49-F238E27FC236}">
                <a16:creationId xmlns:a16="http://schemas.microsoft.com/office/drawing/2014/main" id="{10BB2DEA-3B23-4273-91CE-7383E9C881FC}"/>
              </a:ext>
            </a:extLst>
          </p:cNvPr>
          <p:cNvSpPr/>
          <p:nvPr/>
        </p:nvSpPr>
        <p:spPr>
          <a:xfrm>
            <a:off x="7252025" y="4308345"/>
            <a:ext cx="675569" cy="589737"/>
          </a:xfrm>
          <a:prstGeom prst="arc">
            <a:avLst>
              <a:gd name="adj1" fmla="val 18757459"/>
              <a:gd name="adj2" fmla="val 14249514"/>
            </a:avLst>
          </a:prstGeom>
          <a:ln w="444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557F564-CB1E-469D-A51F-0BA93497D8C7}"/>
              </a:ext>
            </a:extLst>
          </p:cNvPr>
          <p:cNvSpPr txBox="1"/>
          <p:nvPr/>
        </p:nvSpPr>
        <p:spPr>
          <a:xfrm>
            <a:off x="7447428" y="484542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*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1A7657-F485-4F23-8BEB-0FA7E0F70137}"/>
              </a:ext>
            </a:extLst>
          </p:cNvPr>
          <p:cNvCxnSpPr>
            <a:cxnSpLocks/>
            <a:stCxn id="38" idx="4"/>
            <a:endCxn id="68" idx="0"/>
          </p:cNvCxnSpPr>
          <p:nvPr/>
        </p:nvCxnSpPr>
        <p:spPr>
          <a:xfrm flipH="1">
            <a:off x="7589811" y="3213069"/>
            <a:ext cx="5075" cy="635000"/>
          </a:xfrm>
          <a:prstGeom prst="straightConnector1">
            <a:avLst/>
          </a:prstGeom>
          <a:ln w="444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4938CB48-2CEA-4AD0-9910-B631545BF3BA}"/>
              </a:ext>
            </a:extLst>
          </p:cNvPr>
          <p:cNvSpPr txBox="1"/>
          <p:nvPr/>
        </p:nvSpPr>
        <p:spPr>
          <a:xfrm>
            <a:off x="6879065" y="3224491"/>
            <a:ext cx="660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0-9</a:t>
            </a:r>
          </a:p>
        </p:txBody>
      </p:sp>
    </p:spTree>
    <p:extLst>
      <p:ext uri="{BB962C8B-B14F-4D97-AF65-F5344CB8AC3E}">
        <p14:creationId xmlns:p14="http://schemas.microsoft.com/office/powerpoint/2010/main" val="3496179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AC06B4-6427-4F3F-B1B8-634BEDF0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</p:spPr>
        <p:txBody>
          <a:bodyPr/>
          <a:lstStyle/>
          <a:p>
            <a:r>
              <a:rPr lang="en-US" dirty="0"/>
              <a:t>How does a finite state automaton work?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CBE69-5761-469D-B163-5BAF97F0F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1">
                <a:extLst>
                  <a:ext uri="{FF2B5EF4-FFF2-40B4-BE49-F238E27FC236}">
                    <a16:creationId xmlns:a16="http://schemas.microsoft.com/office/drawing/2014/main" id="{E1117C5B-DC8B-499D-87E0-ED9CB759CC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4175" y="1283560"/>
                <a:ext cx="7507234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Starts at the initial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, if it receives a letter in a-z, goes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411480" lvl="1" indent="0">
                  <a:buNone/>
                </a:pPr>
                <a:r>
                  <a:rPr lang="en-US" sz="2400" dirty="0"/>
                  <a:t>	     else, it goes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, if it receives a number in 0-9, it stays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	    </a:t>
                </a:r>
              </a:p>
              <a:p>
                <a:pPr marL="0" indent="0">
                  <a:buNone/>
                </a:pPr>
                <a:r>
                  <a:rPr lang="en-US" sz="2400" dirty="0"/>
                  <a:t>	    else, it goes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(as it received a-z)</a:t>
                </a:r>
              </a:p>
              <a:p>
                <a:r>
                  <a:rPr lang="en-US" sz="2400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400" dirty="0"/>
                  <a:t>, no matter what it gets, it stays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is an accepting state where computation halts</a:t>
                </a:r>
              </a:p>
              <a:p>
                <a:r>
                  <a:rPr lang="en-US" sz="2400" dirty="0"/>
                  <a:t>Any string that takes the machine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is </a:t>
                </a:r>
                <a:r>
                  <a:rPr lang="en-US" sz="2400" b="1" i="1" dirty="0"/>
                  <a:t>accepted </a:t>
                </a:r>
                <a:r>
                  <a:rPr lang="en-US" sz="2400" dirty="0"/>
                  <a:t>by the machine</a:t>
                </a:r>
              </a:p>
            </p:txBody>
          </p:sp>
        </mc:Choice>
        <mc:Fallback xmlns="">
          <p:sp>
            <p:nvSpPr>
              <p:cNvPr id="19" name="Content Placeholder 1">
                <a:extLst>
                  <a:ext uri="{FF2B5EF4-FFF2-40B4-BE49-F238E27FC236}">
                    <a16:creationId xmlns:a16="http://schemas.microsoft.com/office/drawing/2014/main" id="{E1117C5B-DC8B-499D-87E0-ED9CB759CC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4175" y="1283560"/>
                <a:ext cx="7507234" cy="4351338"/>
              </a:xfrm>
              <a:blipFill>
                <a:blip r:embed="rId2"/>
                <a:stretch>
                  <a:fillRect l="-649" t="-1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746BC1FB-2A7B-4C79-A4C7-EA2A121617EC}"/>
              </a:ext>
            </a:extLst>
          </p:cNvPr>
          <p:cNvGrpSpPr/>
          <p:nvPr/>
        </p:nvGrpSpPr>
        <p:grpSpPr>
          <a:xfrm>
            <a:off x="442828" y="1552661"/>
            <a:ext cx="4131347" cy="3290005"/>
            <a:chOff x="442828" y="1552661"/>
            <a:chExt cx="4131347" cy="329000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891527A-B8BF-4CF8-BEF7-A711B6792D0F}"/>
                </a:ext>
              </a:extLst>
            </p:cNvPr>
            <p:cNvGrpSpPr/>
            <p:nvPr/>
          </p:nvGrpSpPr>
          <p:grpSpPr>
            <a:xfrm>
              <a:off x="442828" y="1552661"/>
              <a:ext cx="4131347" cy="3019525"/>
              <a:chOff x="6010945" y="2019402"/>
              <a:chExt cx="4131347" cy="301952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3F5D1DCB-029C-47F5-9C46-7B2266286275}"/>
                      </a:ext>
                    </a:extLst>
                  </p:cNvPr>
                  <p:cNvSpPr/>
                  <p:nvPr/>
                </p:nvSpPr>
                <p:spPr>
                  <a:xfrm>
                    <a:off x="6269779" y="2609605"/>
                    <a:ext cx="1001031" cy="544223"/>
                  </a:xfrm>
                  <a:prstGeom prst="ellipse">
                    <a:avLst/>
                  </a:prstGeom>
                  <a:ln w="28575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3F5D1DCB-029C-47F5-9C46-7B226628627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69779" y="2609605"/>
                    <a:ext cx="1001031" cy="544223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28575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AC388BFC-4B57-4449-AE81-1E4CA20CE7AB}"/>
                      </a:ext>
                    </a:extLst>
                  </p:cNvPr>
                  <p:cNvSpPr/>
                  <p:nvPr/>
                </p:nvSpPr>
                <p:spPr>
                  <a:xfrm>
                    <a:off x="9141261" y="2578739"/>
                    <a:ext cx="1001031" cy="523220"/>
                  </a:xfrm>
                  <a:prstGeom prst="ellipse">
                    <a:avLst/>
                  </a:prstGeom>
                  <a:ln w="95250" cmpd="dbl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AC388BFC-4B57-4449-AE81-1E4CA20CE7A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41261" y="2578739"/>
                    <a:ext cx="1001031" cy="52322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95250" cmpd="dbl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7AF46033-11B1-465D-A4D9-F408765773A4}"/>
                  </a:ext>
                </a:extLst>
              </p:cNvPr>
              <p:cNvCxnSpPr>
                <a:cxnSpLocks/>
                <a:stCxn id="21" idx="5"/>
                <a:endCxn id="25" idx="1"/>
              </p:cNvCxnSpPr>
              <p:nvPr/>
            </p:nvCxnSpPr>
            <p:spPr>
              <a:xfrm>
                <a:off x="7124212" y="3074128"/>
                <a:ext cx="684470" cy="465771"/>
              </a:xfrm>
              <a:prstGeom prst="straightConnector1">
                <a:avLst/>
              </a:prstGeom>
              <a:ln w="4445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7311B65-F7FA-4EEE-A92B-E33397DC11F0}"/>
                  </a:ext>
                </a:extLst>
              </p:cNvPr>
              <p:cNvSpPr txBox="1"/>
              <p:nvPr/>
            </p:nvSpPr>
            <p:spPr>
              <a:xfrm>
                <a:off x="7250811" y="2787495"/>
                <a:ext cx="6078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a-z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7E6419CA-EA55-4421-90D5-6B2E0CB457AD}"/>
                      </a:ext>
                    </a:extLst>
                  </p:cNvPr>
                  <p:cNvSpPr/>
                  <p:nvPr/>
                </p:nvSpPr>
                <p:spPr>
                  <a:xfrm>
                    <a:off x="7662084" y="3460199"/>
                    <a:ext cx="1001031" cy="544223"/>
                  </a:xfrm>
                  <a:prstGeom prst="ellipse">
                    <a:avLst/>
                  </a:prstGeom>
                  <a:ln w="28575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7E6419CA-EA55-4421-90D5-6B2E0CB457A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62084" y="3460199"/>
                    <a:ext cx="1001031" cy="544223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28575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1B7191B8-86DC-49E0-BB5F-4B4E185AFFEE}"/>
                  </a:ext>
                </a:extLst>
              </p:cNvPr>
              <p:cNvCxnSpPr>
                <a:cxnSpLocks/>
                <a:stCxn id="25" idx="7"/>
                <a:endCxn id="22" idx="3"/>
              </p:cNvCxnSpPr>
              <p:nvPr/>
            </p:nvCxnSpPr>
            <p:spPr>
              <a:xfrm flipV="1">
                <a:off x="8516517" y="3025335"/>
                <a:ext cx="771342" cy="514564"/>
              </a:xfrm>
              <a:prstGeom prst="straightConnector1">
                <a:avLst/>
              </a:prstGeom>
              <a:ln w="4445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4229FC3-4375-4852-900E-4B0A58986354}"/>
                  </a:ext>
                </a:extLst>
              </p:cNvPr>
              <p:cNvSpPr txBox="1"/>
              <p:nvPr/>
            </p:nvSpPr>
            <p:spPr>
              <a:xfrm>
                <a:off x="8808880" y="3209090"/>
                <a:ext cx="6078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a-z</a:t>
                </a:r>
              </a:p>
            </p:txBody>
          </p:sp>
          <p:sp>
            <p:nvSpPr>
              <p:cNvPr id="28" name="Arc 27">
                <a:extLst>
                  <a:ext uri="{FF2B5EF4-FFF2-40B4-BE49-F238E27FC236}">
                    <a16:creationId xmlns:a16="http://schemas.microsoft.com/office/drawing/2014/main" id="{0247D44F-8B5D-427A-B318-1A6EAB894129}"/>
                  </a:ext>
                </a:extLst>
              </p:cNvPr>
              <p:cNvSpPr/>
              <p:nvPr/>
            </p:nvSpPr>
            <p:spPr>
              <a:xfrm>
                <a:off x="7808682" y="3925970"/>
                <a:ext cx="675569" cy="589737"/>
              </a:xfrm>
              <a:prstGeom prst="arc">
                <a:avLst>
                  <a:gd name="adj1" fmla="val 18757459"/>
                  <a:gd name="adj2" fmla="val 14249514"/>
                </a:avLst>
              </a:prstGeom>
              <a:ln w="4445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6F3EBA3-0267-49FC-B4E6-341789F3F6AE}"/>
                  </a:ext>
                </a:extLst>
              </p:cNvPr>
              <p:cNvSpPr txBox="1"/>
              <p:nvPr/>
            </p:nvSpPr>
            <p:spPr>
              <a:xfrm>
                <a:off x="7832220" y="4515707"/>
                <a:ext cx="6607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0-9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8B08787E-EE38-4520-A624-04E881C73DCE}"/>
                      </a:ext>
                    </a:extLst>
                  </p:cNvPr>
                  <p:cNvSpPr txBox="1"/>
                  <p:nvPr/>
                </p:nvSpPr>
                <p:spPr>
                  <a:xfrm>
                    <a:off x="7732808" y="2019402"/>
                    <a:ext cx="727507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8B08787E-EE38-4520-A624-04E881C73DC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32808" y="2019402"/>
                    <a:ext cx="727507" cy="58477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59BCAAC4-5EFE-4A74-8B6A-81BABC111F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10945" y="2359278"/>
                <a:ext cx="342235" cy="372227"/>
              </a:xfrm>
              <a:prstGeom prst="straightConnector1">
                <a:avLst/>
              </a:prstGeom>
              <a:ln w="4445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4ACB10F2-1A66-41CD-872F-CCA97D06EC28}"/>
                    </a:ext>
                  </a:extLst>
                </p:cNvPr>
                <p:cNvSpPr/>
                <p:nvPr/>
              </p:nvSpPr>
              <p:spPr>
                <a:xfrm>
                  <a:off x="696587" y="3322087"/>
                  <a:ext cx="1001031" cy="544223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4ACB10F2-1A66-41CD-872F-CCA97D06EC2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587" y="3322087"/>
                  <a:ext cx="1001031" cy="54422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5EDC9B5E-3C26-4342-B2F1-12924CE9E761}"/>
                </a:ext>
              </a:extLst>
            </p:cNvPr>
            <p:cNvSpPr/>
            <p:nvPr/>
          </p:nvSpPr>
          <p:spPr>
            <a:xfrm>
              <a:off x="859317" y="3782363"/>
              <a:ext cx="675569" cy="589737"/>
            </a:xfrm>
            <a:prstGeom prst="arc">
              <a:avLst>
                <a:gd name="adj1" fmla="val 18757459"/>
                <a:gd name="adj2" fmla="val 14249514"/>
              </a:avLst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BAF2494-68FF-4C19-A972-5C4A935369ED}"/>
                </a:ext>
              </a:extLst>
            </p:cNvPr>
            <p:cNvSpPr txBox="1"/>
            <p:nvPr/>
          </p:nvSpPr>
          <p:spPr>
            <a:xfrm>
              <a:off x="1054720" y="4319446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*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CB26735-7F6B-4805-9335-55E0A4777D93}"/>
                </a:ext>
              </a:extLst>
            </p:cNvPr>
            <p:cNvCxnSpPr>
              <a:cxnSpLocks/>
              <a:stCxn id="21" idx="4"/>
              <a:endCxn id="33" idx="0"/>
            </p:cNvCxnSpPr>
            <p:nvPr/>
          </p:nvCxnSpPr>
          <p:spPr>
            <a:xfrm flipH="1">
              <a:off x="1197103" y="2687087"/>
              <a:ext cx="5075" cy="635000"/>
            </a:xfrm>
            <a:prstGeom prst="straightConnector1">
              <a:avLst/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8E8629B-8A3F-448E-901B-9D05FC8838DC}"/>
                </a:ext>
              </a:extLst>
            </p:cNvPr>
            <p:cNvSpPr txBox="1"/>
            <p:nvPr/>
          </p:nvSpPr>
          <p:spPr>
            <a:xfrm>
              <a:off x="486357" y="2698509"/>
              <a:ext cx="6607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0-9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8875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9F1FBD4-FDB3-4B99-9ACB-2A73078C58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79497" y="1332703"/>
                <a:ext cx="6986271" cy="4351338"/>
              </a:xfrm>
            </p:spPr>
            <p:txBody>
              <a:bodyPr/>
              <a:lstStyle/>
              <a:p>
                <a:r>
                  <a:rPr lang="en-US" dirty="0"/>
                  <a:t>What strings are accepted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ab, </a:t>
                </a:r>
                <a:r>
                  <a:rPr lang="en-US" dirty="0" err="1"/>
                  <a:t>zy</a:t>
                </a:r>
                <a:r>
                  <a:rPr lang="en-US" dirty="0"/>
                  <a:t>, s2r, q123s, u3123123v, etc.</a:t>
                </a:r>
              </a:p>
              <a:p>
                <a:r>
                  <a:rPr lang="en-US" dirty="0"/>
                  <a:t>What strings are not accepted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2b, 334a, etc.</a:t>
                </a:r>
              </a:p>
              <a:p>
                <a:r>
                  <a:rPr lang="en-US" dirty="0"/>
                  <a:t>The set of all strings accepted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called its </a:t>
                </a:r>
                <a:r>
                  <a:rPr lang="en-US" b="1" i="1" dirty="0"/>
                  <a:t>language </a:t>
                </a:r>
              </a:p>
              <a:p>
                <a:r>
                  <a:rPr lang="en-US" dirty="0"/>
                  <a:t>The language of a finite state automaton consists of strings, each of which can be arbitrarily long, </a:t>
                </a:r>
                <a:r>
                  <a:rPr lang="en-US" b="1" i="1" dirty="0"/>
                  <a:t>but finite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9F1FBD4-FDB3-4B99-9ACB-2A73078C58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79497" y="1332703"/>
                <a:ext cx="6986271" cy="4351338"/>
              </a:xfrm>
              <a:blipFill>
                <a:blip r:embed="rId2"/>
                <a:stretch>
                  <a:fillRect l="-1047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CD079E8-14A8-40E5-82F4-D6E9A6BA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of a finite state automaton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6E17F-B6D6-4509-A7F7-F658EEFDA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5426099-D9DF-4DD9-8B9E-F815EA48BD1E}"/>
              </a:ext>
            </a:extLst>
          </p:cNvPr>
          <p:cNvGrpSpPr/>
          <p:nvPr/>
        </p:nvGrpSpPr>
        <p:grpSpPr>
          <a:xfrm>
            <a:off x="442828" y="1552661"/>
            <a:ext cx="4131347" cy="3290005"/>
            <a:chOff x="442828" y="1552661"/>
            <a:chExt cx="4131347" cy="3290005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ABDBF34-4188-4DDD-8F9C-042A65FDF80C}"/>
                </a:ext>
              </a:extLst>
            </p:cNvPr>
            <p:cNvGrpSpPr/>
            <p:nvPr/>
          </p:nvGrpSpPr>
          <p:grpSpPr>
            <a:xfrm>
              <a:off x="442828" y="1552661"/>
              <a:ext cx="4131347" cy="3019525"/>
              <a:chOff x="6010945" y="2019402"/>
              <a:chExt cx="4131347" cy="301952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D75B8F3F-9B9E-4489-891D-7BFC9B03E22F}"/>
                      </a:ext>
                    </a:extLst>
                  </p:cNvPr>
                  <p:cNvSpPr/>
                  <p:nvPr/>
                </p:nvSpPr>
                <p:spPr>
                  <a:xfrm>
                    <a:off x="6269779" y="2609605"/>
                    <a:ext cx="1001031" cy="544223"/>
                  </a:xfrm>
                  <a:prstGeom prst="ellipse">
                    <a:avLst/>
                  </a:prstGeom>
                  <a:ln w="28575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D75B8F3F-9B9E-4489-891D-7BFC9B03E2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69779" y="2609605"/>
                    <a:ext cx="1001031" cy="544223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28575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B3B79B69-9569-43CE-9F16-51ADFE5C3BC5}"/>
                      </a:ext>
                    </a:extLst>
                  </p:cNvPr>
                  <p:cNvSpPr/>
                  <p:nvPr/>
                </p:nvSpPr>
                <p:spPr>
                  <a:xfrm>
                    <a:off x="9141261" y="2578739"/>
                    <a:ext cx="1001031" cy="523220"/>
                  </a:xfrm>
                  <a:prstGeom prst="ellipse">
                    <a:avLst/>
                  </a:prstGeom>
                  <a:ln w="95250" cmpd="dbl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B3B79B69-9569-43CE-9F16-51ADFE5C3BC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41261" y="2578739"/>
                    <a:ext cx="1001031" cy="52322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95250" cmpd="dbl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EC9D4A1F-2EA0-4D17-B7A9-4A8E1950E89D}"/>
                  </a:ext>
                </a:extLst>
              </p:cNvPr>
              <p:cNvCxnSpPr>
                <a:cxnSpLocks/>
                <a:stCxn id="48" idx="5"/>
                <a:endCxn id="52" idx="1"/>
              </p:cNvCxnSpPr>
              <p:nvPr/>
            </p:nvCxnSpPr>
            <p:spPr>
              <a:xfrm>
                <a:off x="7124212" y="3074128"/>
                <a:ext cx="684470" cy="465771"/>
              </a:xfrm>
              <a:prstGeom prst="straightConnector1">
                <a:avLst/>
              </a:prstGeom>
              <a:ln w="4445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EF91012-645B-47B9-B60A-9EB1420E5EE8}"/>
                  </a:ext>
                </a:extLst>
              </p:cNvPr>
              <p:cNvSpPr txBox="1"/>
              <p:nvPr/>
            </p:nvSpPr>
            <p:spPr>
              <a:xfrm>
                <a:off x="7250811" y="2787495"/>
                <a:ext cx="6078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a-z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0E507F14-4315-436A-9718-0868F530201F}"/>
                      </a:ext>
                    </a:extLst>
                  </p:cNvPr>
                  <p:cNvSpPr/>
                  <p:nvPr/>
                </p:nvSpPr>
                <p:spPr>
                  <a:xfrm>
                    <a:off x="7662084" y="3460199"/>
                    <a:ext cx="1001031" cy="544223"/>
                  </a:xfrm>
                  <a:prstGeom prst="ellipse">
                    <a:avLst/>
                  </a:prstGeom>
                  <a:ln w="28575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0E507F14-4315-436A-9718-0868F530201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62084" y="3460199"/>
                    <a:ext cx="1001031" cy="544223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28575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21F1A5D6-82DB-4802-B113-9F7BFC697E68}"/>
                  </a:ext>
                </a:extLst>
              </p:cNvPr>
              <p:cNvCxnSpPr>
                <a:cxnSpLocks/>
                <a:stCxn id="52" idx="7"/>
                <a:endCxn id="49" idx="3"/>
              </p:cNvCxnSpPr>
              <p:nvPr/>
            </p:nvCxnSpPr>
            <p:spPr>
              <a:xfrm flipV="1">
                <a:off x="8516517" y="3025335"/>
                <a:ext cx="771342" cy="514564"/>
              </a:xfrm>
              <a:prstGeom prst="straightConnector1">
                <a:avLst/>
              </a:prstGeom>
              <a:ln w="4445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C309EB2-0181-4277-91A1-F8856703C6B1}"/>
                  </a:ext>
                </a:extLst>
              </p:cNvPr>
              <p:cNvSpPr txBox="1"/>
              <p:nvPr/>
            </p:nvSpPr>
            <p:spPr>
              <a:xfrm>
                <a:off x="8808880" y="3209090"/>
                <a:ext cx="6078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a-z</a:t>
                </a:r>
              </a:p>
            </p:txBody>
          </p:sp>
          <p:sp>
            <p:nvSpPr>
              <p:cNvPr id="55" name="Arc 54">
                <a:extLst>
                  <a:ext uri="{FF2B5EF4-FFF2-40B4-BE49-F238E27FC236}">
                    <a16:creationId xmlns:a16="http://schemas.microsoft.com/office/drawing/2014/main" id="{2474F16D-1A54-430C-8261-BCFEBD730F4D}"/>
                  </a:ext>
                </a:extLst>
              </p:cNvPr>
              <p:cNvSpPr/>
              <p:nvPr/>
            </p:nvSpPr>
            <p:spPr>
              <a:xfrm>
                <a:off x="7808682" y="3925970"/>
                <a:ext cx="675569" cy="589737"/>
              </a:xfrm>
              <a:prstGeom prst="arc">
                <a:avLst>
                  <a:gd name="adj1" fmla="val 18757459"/>
                  <a:gd name="adj2" fmla="val 14249514"/>
                </a:avLst>
              </a:prstGeom>
              <a:ln w="4445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C4EFD36-A098-4542-9FF6-A443ADD8A043}"/>
                  </a:ext>
                </a:extLst>
              </p:cNvPr>
              <p:cNvSpPr txBox="1"/>
              <p:nvPr/>
            </p:nvSpPr>
            <p:spPr>
              <a:xfrm>
                <a:off x="7832220" y="4515707"/>
                <a:ext cx="6607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0-9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FF8DA820-AEC6-4DFA-9D16-79E020CB68F8}"/>
                      </a:ext>
                    </a:extLst>
                  </p:cNvPr>
                  <p:cNvSpPr txBox="1"/>
                  <p:nvPr/>
                </p:nvSpPr>
                <p:spPr>
                  <a:xfrm>
                    <a:off x="7732808" y="2019402"/>
                    <a:ext cx="727507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FF8DA820-AEC6-4DFA-9D16-79E020CB68F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32808" y="2019402"/>
                    <a:ext cx="727507" cy="58477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D44A5F6D-7EB1-402A-92FE-8128EC51BB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10945" y="2359278"/>
                <a:ext cx="342235" cy="372227"/>
              </a:xfrm>
              <a:prstGeom prst="straightConnector1">
                <a:avLst/>
              </a:prstGeom>
              <a:ln w="4445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6382C437-615F-4D0C-9777-C54E38D3F9F4}"/>
                    </a:ext>
                  </a:extLst>
                </p:cNvPr>
                <p:cNvSpPr/>
                <p:nvPr/>
              </p:nvSpPr>
              <p:spPr>
                <a:xfrm>
                  <a:off x="696587" y="3322087"/>
                  <a:ext cx="1001031" cy="544223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6382C437-615F-4D0C-9777-C54E38D3F9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587" y="3322087"/>
                  <a:ext cx="1001031" cy="54422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F74149BD-D399-4B44-8F8E-C30705A68486}"/>
                </a:ext>
              </a:extLst>
            </p:cNvPr>
            <p:cNvSpPr/>
            <p:nvPr/>
          </p:nvSpPr>
          <p:spPr>
            <a:xfrm>
              <a:off x="859317" y="3782363"/>
              <a:ext cx="675569" cy="589737"/>
            </a:xfrm>
            <a:prstGeom prst="arc">
              <a:avLst>
                <a:gd name="adj1" fmla="val 18757459"/>
                <a:gd name="adj2" fmla="val 14249514"/>
              </a:avLst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A173454-9F0C-4991-8738-790885483BBA}"/>
                </a:ext>
              </a:extLst>
            </p:cNvPr>
            <p:cNvSpPr txBox="1"/>
            <p:nvPr/>
          </p:nvSpPr>
          <p:spPr>
            <a:xfrm>
              <a:off x="1054720" y="4319446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*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B2CD811-E2D8-4CE7-85FF-34CE12A5EF2F}"/>
                </a:ext>
              </a:extLst>
            </p:cNvPr>
            <p:cNvCxnSpPr>
              <a:cxnSpLocks/>
              <a:stCxn id="48" idx="4"/>
              <a:endCxn id="43" idx="0"/>
            </p:cNvCxnSpPr>
            <p:nvPr/>
          </p:nvCxnSpPr>
          <p:spPr>
            <a:xfrm flipH="1">
              <a:off x="1197103" y="2687087"/>
              <a:ext cx="5075" cy="635000"/>
            </a:xfrm>
            <a:prstGeom prst="straightConnector1">
              <a:avLst/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1F5B68F-214F-488B-85F9-F5F2E806A754}"/>
                </a:ext>
              </a:extLst>
            </p:cNvPr>
            <p:cNvSpPr txBox="1"/>
            <p:nvPr/>
          </p:nvSpPr>
          <p:spPr>
            <a:xfrm>
              <a:off x="486357" y="2698509"/>
              <a:ext cx="6607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0-9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6519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4207205-E6CD-4992-A8E0-45712F834D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Temporal Logic (literally logic of time) allows us to specify finite and infinite sequences of states using logical formulae</a:t>
                </a:r>
              </a:p>
              <a:p>
                <a:r>
                  <a:rPr lang="en-US" dirty="0"/>
                  <a:t>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-language is a set of sequences, each of which is possibly infinite in length, temporal logics help specify many interesting classes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-languages</a:t>
                </a:r>
              </a:p>
              <a:p>
                <a:r>
                  <a:rPr lang="en-US" dirty="0"/>
                  <a:t>Temporal logic grew out of philosophy: tense logic and modal logic</a:t>
                </a:r>
              </a:p>
              <a:p>
                <a:r>
                  <a:rPr lang="en-US" dirty="0"/>
                  <a:t>Amir </a:t>
                </a:r>
                <a:r>
                  <a:rPr lang="en-US" dirty="0" err="1"/>
                  <a:t>Pnueli</a:t>
                </a:r>
                <a:r>
                  <a:rPr lang="en-US" dirty="0"/>
                  <a:t> in 1977 used a form of temporal logic called LTL for requirements of reactive systems: later selected for the 1996 Turing Award</a:t>
                </a:r>
              </a:p>
              <a:p>
                <a:r>
                  <a:rPr lang="en-US" dirty="0"/>
                  <a:t>LTL is now adopted by the industry (part of Property Spec. Language, which is an IEEE standard), is supported by many tools in the EDA/</a:t>
                </a:r>
                <a:r>
                  <a:rPr lang="en-US"/>
                  <a:t>CAD industry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4207205-E6CD-4992-A8E0-45712F834D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12D75F9-60F3-41DD-B73C-5FCBE85DD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Temporal Logic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E2249-FE6A-4824-830E-52F6585FF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941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BB140EE-A156-4567-9DAC-3A244E80E2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2" y="1332703"/>
                <a:ext cx="5611032" cy="4351338"/>
              </a:xfrm>
            </p:spPr>
            <p:txBody>
              <a:bodyPr/>
              <a:lstStyle/>
              <a:p>
                <a:r>
                  <a:rPr lang="en-US" dirty="0"/>
                  <a:t>Simplest form of logic with a set of atomic propositions and Boolean connectives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,…}</m:t>
                    </m:r>
                  </m:oMath>
                </a14:m>
                <a:r>
                  <a:rPr lang="en-US" dirty="0"/>
                  <a:t>, Connectives =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∧,∨, ¬,⇒,≡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Syntax recursively gives how new formulae are constructed from smaller formulae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BB140EE-A156-4567-9DAC-3A244E80E2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2" y="1332703"/>
                <a:ext cx="5611032" cy="4351338"/>
              </a:xfrm>
              <a:blipFill>
                <a:blip r:embed="rId2"/>
                <a:stretch>
                  <a:fillRect l="-1303" t="-2384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A7CE88F-CA28-4BA3-BA91-5F18873C2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A5FE2-F1BA-4F1F-9D98-152A9AD49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80B3827-2311-48C1-8AA3-FC8613A6EA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8100379"/>
                  </p:ext>
                </p:extLst>
              </p:nvPr>
            </p:nvGraphicFramePr>
            <p:xfrm>
              <a:off x="6554549" y="1112041"/>
              <a:ext cx="5253606" cy="45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19001">
                      <a:extLst>
                        <a:ext uri="{9D8B030D-6E8A-4147-A177-3AD203B41FA5}">
                          <a16:colId xmlns:a16="http://schemas.microsoft.com/office/drawing/2014/main" val="3801851289"/>
                        </a:ext>
                      </a:extLst>
                    </a:gridCol>
                    <a:gridCol w="1351370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258945">
                      <a:extLst>
                        <a:ext uri="{9D8B030D-6E8A-4147-A177-3AD203B41FA5}">
                          <a16:colId xmlns:a16="http://schemas.microsoft.com/office/drawing/2014/main" val="3834539432"/>
                        </a:ext>
                      </a:extLst>
                    </a:gridCol>
                    <a:gridCol w="2324290">
                      <a:extLst>
                        <a:ext uri="{9D8B030D-6E8A-4147-A177-3AD203B41FA5}">
                          <a16:colId xmlns:a16="http://schemas.microsoft.com/office/drawing/2014/main" val="2988198429"/>
                        </a:ext>
                      </a:extLst>
                    </a:gridCol>
                  </a:tblGrid>
                  <a:tr h="57150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Syntax of Propositional Logic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∷=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the true formula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2400" dirty="0"/>
                            <a:t> is a</a:t>
                          </a:r>
                          <a:r>
                            <a:rPr lang="en-US" sz="2400" baseline="0" dirty="0"/>
                            <a:t> prop in AP</a:t>
                          </a:r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04773001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Negation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01267959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Conjunction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Disjunction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74562713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Implication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≡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Equivalence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80B3827-2311-48C1-8AA3-FC8613A6EA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8100379"/>
                  </p:ext>
                </p:extLst>
              </p:nvPr>
            </p:nvGraphicFramePr>
            <p:xfrm>
              <a:off x="6554549" y="1112041"/>
              <a:ext cx="5253606" cy="45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19001">
                      <a:extLst>
                        <a:ext uri="{9D8B030D-6E8A-4147-A177-3AD203B41FA5}">
                          <a16:colId xmlns:a16="http://schemas.microsoft.com/office/drawing/2014/main" val="3801851289"/>
                        </a:ext>
                      </a:extLst>
                    </a:gridCol>
                    <a:gridCol w="1351370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258945">
                      <a:extLst>
                        <a:ext uri="{9D8B030D-6E8A-4147-A177-3AD203B41FA5}">
                          <a16:colId xmlns:a16="http://schemas.microsoft.com/office/drawing/2014/main" val="3834539432"/>
                        </a:ext>
                      </a:extLst>
                    </a:gridCol>
                    <a:gridCol w="2324290">
                      <a:extLst>
                        <a:ext uri="{9D8B030D-6E8A-4147-A177-3AD203B41FA5}">
                          <a16:colId xmlns:a16="http://schemas.microsoft.com/office/drawing/2014/main" val="2988198429"/>
                        </a:ext>
                      </a:extLst>
                    </a:gridCol>
                  </a:tblGrid>
                  <a:tr h="57150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Syntax of Propositional Logic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61" t="-105319" r="-297696" b="-6244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8198" t="-105319" r="-190991" b="-6244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the true formula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8198" t="-205319" r="-190991" b="-5244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26178" t="-205319" b="-5244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4773001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8198" t="-305319" r="-190991" b="-4244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Negation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01267959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8198" t="-409677" r="-190991" b="-3290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Conjunction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8198" t="-504255" r="-190991" b="-225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Disjunction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74562713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8198" t="-604255" r="-190991" b="-125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Implication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8198" t="-704255" r="-190991" b="-25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Equivalence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13129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BC1ADDA-6C37-4051-BA4B-174AB44AC0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6128923" cy="4404550"/>
              </a:xfrm>
            </p:spPr>
            <p:txBody>
              <a:bodyPr/>
              <a:lstStyle/>
              <a:p>
                <a:r>
                  <a:rPr lang="en-US" dirty="0"/>
                  <a:t>Semantics (i.e. meaning) of a formula can be defined recursively</a:t>
                </a:r>
              </a:p>
              <a:p>
                <a:r>
                  <a:rPr lang="en-US" dirty="0"/>
                  <a:t>Semantics of an atomic proposition defined by a </a:t>
                </a:r>
                <a:r>
                  <a:rPr lang="en-US" b="1" i="1" dirty="0"/>
                  <a:t>valuation </a:t>
                </a:r>
                <a:r>
                  <a:rPr lang="en-US" dirty="0"/>
                  <a:t>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endParaRPr lang="en-US" dirty="0"/>
              </a:p>
              <a:p>
                <a:r>
                  <a:rPr lang="en-US" dirty="0"/>
                  <a:t>Valuation function assigns each proposition a value 1 (true) or 0 (false), always assigns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US" dirty="0"/>
                  <a:t> formula the value 1, and for other formulae is defined recursively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BC1ADDA-6C37-4051-BA4B-174AB44AC0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6128923" cy="4404550"/>
              </a:xfrm>
              <a:blipFill>
                <a:blip r:embed="rId2"/>
                <a:stretch>
                  <a:fillRect l="-1193" t="-2355" r="-1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8B1000D-4C9C-427D-B773-507B4961F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65" y="370241"/>
            <a:ext cx="10920419" cy="778828"/>
          </a:xfrm>
        </p:spPr>
        <p:txBody>
          <a:bodyPr/>
          <a:lstStyle/>
          <a:p>
            <a:r>
              <a:rPr lang="en-US" dirty="0"/>
              <a:t>Semantics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0C1B2-9913-4AB5-9049-29B8EF5FE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1C78DEF-891C-4D29-8D33-59FF9A15A58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7731051"/>
                  </p:ext>
                </p:extLst>
              </p:nvPr>
            </p:nvGraphicFramePr>
            <p:xfrm>
              <a:off x="6223330" y="1007458"/>
              <a:ext cx="5793343" cy="46253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78652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4114691">
                      <a:extLst>
                        <a:ext uri="{9D8B030D-6E8A-4147-A177-3AD203B41FA5}">
                          <a16:colId xmlns:a16="http://schemas.microsoft.com/office/drawing/2014/main" val="2988198429"/>
                        </a:ext>
                      </a:extLst>
                    </a:gridCol>
                  </a:tblGrid>
                  <a:tr h="5715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Semantics of Prop. Logic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/>
                            <a:t>1 if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en-US" sz="2800" dirty="0"/>
                        </a:p>
                        <a:p>
                          <a:pPr algn="l"/>
                          <a:r>
                            <a:rPr lang="en-US" sz="2800" dirty="0"/>
                            <a:t>0 if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04773001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1 if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en-US" sz="2400" dirty="0"/>
                            <a:t> = 1 and</a:t>
                          </a:r>
                          <a:r>
                            <a:rPr lang="en-US" sz="24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d>
                                <m:dPr>
                                  <m:ctrlPr>
                                    <a:rPr lang="en-US" sz="2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baseline="0" smtClean="0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2400" b="0" i="1" baseline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en-US" sz="2400" dirty="0"/>
                            <a:t>,</a:t>
                          </a:r>
                        </a:p>
                        <a:p>
                          <a:pPr algn="l"/>
                          <a:r>
                            <a:rPr lang="en-US" sz="2400" dirty="0"/>
                            <a:t>0 otherwise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¬(¬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∧¬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74562713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¬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∨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≡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𝜑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𝜑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𝜑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𝜑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1C78DEF-891C-4D29-8D33-59FF9A15A58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7731051"/>
                  </p:ext>
                </p:extLst>
              </p:nvPr>
            </p:nvGraphicFramePr>
            <p:xfrm>
              <a:off x="6223330" y="1007458"/>
              <a:ext cx="5793343" cy="46253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78652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4114691">
                      <a:extLst>
                        <a:ext uri="{9D8B030D-6E8A-4147-A177-3AD203B41FA5}">
                          <a16:colId xmlns:a16="http://schemas.microsoft.com/office/drawing/2014/main" val="2988198429"/>
                        </a:ext>
                      </a:extLst>
                    </a:gridCol>
                  </a:tblGrid>
                  <a:tr h="5715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Semantics of Prop. Logic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2" t="-105319" r="-245652" b="-610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2" t="-124516" r="-245652" b="-2703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976" t="-124516" r="-296" b="-2703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4773001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2" t="-257778" r="-245652" b="-21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976" t="-257778" r="-296" b="-2103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2" t="-513830" r="-245652" b="-2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976" t="-513830" r="-296" b="-202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4562713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2" t="-613830" r="-245652" b="-1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976" t="-613830" r="-296" b="-102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2" t="-713830" r="-245652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976" t="-713830" r="-296" b="-2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48173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50DF8E5-520D-4A1C-8593-03C6818C05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6306947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: There is an upright bicycle in the middle of the road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: There is car in the field of vision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: If there is an upright bicycle in the middle of the road, the bicycle has a rider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Car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in the intersection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∧¬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∨(¬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50DF8E5-520D-4A1C-8593-03C6818C05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6306947" cy="4351338"/>
              </a:xfrm>
              <a:blipFill>
                <a:blip r:embed="rId2"/>
                <a:stretch>
                  <a:fillRect t="-2384" r="-1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E7F91A0-D351-460B-A6EB-0E91974CB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44DEE-34F4-453B-9E8F-674B3AFC2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CC22BD-6260-4786-856F-F5029D51B9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41" t="22301" r="17490" b="19433"/>
          <a:stretch/>
        </p:blipFill>
        <p:spPr>
          <a:xfrm>
            <a:off x="7222802" y="1608292"/>
            <a:ext cx="4049403" cy="227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55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1E4590E-DF77-449B-8925-81E64918CB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↦1,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↦0,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↦0</m:t>
                    </m:r>
                  </m:oMath>
                </a14:m>
                <a:r>
                  <a:rPr lang="en-US" dirty="0"/>
                  <a:t>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= 1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↦1,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↦0</m:t>
                    </m:r>
                  </m:oMath>
                </a14:m>
                <a:r>
                  <a:rPr lang="en-US" dirty="0"/>
                  <a:t>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/>
                  <a:t> = 0</a:t>
                </a:r>
              </a:p>
              <a:p>
                <a:pPr marL="411480" lvl="1" indent="0">
                  <a:buNone/>
                </a:pPr>
                <a:endParaRPr lang="en-US" dirty="0"/>
              </a:p>
              <a:p>
                <a:r>
                  <a:rPr lang="en-US" dirty="0"/>
                  <a:t>Is this true?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bar>
                        <m:r>
                          <a:rPr lang="en-US" i="1">
                            <a:latin typeface="Cambria Math" panose="02040503050406030204" pitchFamily="18" charset="0"/>
                          </a:rPr>
                          <m:t>≡</m:t>
                        </m:r>
                        <m:bar>
                          <m:ba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d>
                          </m:e>
                        </m:bar>
                      </m:e>
                    </m:d>
                  </m:oMath>
                </a14:m>
                <a:r>
                  <a:rPr lang="en-US" dirty="0"/>
                  <a:t> = 1? (For all valuations)?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1E4590E-DF77-449B-8925-81E64918CB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1683" b="-1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AF5078D-5B6A-4001-92E3-D899E93B4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a formula of prop. logic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1445E-FAA7-470A-9815-3699A8077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83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41266BA-87FB-4C17-8EE0-9086E3F8CE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11699087" cy="2096297"/>
              </a:xfrm>
            </p:spPr>
            <p:txBody>
              <a:bodyPr/>
              <a:lstStyle/>
              <a:p>
                <a:r>
                  <a:rPr lang="en-US" dirty="0"/>
                  <a:t>Propositional Logic is interpreted over valuations to atoms</a:t>
                </a:r>
              </a:p>
              <a:p>
                <a:r>
                  <a:rPr lang="en-US" dirty="0"/>
                  <a:t>Temporal Logic is interpreted over traces/sequences/strings</a:t>
                </a:r>
              </a:p>
              <a:p>
                <a:r>
                  <a:rPr lang="en-US" dirty="0"/>
                  <a:t>Trace is an infinite sequence of valuations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41266BA-87FB-4C17-8EE0-9086E3F8CE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11699087" cy="2096297"/>
              </a:xfrm>
              <a:blipFill>
                <a:blip r:embed="rId2"/>
                <a:stretch>
                  <a:fillRect l="-625" t="-4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2A529CB-3D74-4FD4-9238-F012676BE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Temporal Logic = Prop. Logic + Temporal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D4117-2606-413B-AE8B-84D622609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0BDC28-24D5-4A8A-B7D8-6AF59634CB62}"/>
              </a:ext>
            </a:extLst>
          </p:cNvPr>
          <p:cNvGrpSpPr/>
          <p:nvPr/>
        </p:nvGrpSpPr>
        <p:grpSpPr>
          <a:xfrm>
            <a:off x="1418352" y="3315545"/>
            <a:ext cx="9444362" cy="1678220"/>
            <a:chOff x="1418352" y="3315545"/>
            <a:chExt cx="9444362" cy="167822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83D1784-1B33-491B-9C70-37F0722227C0}"/>
                </a:ext>
              </a:extLst>
            </p:cNvPr>
            <p:cNvSpPr/>
            <p:nvPr/>
          </p:nvSpPr>
          <p:spPr>
            <a:xfrm>
              <a:off x="1418352" y="3429000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358C765-3F73-428B-BE7F-98E644CFE6F9}"/>
                </a:ext>
              </a:extLst>
            </p:cNvPr>
            <p:cNvSpPr/>
            <p:nvPr/>
          </p:nvSpPr>
          <p:spPr>
            <a:xfrm>
              <a:off x="2619226" y="3429002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0D3A97C-6BE9-4CE7-BEC9-3BF2766FCC98}"/>
                </a:ext>
              </a:extLst>
            </p:cNvPr>
            <p:cNvSpPr/>
            <p:nvPr/>
          </p:nvSpPr>
          <p:spPr>
            <a:xfrm>
              <a:off x="3820100" y="3429001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2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2688192-AE7A-4B9D-8DE3-7BC59D860A9F}"/>
                </a:ext>
              </a:extLst>
            </p:cNvPr>
            <p:cNvSpPr/>
            <p:nvPr/>
          </p:nvSpPr>
          <p:spPr>
            <a:xfrm>
              <a:off x="5028711" y="3429000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7905A24-008A-4BAD-9AC6-9D8E18299A34}"/>
                </a:ext>
              </a:extLst>
            </p:cNvPr>
            <p:cNvSpPr/>
            <p:nvPr/>
          </p:nvSpPr>
          <p:spPr>
            <a:xfrm>
              <a:off x="6196534" y="3428998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55A9848-22C4-4673-8082-BC10D525705A}"/>
                </a:ext>
              </a:extLst>
            </p:cNvPr>
            <p:cNvSpPr/>
            <p:nvPr/>
          </p:nvSpPr>
          <p:spPr>
            <a:xfrm>
              <a:off x="8785302" y="3426351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42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5446F49-806D-4F32-84DC-6A7974A1BD6B}"/>
                </a:ext>
              </a:extLst>
            </p:cNvPr>
            <p:cNvCxnSpPr>
              <a:stCxn id="5" idx="6"/>
              <a:endCxn id="6" idx="2"/>
            </p:cNvCxnSpPr>
            <p:nvPr/>
          </p:nvCxnSpPr>
          <p:spPr>
            <a:xfrm>
              <a:off x="2138543" y="3789096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913F030-0454-4424-8F9C-2DF7A81B8D7E}"/>
                </a:ext>
              </a:extLst>
            </p:cNvPr>
            <p:cNvCxnSpPr/>
            <p:nvPr/>
          </p:nvCxnSpPr>
          <p:spPr>
            <a:xfrm>
              <a:off x="3322700" y="3789094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94EE698-910E-4BE3-BC16-807815E44989}"/>
                </a:ext>
              </a:extLst>
            </p:cNvPr>
            <p:cNvCxnSpPr/>
            <p:nvPr/>
          </p:nvCxnSpPr>
          <p:spPr>
            <a:xfrm>
              <a:off x="4540291" y="3789094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276A50D-0B11-495B-862B-081D85F3E48F}"/>
                </a:ext>
              </a:extLst>
            </p:cNvPr>
            <p:cNvCxnSpPr/>
            <p:nvPr/>
          </p:nvCxnSpPr>
          <p:spPr>
            <a:xfrm>
              <a:off x="5748902" y="3789094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546A757-2DA8-40AF-9FF3-DFC0BFD3CACF}"/>
                </a:ext>
              </a:extLst>
            </p:cNvPr>
            <p:cNvCxnSpPr>
              <a:cxnSpLocks/>
            </p:cNvCxnSpPr>
            <p:nvPr/>
          </p:nvCxnSpPr>
          <p:spPr>
            <a:xfrm>
              <a:off x="6919422" y="378644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30293DC-834C-46A0-9A58-2BBA4ED46EDB}"/>
                </a:ext>
              </a:extLst>
            </p:cNvPr>
            <p:cNvCxnSpPr>
              <a:cxnSpLocks/>
            </p:cNvCxnSpPr>
            <p:nvPr/>
          </p:nvCxnSpPr>
          <p:spPr>
            <a:xfrm>
              <a:off x="8301922" y="3786444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90A3E4E-1F17-4179-8BE9-B856D4361964}"/>
                    </a:ext>
                  </a:extLst>
                </p:cNvPr>
                <p:cNvSpPr txBox="1"/>
                <p:nvPr/>
              </p:nvSpPr>
              <p:spPr>
                <a:xfrm>
                  <a:off x="7425082" y="3315545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90A3E4E-1F17-4179-8BE9-B856D43619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5082" y="3315545"/>
                  <a:ext cx="851515" cy="8309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3068FCB-971C-4576-9B9C-8F63D53DFE19}"/>
                </a:ext>
              </a:extLst>
            </p:cNvPr>
            <p:cNvCxnSpPr>
              <a:cxnSpLocks/>
            </p:cNvCxnSpPr>
            <p:nvPr/>
          </p:nvCxnSpPr>
          <p:spPr>
            <a:xfrm>
              <a:off x="9505539" y="378644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C2F86A2-329A-4480-ACD4-6DCBD13302F9}"/>
                    </a:ext>
                  </a:extLst>
                </p:cNvPr>
                <p:cNvSpPr txBox="1"/>
                <p:nvPr/>
              </p:nvSpPr>
              <p:spPr>
                <a:xfrm>
                  <a:off x="10011199" y="3315545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C2F86A2-329A-4480-ACD4-6DCBD13302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1199" y="3315545"/>
                  <a:ext cx="851515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9F50727-0CD5-4858-817D-622B8584807F}"/>
                    </a:ext>
                  </a:extLst>
                </p:cNvPr>
                <p:cNvSpPr txBox="1"/>
                <p:nvPr/>
              </p:nvSpPr>
              <p:spPr>
                <a:xfrm>
                  <a:off x="1543963" y="4140573"/>
                  <a:ext cx="557140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9F50727-0CD5-4858-817D-622B858480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3963" y="4140573"/>
                  <a:ext cx="557140" cy="830997"/>
                </a:xfrm>
                <a:prstGeom prst="rect">
                  <a:avLst/>
                </a:prstGeom>
                <a:blipFill>
                  <a:blip r:embed="rId5"/>
                  <a:stretch>
                    <a:fillRect b="-51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8989088-6406-4ED0-8713-7BE633609761}"/>
                    </a:ext>
                  </a:extLst>
                </p:cNvPr>
                <p:cNvSpPr txBox="1"/>
                <p:nvPr/>
              </p:nvSpPr>
              <p:spPr>
                <a:xfrm>
                  <a:off x="2628808" y="4149189"/>
                  <a:ext cx="657231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8989088-6406-4ED0-8713-7BE6336097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808" y="4149189"/>
                  <a:ext cx="657231" cy="830997"/>
                </a:xfrm>
                <a:prstGeom prst="rect">
                  <a:avLst/>
                </a:prstGeom>
                <a:blipFill>
                  <a:blip r:embed="rId6"/>
                  <a:stretch>
                    <a:fillRect b="-51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B8EE1B6-C76C-4F92-89E2-2CB5C1F88D2F}"/>
                    </a:ext>
                  </a:extLst>
                </p:cNvPr>
                <p:cNvSpPr txBox="1"/>
                <p:nvPr/>
              </p:nvSpPr>
              <p:spPr>
                <a:xfrm>
                  <a:off x="3750751" y="4162768"/>
                  <a:ext cx="786369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B8EE1B6-C76C-4F92-89E2-2CB5C1F88D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0751" y="4162768"/>
                  <a:ext cx="786369" cy="830997"/>
                </a:xfrm>
                <a:prstGeom prst="rect">
                  <a:avLst/>
                </a:prstGeom>
                <a:blipFill>
                  <a:blip r:embed="rId7"/>
                  <a:stretch>
                    <a:fillRect b="-51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4A8DDB1-91A8-47F4-A03A-5B689107446E}"/>
                    </a:ext>
                  </a:extLst>
                </p:cNvPr>
                <p:cNvSpPr txBox="1"/>
                <p:nvPr/>
              </p:nvSpPr>
              <p:spPr>
                <a:xfrm>
                  <a:off x="5158789" y="4162768"/>
                  <a:ext cx="557140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4A8DDB1-91A8-47F4-A03A-5B68910744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8789" y="4162768"/>
                  <a:ext cx="557140" cy="830997"/>
                </a:xfrm>
                <a:prstGeom prst="rect">
                  <a:avLst/>
                </a:prstGeom>
                <a:blipFill>
                  <a:blip r:embed="rId8"/>
                  <a:stretch>
                    <a:fillRect b="-51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8A2617C-542D-4C03-B5B0-170954E51D89}"/>
                    </a:ext>
                  </a:extLst>
                </p:cNvPr>
                <p:cNvSpPr txBox="1"/>
                <p:nvPr/>
              </p:nvSpPr>
              <p:spPr>
                <a:xfrm>
                  <a:off x="6372248" y="4149188"/>
                  <a:ext cx="786369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8A2617C-542D-4C03-B5B0-170954E51D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2248" y="4149188"/>
                  <a:ext cx="786369" cy="830997"/>
                </a:xfrm>
                <a:prstGeom prst="rect">
                  <a:avLst/>
                </a:prstGeom>
                <a:blipFill>
                  <a:blip r:embed="rId9"/>
                  <a:stretch>
                    <a:fillRect b="-51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0E10DE1-263C-4642-BC74-7D1B3FF12AEC}"/>
                    </a:ext>
                  </a:extLst>
                </p:cNvPr>
                <p:cNvSpPr txBox="1"/>
                <p:nvPr/>
              </p:nvSpPr>
              <p:spPr>
                <a:xfrm>
                  <a:off x="8781733" y="4150887"/>
                  <a:ext cx="557140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0E10DE1-263C-4642-BC74-7D1B3FF12A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1733" y="4150887"/>
                  <a:ext cx="557140" cy="830997"/>
                </a:xfrm>
                <a:prstGeom prst="rect">
                  <a:avLst/>
                </a:prstGeom>
                <a:blipFill>
                  <a:blip r:embed="rId10"/>
                  <a:stretch>
                    <a:fillRect b="-51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F8E2A7A6-8B06-4D89-910B-4B19E0813448}"/>
              </a:ext>
            </a:extLst>
          </p:cNvPr>
          <p:cNvSpPr txBox="1">
            <a:spLocks/>
          </p:cNvSpPr>
          <p:nvPr/>
        </p:nvSpPr>
        <p:spPr>
          <a:xfrm>
            <a:off x="165307" y="5134521"/>
            <a:ext cx="11699087" cy="616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Can also write as: (0,1,1), (1,1,0), (2,0,0), (3,1,1),(4,0,1),… ,(42,1,1), … </a:t>
            </a:r>
          </a:p>
        </p:txBody>
      </p:sp>
    </p:spTree>
    <p:extLst>
      <p:ext uri="{BB962C8B-B14F-4D97-AF65-F5344CB8AC3E}">
        <p14:creationId xmlns:p14="http://schemas.microsoft.com/office/powerpoint/2010/main" val="2228575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7E2CC0-2ECE-468B-9873-6C5D43FC3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LTL is a logic interpreted over infinite traces</a:t>
            </a:r>
          </a:p>
          <a:p>
            <a:r>
              <a:rPr lang="en-US" dirty="0"/>
              <a:t>Temporal logic with a view that time evolves in a linear fashion</a:t>
            </a:r>
          </a:p>
          <a:p>
            <a:pPr lvl="1"/>
            <a:r>
              <a:rPr lang="en-US" dirty="0"/>
              <a:t>Other logics where time is branching!</a:t>
            </a:r>
          </a:p>
          <a:p>
            <a:r>
              <a:rPr lang="en-US" dirty="0"/>
              <a:t>Assumes that a trace is a discrete-time trace, with equal time intervals</a:t>
            </a:r>
          </a:p>
          <a:p>
            <a:r>
              <a:rPr lang="en-US" dirty="0"/>
              <a:t>Actual interval between time-points does not matter : similar to rounds in synchronous reactive components</a:t>
            </a:r>
          </a:p>
          <a:p>
            <a:r>
              <a:rPr lang="en-US" dirty="0"/>
              <a:t>LTL can be used to express safety and liveness properties!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A758F4-B73D-4FF6-AB80-C0276F123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Temporal Logic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8332CD-AF5F-4F7F-A8D0-EB63052A2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72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773222-414A-48C3-BC03-1C07D8C9D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Done with Module 1!</a:t>
            </a:r>
          </a:p>
          <a:p>
            <a:r>
              <a:rPr lang="en-US" dirty="0"/>
              <a:t>Module 1: How you can create virtual models for your autonomous CPS designs </a:t>
            </a:r>
          </a:p>
          <a:p>
            <a:pPr lvl="1"/>
            <a:r>
              <a:rPr lang="en-US" dirty="0"/>
              <a:t>Models for Software: Synchronous Components, Asynchronous and Timed Processes</a:t>
            </a:r>
          </a:p>
          <a:p>
            <a:pPr lvl="1"/>
            <a:r>
              <a:rPr lang="en-US" dirty="0"/>
              <a:t>Models for Physical systems and Environment: Dynamical Systems, Probabilistic Models</a:t>
            </a:r>
          </a:p>
          <a:p>
            <a:pPr lvl="1"/>
            <a:r>
              <a:rPr lang="en-US" dirty="0"/>
              <a:t>CPS Models: Hybrid Processes/Systems, Closed-loop control for linear and nonlinear systems, Stability Analysis, State Estimation, Probabilistic Models</a:t>
            </a:r>
          </a:p>
          <a:p>
            <a:r>
              <a:rPr lang="en-US" dirty="0"/>
              <a:t> Module 2: Systematic Testing for your Models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DFD202-F063-4070-BE93-5F9A11CBE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 in the course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205A6-B129-4F69-BA87-CF59AE9D5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343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740015F-3B72-40AE-98A6-3BDC91B3A3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5133602" cy="4351338"/>
              </a:xfrm>
            </p:spPr>
            <p:txBody>
              <a:bodyPr/>
              <a:lstStyle/>
              <a:p>
                <a:r>
                  <a:rPr lang="en-US" dirty="0"/>
                  <a:t>LTL formulas are built from propositions and other smaller LTL formulas using:</a:t>
                </a:r>
              </a:p>
              <a:p>
                <a:pPr lvl="1"/>
                <a:r>
                  <a:rPr lang="en-US" dirty="0"/>
                  <a:t>Boolean connectives</a:t>
                </a:r>
              </a:p>
              <a:p>
                <a:pPr lvl="1"/>
                <a:r>
                  <a:rPr lang="en-US" dirty="0"/>
                  <a:t>Temporal Operators</a:t>
                </a:r>
              </a:p>
              <a:p>
                <a:r>
                  <a:rPr lang="en-US" dirty="0"/>
                  <a:t>Only shown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/>
                  <a:t>, but can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∨, ⇒,≡</m:t>
                    </m:r>
                  </m:oMath>
                </a14:m>
                <a:r>
                  <a:rPr lang="en-US" dirty="0"/>
                  <a:t> for convenience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740015F-3B72-40AE-98A6-3BDC91B3A3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5133602" cy="4351338"/>
              </a:xfrm>
              <a:blipFill>
                <a:blip r:embed="rId2"/>
                <a:stretch>
                  <a:fillRect l="-1425" t="-2384" r="-2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6F4D039-B6AF-43DC-A22C-7A586FCB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LTL Syntax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35570-5FF2-47CD-8CDB-D900A9BDB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7BABB6E-81F2-497A-BC6E-6C4F16C099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2885112"/>
                  </p:ext>
                </p:extLst>
              </p:nvPr>
            </p:nvGraphicFramePr>
            <p:xfrm>
              <a:off x="5626889" y="663539"/>
              <a:ext cx="5782881" cy="4823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45855">
                      <a:extLst>
                        <a:ext uri="{9D8B030D-6E8A-4147-A177-3AD203B41FA5}">
                          <a16:colId xmlns:a16="http://schemas.microsoft.com/office/drawing/2014/main" val="3801851289"/>
                        </a:ext>
                      </a:extLst>
                    </a:gridCol>
                    <a:gridCol w="1224869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445407">
                      <a:extLst>
                        <a:ext uri="{9D8B030D-6E8A-4147-A177-3AD203B41FA5}">
                          <a16:colId xmlns:a16="http://schemas.microsoft.com/office/drawing/2014/main" val="1035336446"/>
                        </a:ext>
                      </a:extLst>
                    </a:gridCol>
                    <a:gridCol w="2866750">
                      <a:extLst>
                        <a:ext uri="{9D8B030D-6E8A-4147-A177-3AD203B41FA5}">
                          <a16:colId xmlns:a16="http://schemas.microsoft.com/office/drawing/2014/main" val="2988198429"/>
                        </a:ext>
                      </a:extLst>
                    </a:gridCol>
                  </a:tblGrid>
                  <a:tr h="57150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Syntax of LTL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∷=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2400" dirty="0"/>
                            <a:t> is a</a:t>
                          </a:r>
                          <a:r>
                            <a:rPr lang="en-US" sz="2400" baseline="0" dirty="0"/>
                            <a:t> prop in AP</a:t>
                          </a:r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Negation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04773001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Conjunction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01267959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err="1"/>
                            <a:t>Ne</a:t>
                          </a:r>
                          <a:r>
                            <a:rPr lang="en-US" sz="2400" b="1" dirty="0" err="1"/>
                            <a:t>X</a:t>
                          </a:r>
                          <a:r>
                            <a:rPr lang="en-US" sz="2400" dirty="0" err="1"/>
                            <a:t>t</a:t>
                          </a:r>
                          <a:r>
                            <a:rPr lang="en-US" sz="2400" dirty="0"/>
                            <a:t> Step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𝐅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Some </a:t>
                          </a:r>
                          <a:r>
                            <a:rPr lang="en-US" sz="2400" b="1" dirty="0"/>
                            <a:t>F</a:t>
                          </a:r>
                          <a:r>
                            <a:rPr lang="en-US" sz="2400" dirty="0"/>
                            <a:t>uture Step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74562713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𝐆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/>
                            <a:t>G</a:t>
                          </a:r>
                          <a:r>
                            <a:rPr lang="en-US" sz="2400" dirty="0"/>
                            <a:t>lobally in all steps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𝐔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0" dirty="0"/>
                            <a:t>In all steps </a:t>
                          </a:r>
                          <a:r>
                            <a:rPr lang="en-US" sz="2400" b="1" dirty="0"/>
                            <a:t>U</a:t>
                          </a:r>
                          <a:r>
                            <a:rPr lang="en-US" sz="2400" dirty="0"/>
                            <a:t>ntil in some step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7BABB6E-81F2-497A-BC6E-6C4F16C099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2885112"/>
                  </p:ext>
                </p:extLst>
              </p:nvPr>
            </p:nvGraphicFramePr>
            <p:xfrm>
              <a:off x="5626889" y="663539"/>
              <a:ext cx="5782881" cy="4823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45855">
                      <a:extLst>
                        <a:ext uri="{9D8B030D-6E8A-4147-A177-3AD203B41FA5}">
                          <a16:colId xmlns:a16="http://schemas.microsoft.com/office/drawing/2014/main" val="3801851289"/>
                        </a:ext>
                      </a:extLst>
                    </a:gridCol>
                    <a:gridCol w="1224869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445407">
                      <a:extLst>
                        <a:ext uri="{9D8B030D-6E8A-4147-A177-3AD203B41FA5}">
                          <a16:colId xmlns:a16="http://schemas.microsoft.com/office/drawing/2014/main" val="1035336446"/>
                        </a:ext>
                      </a:extLst>
                    </a:gridCol>
                    <a:gridCol w="2866750">
                      <a:extLst>
                        <a:ext uri="{9D8B030D-6E8A-4147-A177-3AD203B41FA5}">
                          <a16:colId xmlns:a16="http://schemas.microsoft.com/office/drawing/2014/main" val="2988198429"/>
                        </a:ext>
                      </a:extLst>
                    </a:gridCol>
                  </a:tblGrid>
                  <a:tr h="57150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Syntax of LTL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90" t="-104255" r="-365686" b="-66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1990" t="-104255" r="-271144" b="-66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2128" t="-104255" r="-213" b="-6670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1990" t="-204255" r="-271144" b="-56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Negation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04773001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1990" t="-304255" r="-271144" b="-46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Conjunction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01267959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1990" t="-404255" r="-271144" b="-36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err="1"/>
                            <a:t>Ne</a:t>
                          </a:r>
                          <a:r>
                            <a:rPr lang="en-US" sz="2400" b="1" dirty="0" err="1"/>
                            <a:t>X</a:t>
                          </a:r>
                          <a:r>
                            <a:rPr lang="en-US" sz="2400" dirty="0" err="1"/>
                            <a:t>t</a:t>
                          </a:r>
                          <a:r>
                            <a:rPr lang="en-US" sz="2400" dirty="0"/>
                            <a:t> Step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1990" t="-504255" r="-271144" b="-26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Some </a:t>
                          </a:r>
                          <a:r>
                            <a:rPr lang="en-US" sz="2400" b="1" dirty="0"/>
                            <a:t>F</a:t>
                          </a:r>
                          <a:r>
                            <a:rPr lang="en-US" sz="2400" dirty="0"/>
                            <a:t>uture Step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74562713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1990" t="-604255" r="-271144" b="-16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/>
                            <a:t>G</a:t>
                          </a:r>
                          <a:r>
                            <a:rPr lang="en-US" sz="2400" dirty="0"/>
                            <a:t>lobally in all steps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1990" t="-490370" r="-271144" b="-162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0" dirty="0"/>
                            <a:t>In all steps </a:t>
                          </a:r>
                          <a:r>
                            <a:rPr lang="en-US" sz="2400" b="1" dirty="0"/>
                            <a:t>U</a:t>
                          </a:r>
                          <a:r>
                            <a:rPr lang="en-US" sz="2400" dirty="0"/>
                            <a:t>ntil in some step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43367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BA93BD5-2EFB-4A94-8F95-50188DE641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Semantics of LTL is defined by a valuation function that assigns to each proposition at each time-point in the trace a truth value (0 or 1)</a:t>
                </a:r>
              </a:p>
              <a:p>
                <a:r>
                  <a:rPr lang="en-US" dirty="0"/>
                  <a:t>We use the symbol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</m:oMath>
                </a14:m>
                <a:r>
                  <a:rPr lang="en-US" dirty="0"/>
                  <a:t> (read models) to show that a trace-point satisfies a formula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: Read as trace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satisfies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we omit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then the meaning is time 0.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is the same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0⊨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Semantics is defined recursively over the formula</a:t>
                </a:r>
              </a:p>
              <a:p>
                <a:r>
                  <a:rPr lang="en-US" dirty="0"/>
                  <a:t>Base case: Propositional formulas, Recursion over structure of formula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BA93BD5-2EFB-4A94-8F95-50188DE641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6A9DA90A-0DC2-4E94-95EF-1FE14E3A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LTL Semantics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EC764-3D5F-43E8-ABD0-B14C36371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459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444B18D-71FB-47D4-BAAC-1D3CB4AD7C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</a:p>
              <a:p>
                <a:pPr lvl="1"/>
                <a:r>
                  <a:rPr lang="en-US" dirty="0"/>
                  <a:t>i.e.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true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⊭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, </a:t>
                </a:r>
              </a:p>
              <a:p>
                <a:pPr lvl="1"/>
                <a:r>
                  <a:rPr lang="en-US" dirty="0"/>
                  <a:t>i.e.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i="1" dirty="0"/>
                  <a:t>not </a:t>
                </a:r>
                <a:r>
                  <a:rPr lang="en-US" dirty="0"/>
                  <a:t>true for the trace starting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i.e.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b="1" i="1" dirty="0"/>
                  <a:t>both hold </a:t>
                </a:r>
                <a:r>
                  <a:rPr lang="en-US" dirty="0"/>
                  <a:t>starting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b="1" i="1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i.e.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holds starting at the next time point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444B18D-71FB-47D4-BAAC-1D3CB4AD7C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880B343-D28F-41CE-9AB1-D7182463A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semantics of LTL: 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F8DCC-A24C-46C3-A2CD-7AB0D561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609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444B18D-71FB-47D4-BAAC-1D3CB4AD7C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 i.e.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is true starting now, or there is some future time-point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from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is true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i="1" dirty="0"/>
                  <a:t> 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is true starting now, and for all future time-points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is true starting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∀ℓ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≤ℓ&lt;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,ℓ⊨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eventually holds, and for all positions till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holds,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holds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444B18D-71FB-47D4-BAAC-1D3CB4AD7C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880B343-D28F-41CE-9AB1-D7182463A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semantics of LTL: 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F8DCC-A24C-46C3-A2CD-7AB0D561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826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1E970AF-6017-44E8-B70D-70E4661158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6637" y="1092422"/>
                <a:ext cx="11699087" cy="98161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Ne</a:t>
                </a:r>
                <a:r>
                  <a:rPr lang="en-US" b="1" dirty="0"/>
                  <a:t>X</a:t>
                </a:r>
                <a:r>
                  <a:rPr lang="en-US" dirty="0"/>
                  <a:t>t Step 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1E970AF-6017-44E8-B70D-70E4661158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6637" y="1092422"/>
                <a:ext cx="11699087" cy="981619"/>
              </a:xfrm>
              <a:blipFill>
                <a:blip r:embed="rId2"/>
                <a:stretch>
                  <a:fillRect t="-9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C5B238E-BF88-4320-8DCB-1AD7D373A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the temporal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34525D-4415-4096-9E15-4D10748A9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13B373-2580-4E97-AD19-EA30F0CB5E5B}"/>
              </a:ext>
            </a:extLst>
          </p:cNvPr>
          <p:cNvGrpSpPr/>
          <p:nvPr/>
        </p:nvGrpSpPr>
        <p:grpSpPr>
          <a:xfrm>
            <a:off x="821645" y="1810425"/>
            <a:ext cx="8567870" cy="1198082"/>
            <a:chOff x="1134910" y="2641424"/>
            <a:chExt cx="8567870" cy="119808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18197D2-D4F2-48AA-A47C-D44D400E222E}"/>
                </a:ext>
              </a:extLst>
            </p:cNvPr>
            <p:cNvSpPr/>
            <p:nvPr/>
          </p:nvSpPr>
          <p:spPr>
            <a:xfrm>
              <a:off x="1134910" y="2644073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3200" dirty="0"/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E1175F3-308D-4EBC-A7E2-9DD7FB047C3E}"/>
                </a:ext>
              </a:extLst>
            </p:cNvPr>
            <p:cNvSpPr/>
            <p:nvPr/>
          </p:nvSpPr>
          <p:spPr>
            <a:xfrm>
              <a:off x="2335784" y="2644075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9F3B824-C9D3-4D40-909C-B3F98370F021}"/>
                </a:ext>
              </a:extLst>
            </p:cNvPr>
            <p:cNvSpPr/>
            <p:nvPr/>
          </p:nvSpPr>
          <p:spPr>
            <a:xfrm>
              <a:off x="3536658" y="2644074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2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36236C7-9AAC-4F0D-B9D3-940A4178B231}"/>
                </a:ext>
              </a:extLst>
            </p:cNvPr>
            <p:cNvSpPr/>
            <p:nvPr/>
          </p:nvSpPr>
          <p:spPr>
            <a:xfrm>
              <a:off x="4745269" y="2644073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EFC0991-FF7A-4930-A658-F6D97B8D9229}"/>
                </a:ext>
              </a:extLst>
            </p:cNvPr>
            <p:cNvSpPr/>
            <p:nvPr/>
          </p:nvSpPr>
          <p:spPr>
            <a:xfrm>
              <a:off x="5913092" y="2644071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12BF9B-17BE-4F86-A703-F5763D35C0C4}"/>
                </a:ext>
              </a:extLst>
            </p:cNvPr>
            <p:cNvSpPr/>
            <p:nvPr/>
          </p:nvSpPr>
          <p:spPr>
            <a:xfrm>
              <a:off x="8501860" y="2641424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42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69380A0-3A93-4532-B70A-677022CFD88C}"/>
                </a:ext>
              </a:extLst>
            </p:cNvPr>
            <p:cNvCxnSpPr>
              <a:stCxn id="5" idx="6"/>
              <a:endCxn id="6" idx="2"/>
            </p:cNvCxnSpPr>
            <p:nvPr/>
          </p:nvCxnSpPr>
          <p:spPr>
            <a:xfrm>
              <a:off x="1855101" y="3004169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6F3A680-B45A-4F24-9961-417618E97EC5}"/>
                </a:ext>
              </a:extLst>
            </p:cNvPr>
            <p:cNvCxnSpPr/>
            <p:nvPr/>
          </p:nvCxnSpPr>
          <p:spPr>
            <a:xfrm>
              <a:off x="3039258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AF20642-1455-4A55-B717-520DE9E8C64B}"/>
                </a:ext>
              </a:extLst>
            </p:cNvPr>
            <p:cNvCxnSpPr/>
            <p:nvPr/>
          </p:nvCxnSpPr>
          <p:spPr>
            <a:xfrm>
              <a:off x="4256849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F5A5FCE-E7BE-48F1-A764-7C9F92FBEA80}"/>
                </a:ext>
              </a:extLst>
            </p:cNvPr>
            <p:cNvCxnSpPr/>
            <p:nvPr/>
          </p:nvCxnSpPr>
          <p:spPr>
            <a:xfrm>
              <a:off x="5465460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80B67F3-144B-46B1-9286-BCE03C6D957F}"/>
                </a:ext>
              </a:extLst>
            </p:cNvPr>
            <p:cNvCxnSpPr>
              <a:cxnSpLocks/>
            </p:cNvCxnSpPr>
            <p:nvPr/>
          </p:nvCxnSpPr>
          <p:spPr>
            <a:xfrm>
              <a:off x="6635980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184807A-DEF7-4EF6-AD54-6D211F47F82A}"/>
                </a:ext>
              </a:extLst>
            </p:cNvPr>
            <p:cNvCxnSpPr>
              <a:cxnSpLocks/>
            </p:cNvCxnSpPr>
            <p:nvPr/>
          </p:nvCxnSpPr>
          <p:spPr>
            <a:xfrm>
              <a:off x="8018480" y="300151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110F013-BE17-4235-862E-C0BF940EF830}"/>
                </a:ext>
              </a:extLst>
            </p:cNvPr>
            <p:cNvCxnSpPr>
              <a:cxnSpLocks/>
            </p:cNvCxnSpPr>
            <p:nvPr/>
          </p:nvCxnSpPr>
          <p:spPr>
            <a:xfrm>
              <a:off x="9222097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DC17EEC-B8A5-4149-BD03-E2D03F73ABBE}"/>
                    </a:ext>
                  </a:extLst>
                </p:cNvPr>
                <p:cNvSpPr txBox="1"/>
                <p:nvPr/>
              </p:nvSpPr>
              <p:spPr>
                <a:xfrm>
                  <a:off x="1260521" y="3355646"/>
                  <a:ext cx="6195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DC17EEC-B8A5-4149-BD03-E2D03F73AB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0521" y="3355646"/>
                  <a:ext cx="619557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E6B4187-F59C-4C71-825D-FC2198D2440E}"/>
                    </a:ext>
                  </a:extLst>
                </p:cNvPr>
                <p:cNvSpPr txBox="1"/>
                <p:nvPr/>
              </p:nvSpPr>
              <p:spPr>
                <a:xfrm>
                  <a:off x="2501824" y="3355645"/>
                  <a:ext cx="44435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E6B4187-F59C-4C71-825D-FC2198D244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1824" y="3355645"/>
                  <a:ext cx="444352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B25C062-415E-4F04-99A1-09C47DB2FDC3}"/>
                    </a:ext>
                  </a:extLst>
                </p:cNvPr>
                <p:cNvSpPr txBox="1"/>
                <p:nvPr/>
              </p:nvSpPr>
              <p:spPr>
                <a:xfrm>
                  <a:off x="3467309" y="3377841"/>
                  <a:ext cx="6581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B25C062-415E-4F04-99A1-09C47DB2FD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309" y="3377841"/>
                  <a:ext cx="658129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6EB1BF7-28C5-4621-8DB7-13E5626C9906}"/>
                    </a:ext>
                  </a:extLst>
                </p:cNvPr>
                <p:cNvSpPr txBox="1"/>
                <p:nvPr/>
              </p:nvSpPr>
              <p:spPr>
                <a:xfrm>
                  <a:off x="4875347" y="3377841"/>
                  <a:ext cx="6581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6EB1BF7-28C5-4621-8DB7-13E5626C99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5347" y="3377841"/>
                  <a:ext cx="658129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EFB6816-42CE-4ABE-9BA3-30DE5D5DCDFB}"/>
                    </a:ext>
                  </a:extLst>
                </p:cNvPr>
                <p:cNvSpPr txBox="1"/>
                <p:nvPr/>
              </p:nvSpPr>
              <p:spPr>
                <a:xfrm>
                  <a:off x="6088806" y="3364261"/>
                  <a:ext cx="6581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EFB6816-42CE-4ABE-9BA3-30DE5D5DCD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8806" y="3364261"/>
                  <a:ext cx="658129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5C64A19-B615-41BE-A111-D982F38314C3}"/>
                    </a:ext>
                  </a:extLst>
                </p:cNvPr>
                <p:cNvSpPr txBox="1"/>
                <p:nvPr/>
              </p:nvSpPr>
              <p:spPr>
                <a:xfrm>
                  <a:off x="8578892" y="3377841"/>
                  <a:ext cx="4806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5C64A19-B615-41BE-A111-D982F38314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8892" y="3377841"/>
                  <a:ext cx="480683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1">
                <a:extLst>
                  <a:ext uri="{FF2B5EF4-FFF2-40B4-BE49-F238E27FC236}">
                    <a16:creationId xmlns:a16="http://schemas.microsoft.com/office/drawing/2014/main" id="{E3BF9706-2C00-4031-8949-DECD59C024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652" y="3003089"/>
                <a:ext cx="11699087" cy="7201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Some </a:t>
                </a:r>
                <a:r>
                  <a:rPr lang="en-US" b="1" dirty="0"/>
                  <a:t>F</a:t>
                </a:r>
                <a:r>
                  <a:rPr lang="en-US" dirty="0"/>
                  <a:t>uture step </a:t>
                </a:r>
              </a:p>
            </p:txBody>
          </p:sp>
        </mc:Choice>
        <mc:Fallback xmlns="">
          <p:sp>
            <p:nvSpPr>
              <p:cNvPr id="25" name="Content Placeholder 1">
                <a:extLst>
                  <a:ext uri="{FF2B5EF4-FFF2-40B4-BE49-F238E27FC236}">
                    <a16:creationId xmlns:a16="http://schemas.microsoft.com/office/drawing/2014/main" id="{E3BF9706-2C00-4031-8949-DECD59C02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52" y="3003089"/>
                <a:ext cx="11699087" cy="720187"/>
              </a:xfrm>
              <a:prstGeom prst="rect">
                <a:avLst/>
              </a:prstGeom>
              <a:blipFill>
                <a:blip r:embed="rId9"/>
                <a:stretch>
                  <a:fillRect t="-14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236DC042-8D8D-490A-8AF2-E2CFF014F1E4}"/>
              </a:ext>
            </a:extLst>
          </p:cNvPr>
          <p:cNvGrpSpPr/>
          <p:nvPr/>
        </p:nvGrpSpPr>
        <p:grpSpPr>
          <a:xfrm>
            <a:off x="766661" y="3299416"/>
            <a:ext cx="9444362" cy="1308888"/>
            <a:chOff x="1134910" y="2530618"/>
            <a:chExt cx="9444362" cy="1308888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BC465D6-B037-4ECF-A9FC-558D9AF63402}"/>
                </a:ext>
              </a:extLst>
            </p:cNvPr>
            <p:cNvSpPr/>
            <p:nvPr/>
          </p:nvSpPr>
          <p:spPr>
            <a:xfrm>
              <a:off x="1134910" y="2644073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0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0101CE3-CA2E-4AAA-9126-298E960495F9}"/>
                </a:ext>
              </a:extLst>
            </p:cNvPr>
            <p:cNvSpPr/>
            <p:nvPr/>
          </p:nvSpPr>
          <p:spPr>
            <a:xfrm>
              <a:off x="2335784" y="2644075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1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FBEDAEB-5AB1-4546-BF56-DEFFF98FE00D}"/>
                </a:ext>
              </a:extLst>
            </p:cNvPr>
            <p:cNvSpPr/>
            <p:nvPr/>
          </p:nvSpPr>
          <p:spPr>
            <a:xfrm>
              <a:off x="3536658" y="2644074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2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2514FE6-76A0-49D8-97D7-888822E8499A}"/>
                </a:ext>
              </a:extLst>
            </p:cNvPr>
            <p:cNvSpPr/>
            <p:nvPr/>
          </p:nvSpPr>
          <p:spPr>
            <a:xfrm>
              <a:off x="4745269" y="2644073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C591073-36DE-411B-9008-AA4EB2EC9B64}"/>
                </a:ext>
              </a:extLst>
            </p:cNvPr>
            <p:cNvSpPr/>
            <p:nvPr/>
          </p:nvSpPr>
          <p:spPr>
            <a:xfrm>
              <a:off x="5913092" y="2644071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B8E7364-5767-49E7-9EB4-387BA49E1B87}"/>
                </a:ext>
              </a:extLst>
            </p:cNvPr>
            <p:cNvSpPr/>
            <p:nvPr/>
          </p:nvSpPr>
          <p:spPr>
            <a:xfrm>
              <a:off x="8501860" y="2641424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42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2AFDAB1-4ADC-40D5-8E42-34AD5B677CA9}"/>
                </a:ext>
              </a:extLst>
            </p:cNvPr>
            <p:cNvCxnSpPr>
              <a:stCxn id="26" idx="6"/>
              <a:endCxn id="27" idx="2"/>
            </p:cNvCxnSpPr>
            <p:nvPr/>
          </p:nvCxnSpPr>
          <p:spPr>
            <a:xfrm>
              <a:off x="1855101" y="3004169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DA051E6-F89A-47C3-B6C1-C45A1F65018A}"/>
                </a:ext>
              </a:extLst>
            </p:cNvPr>
            <p:cNvCxnSpPr/>
            <p:nvPr/>
          </p:nvCxnSpPr>
          <p:spPr>
            <a:xfrm>
              <a:off x="3039258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C8B7BA1-9855-40D1-8F04-01452D023C7B}"/>
                </a:ext>
              </a:extLst>
            </p:cNvPr>
            <p:cNvCxnSpPr/>
            <p:nvPr/>
          </p:nvCxnSpPr>
          <p:spPr>
            <a:xfrm>
              <a:off x="4256849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3C1590F-9B07-475F-A292-1EF82C928F05}"/>
                </a:ext>
              </a:extLst>
            </p:cNvPr>
            <p:cNvCxnSpPr/>
            <p:nvPr/>
          </p:nvCxnSpPr>
          <p:spPr>
            <a:xfrm>
              <a:off x="5465460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22C721DA-CE0B-4717-8EB7-2B969123A7DB}"/>
                </a:ext>
              </a:extLst>
            </p:cNvPr>
            <p:cNvCxnSpPr>
              <a:cxnSpLocks/>
            </p:cNvCxnSpPr>
            <p:nvPr/>
          </p:nvCxnSpPr>
          <p:spPr>
            <a:xfrm>
              <a:off x="6635980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FD4E0EAA-4C59-4EDF-A353-16163EDDC93A}"/>
                </a:ext>
              </a:extLst>
            </p:cNvPr>
            <p:cNvCxnSpPr>
              <a:cxnSpLocks/>
            </p:cNvCxnSpPr>
            <p:nvPr/>
          </p:nvCxnSpPr>
          <p:spPr>
            <a:xfrm>
              <a:off x="8018480" y="300151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C075698E-7728-4DCB-B755-8B7A14C10655}"/>
                    </a:ext>
                  </a:extLst>
                </p:cNvPr>
                <p:cNvSpPr txBox="1"/>
                <p:nvPr/>
              </p:nvSpPr>
              <p:spPr>
                <a:xfrm>
                  <a:off x="7141640" y="2530618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C075698E-7728-4DCB-B755-8B7A14C106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1640" y="2530618"/>
                  <a:ext cx="851515" cy="83099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A91B0B2D-B726-42DC-9267-4AC11A90E2A3}"/>
                </a:ext>
              </a:extLst>
            </p:cNvPr>
            <p:cNvCxnSpPr>
              <a:cxnSpLocks/>
            </p:cNvCxnSpPr>
            <p:nvPr/>
          </p:nvCxnSpPr>
          <p:spPr>
            <a:xfrm>
              <a:off x="9222097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0F92B730-5DAB-4C18-A1DE-93350A0081F1}"/>
                    </a:ext>
                  </a:extLst>
                </p:cNvPr>
                <p:cNvSpPr txBox="1"/>
                <p:nvPr/>
              </p:nvSpPr>
              <p:spPr>
                <a:xfrm>
                  <a:off x="9727757" y="2530618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0F92B730-5DAB-4C18-A1DE-93350A0081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7757" y="2530618"/>
                  <a:ext cx="851515" cy="83099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A07AA96-39E1-4023-AD6B-60909820B736}"/>
                    </a:ext>
                  </a:extLst>
                </p:cNvPr>
                <p:cNvSpPr txBox="1"/>
                <p:nvPr/>
              </p:nvSpPr>
              <p:spPr>
                <a:xfrm>
                  <a:off x="1260521" y="3355646"/>
                  <a:ext cx="6195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A07AA96-39E1-4023-AD6B-60909820B7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0521" y="3355646"/>
                  <a:ext cx="619557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D903AD6-491A-4192-8595-8F9112FEC2D9}"/>
                    </a:ext>
                  </a:extLst>
                </p:cNvPr>
                <p:cNvSpPr txBox="1"/>
                <p:nvPr/>
              </p:nvSpPr>
              <p:spPr>
                <a:xfrm>
                  <a:off x="2345366" y="3364262"/>
                  <a:ext cx="6581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D903AD6-491A-4192-8595-8F9112FEC2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5366" y="3364262"/>
                  <a:ext cx="658129" cy="461665"/>
                </a:xfrm>
                <a:prstGeom prst="rect">
                  <a:avLst/>
                </a:prstGeom>
                <a:blipFill>
                  <a:blip r:embed="rId13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1DFF57F5-FC04-44F7-A56D-0AC225DF0739}"/>
                    </a:ext>
                  </a:extLst>
                </p:cNvPr>
                <p:cNvSpPr txBox="1"/>
                <p:nvPr/>
              </p:nvSpPr>
              <p:spPr>
                <a:xfrm>
                  <a:off x="3467309" y="3377841"/>
                  <a:ext cx="6581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1DFF57F5-FC04-44F7-A56D-0AC225DF07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309" y="3377841"/>
                  <a:ext cx="658129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B21E706-B8AF-4242-85B1-7FD51D713BD3}"/>
                    </a:ext>
                  </a:extLst>
                </p:cNvPr>
                <p:cNvSpPr txBox="1"/>
                <p:nvPr/>
              </p:nvSpPr>
              <p:spPr>
                <a:xfrm>
                  <a:off x="4875347" y="3377841"/>
                  <a:ext cx="6581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B21E706-B8AF-4242-85B1-7FD51D713B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5347" y="3377841"/>
                  <a:ext cx="658129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D5A70179-A298-4719-BA90-31148348DAC6}"/>
                    </a:ext>
                  </a:extLst>
                </p:cNvPr>
                <p:cNvSpPr txBox="1"/>
                <p:nvPr/>
              </p:nvSpPr>
              <p:spPr>
                <a:xfrm>
                  <a:off x="6088806" y="3364261"/>
                  <a:ext cx="6581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D5A70179-A298-4719-BA90-31148348DA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8806" y="3364261"/>
                  <a:ext cx="658129" cy="461665"/>
                </a:xfrm>
                <a:prstGeom prst="rect">
                  <a:avLst/>
                </a:prstGeom>
                <a:blipFill>
                  <a:blip r:embed="rId16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FADA87E-A02B-4245-B192-BD1D92F792E1}"/>
                    </a:ext>
                  </a:extLst>
                </p:cNvPr>
                <p:cNvSpPr txBox="1"/>
                <p:nvPr/>
              </p:nvSpPr>
              <p:spPr>
                <a:xfrm>
                  <a:off x="8578892" y="3377841"/>
                  <a:ext cx="4806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FADA87E-A02B-4245-B192-BD1D92F792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8892" y="3377841"/>
                  <a:ext cx="480683" cy="461665"/>
                </a:xfrm>
                <a:prstGeom prst="rect">
                  <a:avLst/>
                </a:prstGeom>
                <a:blipFill>
                  <a:blip r:embed="rId17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0" name="Oval 69">
            <a:extLst>
              <a:ext uri="{FF2B5EF4-FFF2-40B4-BE49-F238E27FC236}">
                <a16:creationId xmlns:a16="http://schemas.microsoft.com/office/drawing/2014/main" id="{599830E7-230E-4223-AD1D-B2CA531D5498}"/>
              </a:ext>
            </a:extLst>
          </p:cNvPr>
          <p:cNvSpPr/>
          <p:nvPr/>
        </p:nvSpPr>
        <p:spPr>
          <a:xfrm>
            <a:off x="766661" y="4620187"/>
            <a:ext cx="720191" cy="720191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0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5DDDA76-5B54-464A-9695-3054A0D08CCA}"/>
              </a:ext>
            </a:extLst>
          </p:cNvPr>
          <p:cNvSpPr/>
          <p:nvPr/>
        </p:nvSpPr>
        <p:spPr>
          <a:xfrm>
            <a:off x="1967535" y="4620189"/>
            <a:ext cx="720191" cy="720191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7DFAF3A-1983-47F0-9561-98859F6BC98F}"/>
              </a:ext>
            </a:extLst>
          </p:cNvPr>
          <p:cNvSpPr/>
          <p:nvPr/>
        </p:nvSpPr>
        <p:spPr>
          <a:xfrm>
            <a:off x="3168409" y="4620188"/>
            <a:ext cx="720191" cy="720191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/>
              <a:t>2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F7BFEA1D-EB9D-4F83-8A0F-DEE72E8999E2}"/>
              </a:ext>
            </a:extLst>
          </p:cNvPr>
          <p:cNvSpPr/>
          <p:nvPr/>
        </p:nvSpPr>
        <p:spPr>
          <a:xfrm>
            <a:off x="4377020" y="4620187"/>
            <a:ext cx="720191" cy="720191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/>
              <a:t>3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BF0D97D5-CCF2-449D-BD13-DA778FDBC6FC}"/>
              </a:ext>
            </a:extLst>
          </p:cNvPr>
          <p:cNvSpPr/>
          <p:nvPr/>
        </p:nvSpPr>
        <p:spPr>
          <a:xfrm>
            <a:off x="5544843" y="4620185"/>
            <a:ext cx="720191" cy="720191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025D8EC-0D90-44DD-AC03-260BF3E2F31B}"/>
              </a:ext>
            </a:extLst>
          </p:cNvPr>
          <p:cNvSpPr/>
          <p:nvPr/>
        </p:nvSpPr>
        <p:spPr>
          <a:xfrm>
            <a:off x="8133611" y="4617538"/>
            <a:ext cx="720191" cy="720191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/>
              <a:t>42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6D69EA2-CEB4-4082-A78C-7812F3C01E9A}"/>
              </a:ext>
            </a:extLst>
          </p:cNvPr>
          <p:cNvCxnSpPr>
            <a:stCxn id="70" idx="6"/>
            <a:endCxn id="71" idx="2"/>
          </p:cNvCxnSpPr>
          <p:nvPr/>
        </p:nvCxnSpPr>
        <p:spPr>
          <a:xfrm>
            <a:off x="1486852" y="4980283"/>
            <a:ext cx="480683" cy="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1D1D65C-DD7E-4E63-A660-DC969FBEF4CE}"/>
              </a:ext>
            </a:extLst>
          </p:cNvPr>
          <p:cNvCxnSpPr/>
          <p:nvPr/>
        </p:nvCxnSpPr>
        <p:spPr>
          <a:xfrm>
            <a:off x="2671009" y="4980281"/>
            <a:ext cx="480683" cy="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3B2C5A7-27A0-4587-BBAF-E5F7FD82AB04}"/>
              </a:ext>
            </a:extLst>
          </p:cNvPr>
          <p:cNvCxnSpPr/>
          <p:nvPr/>
        </p:nvCxnSpPr>
        <p:spPr>
          <a:xfrm>
            <a:off x="3888600" y="4980281"/>
            <a:ext cx="480683" cy="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FA3A4E1-EF52-4E02-8839-9C91D17FF874}"/>
              </a:ext>
            </a:extLst>
          </p:cNvPr>
          <p:cNvCxnSpPr/>
          <p:nvPr/>
        </p:nvCxnSpPr>
        <p:spPr>
          <a:xfrm>
            <a:off x="5097211" y="4980281"/>
            <a:ext cx="480683" cy="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292C1EE-AC98-4260-9EAD-7A4127B1DC76}"/>
              </a:ext>
            </a:extLst>
          </p:cNvPr>
          <p:cNvCxnSpPr>
            <a:cxnSpLocks/>
          </p:cNvCxnSpPr>
          <p:nvPr/>
        </p:nvCxnSpPr>
        <p:spPr>
          <a:xfrm>
            <a:off x="6267731" y="4977634"/>
            <a:ext cx="480683" cy="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00879F1-3EDE-4020-BA7E-32C64BDD5762}"/>
              </a:ext>
            </a:extLst>
          </p:cNvPr>
          <p:cNvCxnSpPr>
            <a:cxnSpLocks/>
          </p:cNvCxnSpPr>
          <p:nvPr/>
        </p:nvCxnSpPr>
        <p:spPr>
          <a:xfrm>
            <a:off x="7650231" y="4977631"/>
            <a:ext cx="480683" cy="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CC9D544-C3C7-4BA0-AFAD-21F621A2C0FD}"/>
                  </a:ext>
                </a:extLst>
              </p:cNvPr>
              <p:cNvSpPr txBox="1"/>
              <p:nvPr/>
            </p:nvSpPr>
            <p:spPr>
              <a:xfrm>
                <a:off x="6773391" y="4506732"/>
                <a:ext cx="85151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4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CC9D544-C3C7-4BA0-AFAD-21F621A2C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91" y="4506732"/>
                <a:ext cx="851515" cy="83099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7666EA5-2F57-4265-BAD1-28EEA31D6A16}"/>
              </a:ext>
            </a:extLst>
          </p:cNvPr>
          <p:cNvCxnSpPr>
            <a:cxnSpLocks/>
          </p:cNvCxnSpPr>
          <p:nvPr/>
        </p:nvCxnSpPr>
        <p:spPr>
          <a:xfrm>
            <a:off x="8853848" y="4977634"/>
            <a:ext cx="480683" cy="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837A906-0208-4AA3-AAE3-8471D8F18537}"/>
                  </a:ext>
                </a:extLst>
              </p:cNvPr>
              <p:cNvSpPr txBox="1"/>
              <p:nvPr/>
            </p:nvSpPr>
            <p:spPr>
              <a:xfrm>
                <a:off x="9359508" y="4506732"/>
                <a:ext cx="85151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4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837A906-0208-4AA3-AAE3-8471D8F18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508" y="4506732"/>
                <a:ext cx="851515" cy="83099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F3BE77C-3B41-42AD-A04F-9F717F1D3603}"/>
                  </a:ext>
                </a:extLst>
              </p:cNvPr>
              <p:cNvSpPr txBox="1"/>
              <p:nvPr/>
            </p:nvSpPr>
            <p:spPr>
              <a:xfrm>
                <a:off x="892272" y="5331760"/>
                <a:ext cx="6195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F3BE77C-3B41-42AD-A04F-9F717F1D3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72" y="5331760"/>
                <a:ext cx="619557" cy="461665"/>
              </a:xfrm>
              <a:prstGeom prst="rect">
                <a:avLst/>
              </a:prstGeom>
              <a:blipFill>
                <a:blip r:embed="rId20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3135C2A-621D-4738-9E85-5001BB8E6CCC}"/>
                  </a:ext>
                </a:extLst>
              </p:cNvPr>
              <p:cNvSpPr txBox="1"/>
              <p:nvPr/>
            </p:nvSpPr>
            <p:spPr>
              <a:xfrm>
                <a:off x="1977117" y="5340376"/>
                <a:ext cx="6581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3135C2A-621D-4738-9E85-5001BB8E6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117" y="5340376"/>
                <a:ext cx="658129" cy="461665"/>
              </a:xfrm>
              <a:prstGeom prst="rect">
                <a:avLst/>
              </a:prstGeom>
              <a:blipFill>
                <a:blip r:embed="rId21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7DF04A2-9FAD-4351-AA2B-F52CEE89A2A3}"/>
                  </a:ext>
                </a:extLst>
              </p:cNvPr>
              <p:cNvSpPr txBox="1"/>
              <p:nvPr/>
            </p:nvSpPr>
            <p:spPr>
              <a:xfrm>
                <a:off x="3291683" y="5353955"/>
                <a:ext cx="4289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7DF04A2-9FAD-4351-AA2B-F52CEE89A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683" y="5353955"/>
                <a:ext cx="428900" cy="461665"/>
              </a:xfrm>
              <a:prstGeom prst="rect">
                <a:avLst/>
              </a:prstGeom>
              <a:blipFill>
                <a:blip r:embed="rId22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9F6384F-E0F8-4143-8535-98A672CB481B}"/>
                  </a:ext>
                </a:extLst>
              </p:cNvPr>
              <p:cNvSpPr txBox="1"/>
              <p:nvPr/>
            </p:nvSpPr>
            <p:spPr>
              <a:xfrm>
                <a:off x="4507098" y="5353955"/>
                <a:ext cx="6581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9F6384F-E0F8-4143-8535-98A672CB4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098" y="5353955"/>
                <a:ext cx="658129" cy="461665"/>
              </a:xfrm>
              <a:prstGeom prst="rect">
                <a:avLst/>
              </a:prstGeom>
              <a:blipFill>
                <a:blip r:embed="rId2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53DFBA6-AC20-475A-8096-FFE57FF94CE0}"/>
                  </a:ext>
                </a:extLst>
              </p:cNvPr>
              <p:cNvSpPr txBox="1"/>
              <p:nvPr/>
            </p:nvSpPr>
            <p:spPr>
              <a:xfrm>
                <a:off x="5720557" y="5340375"/>
                <a:ext cx="6581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53DFBA6-AC20-475A-8096-FFE57FF94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557" y="5340375"/>
                <a:ext cx="658129" cy="461665"/>
              </a:xfrm>
              <a:prstGeom prst="rect">
                <a:avLst/>
              </a:prstGeom>
              <a:blipFill>
                <a:blip r:embed="rId2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67C2E8AC-DC56-4645-B458-E80374B672D1}"/>
                  </a:ext>
                </a:extLst>
              </p:cNvPr>
              <p:cNvSpPr txBox="1"/>
              <p:nvPr/>
            </p:nvSpPr>
            <p:spPr>
              <a:xfrm>
                <a:off x="8210643" y="5353955"/>
                <a:ext cx="4806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67C2E8AC-DC56-4645-B458-E80374B67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643" y="5353955"/>
                <a:ext cx="480683" cy="461665"/>
              </a:xfrm>
              <a:prstGeom prst="rect">
                <a:avLst/>
              </a:prstGeom>
              <a:blipFill>
                <a:blip r:embed="rId2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9198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4DD36BA-8006-46DF-81F1-3D12A3041C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11699087" cy="5376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: </a:t>
                </a:r>
                <a:r>
                  <a:rPr lang="en-US" b="1" dirty="0"/>
                  <a:t>G</a:t>
                </a:r>
                <a:r>
                  <a:rPr lang="en-US" dirty="0"/>
                  <a:t>lobally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holds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4DD36BA-8006-46DF-81F1-3D12A3041C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11699087" cy="537661"/>
              </a:xfrm>
              <a:blipFill>
                <a:blip r:embed="rId2"/>
                <a:stretch>
                  <a:fillRect t="-19318" b="-21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149C883-F874-488B-B88C-571F3798D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the temporal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5E9FD4-FF5A-4557-B9DA-216C1385A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D26ACF3-2D4A-4E71-B9FD-257AC9C89702}"/>
              </a:ext>
            </a:extLst>
          </p:cNvPr>
          <p:cNvGrpSpPr/>
          <p:nvPr/>
        </p:nvGrpSpPr>
        <p:grpSpPr>
          <a:xfrm>
            <a:off x="750036" y="1790656"/>
            <a:ext cx="9444362" cy="1308888"/>
            <a:chOff x="1134910" y="2530618"/>
            <a:chExt cx="9444362" cy="130888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9A77FD9-0339-4C17-9627-2DEF66C50E62}"/>
                </a:ext>
              </a:extLst>
            </p:cNvPr>
            <p:cNvSpPr/>
            <p:nvPr/>
          </p:nvSpPr>
          <p:spPr>
            <a:xfrm>
              <a:off x="1134910" y="2644073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0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EF00D95-5FF8-414B-B43E-5E15E19567D0}"/>
                </a:ext>
              </a:extLst>
            </p:cNvPr>
            <p:cNvSpPr/>
            <p:nvPr/>
          </p:nvSpPr>
          <p:spPr>
            <a:xfrm>
              <a:off x="2335784" y="2644075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1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55BDBFD-4B96-48F8-9EF7-6D843B65D39C}"/>
                </a:ext>
              </a:extLst>
            </p:cNvPr>
            <p:cNvSpPr/>
            <p:nvPr/>
          </p:nvSpPr>
          <p:spPr>
            <a:xfrm>
              <a:off x="3536658" y="2644074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2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E7DB3AB-A457-474F-84DA-26C4AFF0975E}"/>
                </a:ext>
              </a:extLst>
            </p:cNvPr>
            <p:cNvSpPr/>
            <p:nvPr/>
          </p:nvSpPr>
          <p:spPr>
            <a:xfrm>
              <a:off x="4745269" y="2644073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077C5BD-5DF5-4859-A69B-1724E35FD720}"/>
                </a:ext>
              </a:extLst>
            </p:cNvPr>
            <p:cNvSpPr/>
            <p:nvPr/>
          </p:nvSpPr>
          <p:spPr>
            <a:xfrm>
              <a:off x="5913092" y="2644071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77B22CB-90F3-4F11-BB4E-09BA72DA3176}"/>
                </a:ext>
              </a:extLst>
            </p:cNvPr>
            <p:cNvSpPr/>
            <p:nvPr/>
          </p:nvSpPr>
          <p:spPr>
            <a:xfrm>
              <a:off x="8501860" y="2641424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42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45B75DD-F6D5-4704-9A84-ED9DA912DE84}"/>
                </a:ext>
              </a:extLst>
            </p:cNvPr>
            <p:cNvCxnSpPr>
              <a:stCxn id="6" idx="6"/>
              <a:endCxn id="7" idx="2"/>
            </p:cNvCxnSpPr>
            <p:nvPr/>
          </p:nvCxnSpPr>
          <p:spPr>
            <a:xfrm>
              <a:off x="1855101" y="3004169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F5C9AE3-B6B9-4426-BB44-979EC120A677}"/>
                </a:ext>
              </a:extLst>
            </p:cNvPr>
            <p:cNvCxnSpPr/>
            <p:nvPr/>
          </p:nvCxnSpPr>
          <p:spPr>
            <a:xfrm>
              <a:off x="3039258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D46A78D-9BFA-483E-825E-ECFE0BEB8E6E}"/>
                </a:ext>
              </a:extLst>
            </p:cNvPr>
            <p:cNvCxnSpPr/>
            <p:nvPr/>
          </p:nvCxnSpPr>
          <p:spPr>
            <a:xfrm>
              <a:off x="4256849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3DE5457-5354-4131-80DF-A1563B00B234}"/>
                </a:ext>
              </a:extLst>
            </p:cNvPr>
            <p:cNvCxnSpPr/>
            <p:nvPr/>
          </p:nvCxnSpPr>
          <p:spPr>
            <a:xfrm>
              <a:off x="5465460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707F081-2F6B-4ED5-9298-82AC4CB7E89E}"/>
                </a:ext>
              </a:extLst>
            </p:cNvPr>
            <p:cNvCxnSpPr>
              <a:cxnSpLocks/>
            </p:cNvCxnSpPr>
            <p:nvPr/>
          </p:nvCxnSpPr>
          <p:spPr>
            <a:xfrm>
              <a:off x="6635980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F6C7631-5E94-4803-9CEA-D7E2457B125B}"/>
                </a:ext>
              </a:extLst>
            </p:cNvPr>
            <p:cNvCxnSpPr>
              <a:cxnSpLocks/>
            </p:cNvCxnSpPr>
            <p:nvPr/>
          </p:nvCxnSpPr>
          <p:spPr>
            <a:xfrm>
              <a:off x="8018480" y="300151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F4C2FC7-A4D3-4A2A-813A-1DE217ABAE28}"/>
                    </a:ext>
                  </a:extLst>
                </p:cNvPr>
                <p:cNvSpPr txBox="1"/>
                <p:nvPr/>
              </p:nvSpPr>
              <p:spPr>
                <a:xfrm>
                  <a:off x="7141640" y="2530618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F4C2FC7-A4D3-4A2A-813A-1DE217ABAE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1640" y="2530618"/>
                  <a:ext cx="851515" cy="8309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AEE7C8A-69EA-4B38-BD43-E9E39E24D12C}"/>
                </a:ext>
              </a:extLst>
            </p:cNvPr>
            <p:cNvCxnSpPr>
              <a:cxnSpLocks/>
            </p:cNvCxnSpPr>
            <p:nvPr/>
          </p:nvCxnSpPr>
          <p:spPr>
            <a:xfrm>
              <a:off x="9222097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31B810D-8195-4826-B19B-2EB7A238F7DA}"/>
                    </a:ext>
                  </a:extLst>
                </p:cNvPr>
                <p:cNvSpPr txBox="1"/>
                <p:nvPr/>
              </p:nvSpPr>
              <p:spPr>
                <a:xfrm>
                  <a:off x="9727757" y="2530618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31B810D-8195-4826-B19B-2EB7A238F7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7757" y="2530618"/>
                  <a:ext cx="851515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B0DDA80-F038-40B8-971E-3C96BCB34A4D}"/>
                    </a:ext>
                  </a:extLst>
                </p:cNvPr>
                <p:cNvSpPr txBox="1"/>
                <p:nvPr/>
              </p:nvSpPr>
              <p:spPr>
                <a:xfrm>
                  <a:off x="1197884" y="3361615"/>
                  <a:ext cx="6195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B0DDA80-F038-40B8-971E-3C96BCB34A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7884" y="3361615"/>
                  <a:ext cx="619557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356128B-76C6-4316-A8C1-AEBF2B4F8BA8}"/>
                    </a:ext>
                  </a:extLst>
                </p:cNvPr>
                <p:cNvSpPr txBox="1"/>
                <p:nvPr/>
              </p:nvSpPr>
              <p:spPr>
                <a:xfrm>
                  <a:off x="2454907" y="3365068"/>
                  <a:ext cx="44435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356128B-76C6-4316-A8C1-AEBF2B4F8B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4907" y="3365068"/>
                  <a:ext cx="444352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7C3E5E6-F28E-4A84-B687-1C2CA62D8B26}"/>
                    </a:ext>
                  </a:extLst>
                </p:cNvPr>
                <p:cNvSpPr txBox="1"/>
                <p:nvPr/>
              </p:nvSpPr>
              <p:spPr>
                <a:xfrm>
                  <a:off x="3712035" y="3349275"/>
                  <a:ext cx="44435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7C3E5E6-F28E-4A84-B687-1C2CA62D8B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2035" y="3349275"/>
                  <a:ext cx="444352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2427C48-6671-44FC-8E23-7F0C0BBFCB94}"/>
                    </a:ext>
                  </a:extLst>
                </p:cNvPr>
                <p:cNvSpPr txBox="1"/>
                <p:nvPr/>
              </p:nvSpPr>
              <p:spPr>
                <a:xfrm>
                  <a:off x="4875347" y="3377841"/>
                  <a:ext cx="44435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2427C48-6671-44FC-8E23-7F0C0BBFCB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5347" y="3377841"/>
                  <a:ext cx="444352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283D080-7776-413E-893F-10E13CFAFC2A}"/>
                    </a:ext>
                  </a:extLst>
                </p:cNvPr>
                <p:cNvSpPr txBox="1"/>
                <p:nvPr/>
              </p:nvSpPr>
              <p:spPr>
                <a:xfrm>
                  <a:off x="6088806" y="3364261"/>
                  <a:ext cx="44435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283D080-7776-413E-893F-10E13CFAFC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8806" y="3364261"/>
                  <a:ext cx="444352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E9CC207-70E5-4E16-A9FD-FBFACC1EF526}"/>
                    </a:ext>
                  </a:extLst>
                </p:cNvPr>
                <p:cNvSpPr txBox="1"/>
                <p:nvPr/>
              </p:nvSpPr>
              <p:spPr>
                <a:xfrm>
                  <a:off x="8578892" y="3377841"/>
                  <a:ext cx="4806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E9CC207-70E5-4E16-A9FD-FBFACC1EF5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8892" y="3377841"/>
                  <a:ext cx="480683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1">
                <a:extLst>
                  <a:ext uri="{FF2B5EF4-FFF2-40B4-BE49-F238E27FC236}">
                    <a16:creationId xmlns:a16="http://schemas.microsoft.com/office/drawing/2014/main" id="{F52C0334-2A49-4218-B0CA-2F994A49D5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6680" y="3273341"/>
                <a:ext cx="11699087" cy="5376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holds Until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holds</a:t>
                </a:r>
              </a:p>
              <a:p>
                <a:pPr marL="0" indent="0">
                  <a:buFont typeface="Wingdings 3" panose="05040102010807070707" pitchFamily="18" charset="2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7" name="Content Placeholder 1">
                <a:extLst>
                  <a:ext uri="{FF2B5EF4-FFF2-40B4-BE49-F238E27FC236}">
                    <a16:creationId xmlns:a16="http://schemas.microsoft.com/office/drawing/2014/main" id="{F52C0334-2A49-4218-B0CA-2F994A49D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80" y="3273341"/>
                <a:ext cx="11699087" cy="537661"/>
              </a:xfrm>
              <a:prstGeom prst="rect">
                <a:avLst/>
              </a:prstGeom>
              <a:blipFill>
                <a:blip r:embed="rId11"/>
                <a:stretch>
                  <a:fillRect t="-19318" b="-21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E6B45A85-E010-4342-9D22-6F347BF5E30B}"/>
              </a:ext>
            </a:extLst>
          </p:cNvPr>
          <p:cNvGrpSpPr/>
          <p:nvPr/>
        </p:nvGrpSpPr>
        <p:grpSpPr>
          <a:xfrm>
            <a:off x="750036" y="3984799"/>
            <a:ext cx="9444362" cy="1661994"/>
            <a:chOff x="1134910" y="2530618"/>
            <a:chExt cx="9444362" cy="1661994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EA91ECF-C74F-4A9D-B7E4-BC9C143AB81E}"/>
                </a:ext>
              </a:extLst>
            </p:cNvPr>
            <p:cNvSpPr/>
            <p:nvPr/>
          </p:nvSpPr>
          <p:spPr>
            <a:xfrm>
              <a:off x="1134910" y="2644073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0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2173E48-EE2B-400E-8D5F-0236167C5D1E}"/>
                </a:ext>
              </a:extLst>
            </p:cNvPr>
            <p:cNvSpPr/>
            <p:nvPr/>
          </p:nvSpPr>
          <p:spPr>
            <a:xfrm>
              <a:off x="2335784" y="2644075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1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A241320-5154-4314-9E4B-2C6735D0FC87}"/>
                </a:ext>
              </a:extLst>
            </p:cNvPr>
            <p:cNvSpPr/>
            <p:nvPr/>
          </p:nvSpPr>
          <p:spPr>
            <a:xfrm>
              <a:off x="3536658" y="2644074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2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0342C49-B7A4-4B75-AC78-F5358FF327E6}"/>
                </a:ext>
              </a:extLst>
            </p:cNvPr>
            <p:cNvSpPr/>
            <p:nvPr/>
          </p:nvSpPr>
          <p:spPr>
            <a:xfrm>
              <a:off x="4745269" y="2644073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19BC986-82C6-4ABC-88C9-CB1F52CEFCFB}"/>
                </a:ext>
              </a:extLst>
            </p:cNvPr>
            <p:cNvSpPr/>
            <p:nvPr/>
          </p:nvSpPr>
          <p:spPr>
            <a:xfrm>
              <a:off x="5913092" y="2644071"/>
              <a:ext cx="720191" cy="720191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6817A96-1D49-4A11-9F14-7B0F89747CB7}"/>
                </a:ext>
              </a:extLst>
            </p:cNvPr>
            <p:cNvSpPr/>
            <p:nvPr/>
          </p:nvSpPr>
          <p:spPr>
            <a:xfrm>
              <a:off x="8501860" y="2641424"/>
              <a:ext cx="720191" cy="720191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42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A58EC61-F4D7-47CB-82F2-E23B356FDEC0}"/>
                </a:ext>
              </a:extLst>
            </p:cNvPr>
            <p:cNvCxnSpPr>
              <a:stCxn id="29" idx="6"/>
              <a:endCxn id="30" idx="2"/>
            </p:cNvCxnSpPr>
            <p:nvPr/>
          </p:nvCxnSpPr>
          <p:spPr>
            <a:xfrm>
              <a:off x="1855101" y="3004169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2B90F49-D30D-4F9D-90C6-09537682C10E}"/>
                </a:ext>
              </a:extLst>
            </p:cNvPr>
            <p:cNvCxnSpPr/>
            <p:nvPr/>
          </p:nvCxnSpPr>
          <p:spPr>
            <a:xfrm>
              <a:off x="3039258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ABC608B3-65D9-4C55-BB2C-04CE7E6AB201}"/>
                </a:ext>
              </a:extLst>
            </p:cNvPr>
            <p:cNvCxnSpPr/>
            <p:nvPr/>
          </p:nvCxnSpPr>
          <p:spPr>
            <a:xfrm>
              <a:off x="4256849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46496BD-7CD2-45B3-8B4A-44E53D4FA25E}"/>
                </a:ext>
              </a:extLst>
            </p:cNvPr>
            <p:cNvCxnSpPr/>
            <p:nvPr/>
          </p:nvCxnSpPr>
          <p:spPr>
            <a:xfrm>
              <a:off x="5465460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064A19E5-D61F-4B86-8F42-D37BF260CD67}"/>
                </a:ext>
              </a:extLst>
            </p:cNvPr>
            <p:cNvCxnSpPr>
              <a:cxnSpLocks/>
            </p:cNvCxnSpPr>
            <p:nvPr/>
          </p:nvCxnSpPr>
          <p:spPr>
            <a:xfrm>
              <a:off x="6635980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635CA7D2-95C1-4422-95D8-3C0EC8DF33E6}"/>
                </a:ext>
              </a:extLst>
            </p:cNvPr>
            <p:cNvCxnSpPr>
              <a:cxnSpLocks/>
            </p:cNvCxnSpPr>
            <p:nvPr/>
          </p:nvCxnSpPr>
          <p:spPr>
            <a:xfrm>
              <a:off x="8018480" y="300151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BF5E5B0-B2EB-419B-9953-A58AFE0B637A}"/>
                    </a:ext>
                  </a:extLst>
                </p:cNvPr>
                <p:cNvSpPr txBox="1"/>
                <p:nvPr/>
              </p:nvSpPr>
              <p:spPr>
                <a:xfrm>
                  <a:off x="7141640" y="2530618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BF5E5B0-B2EB-419B-9953-A58AFE0B63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1640" y="2530618"/>
                  <a:ext cx="851515" cy="83099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2C7F4782-FD00-4BDD-AB99-9043F5452282}"/>
                </a:ext>
              </a:extLst>
            </p:cNvPr>
            <p:cNvCxnSpPr>
              <a:cxnSpLocks/>
            </p:cNvCxnSpPr>
            <p:nvPr/>
          </p:nvCxnSpPr>
          <p:spPr>
            <a:xfrm>
              <a:off x="9222097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709AAFD-D27A-456C-89B6-7F538461ADD6}"/>
                    </a:ext>
                  </a:extLst>
                </p:cNvPr>
                <p:cNvSpPr txBox="1"/>
                <p:nvPr/>
              </p:nvSpPr>
              <p:spPr>
                <a:xfrm>
                  <a:off x="9727757" y="2530618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709AAFD-D27A-456C-89B6-7F538461AD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7757" y="2530618"/>
                  <a:ext cx="851515" cy="83099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32D0C0E-2117-47F3-98D0-6503801CF14A}"/>
                    </a:ext>
                  </a:extLst>
                </p:cNvPr>
                <p:cNvSpPr txBox="1"/>
                <p:nvPr/>
              </p:nvSpPr>
              <p:spPr>
                <a:xfrm>
                  <a:off x="1197884" y="3361615"/>
                  <a:ext cx="61955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32D0C0E-2117-47F3-98D0-6503801CF1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7884" y="3361615"/>
                  <a:ext cx="619557" cy="830997"/>
                </a:xfrm>
                <a:prstGeom prst="rect">
                  <a:avLst/>
                </a:prstGeom>
                <a:blipFill>
                  <a:blip r:embed="rId14"/>
                  <a:stretch>
                    <a:fillRect b="-51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C139537-0334-4824-AF74-850411517F0A}"/>
                  </a:ext>
                </a:extLst>
              </p:cNvPr>
              <p:cNvSpPr txBox="1"/>
              <p:nvPr/>
            </p:nvSpPr>
            <p:spPr>
              <a:xfrm>
                <a:off x="1990089" y="4815795"/>
                <a:ext cx="6195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C139537-0334-4824-AF74-850411517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089" y="4815795"/>
                <a:ext cx="619557" cy="830997"/>
              </a:xfrm>
              <a:prstGeom prst="rect">
                <a:avLst/>
              </a:prstGeom>
              <a:blipFill>
                <a:blip r:embed="rId15"/>
                <a:stretch>
                  <a:fillRect b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32FD1DA-4D15-4D5C-9D98-C4105530B5AC}"/>
                  </a:ext>
                </a:extLst>
              </p:cNvPr>
              <p:cNvSpPr txBox="1"/>
              <p:nvPr/>
            </p:nvSpPr>
            <p:spPr>
              <a:xfrm>
                <a:off x="3259187" y="4822783"/>
                <a:ext cx="6195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32FD1DA-4D15-4D5C-9D98-C4105530B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187" y="4822783"/>
                <a:ext cx="619557" cy="830997"/>
              </a:xfrm>
              <a:prstGeom prst="rect">
                <a:avLst/>
              </a:prstGeom>
              <a:blipFill>
                <a:blip r:embed="rId1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E8F4D1A-C4B7-4C16-968C-DAC00FFA7203}"/>
                  </a:ext>
                </a:extLst>
              </p:cNvPr>
              <p:cNvSpPr txBox="1"/>
              <p:nvPr/>
            </p:nvSpPr>
            <p:spPr>
              <a:xfrm>
                <a:off x="4421388" y="4832022"/>
                <a:ext cx="6195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E8F4D1A-C4B7-4C16-968C-DAC00FFA7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388" y="4832022"/>
                <a:ext cx="619557" cy="830997"/>
              </a:xfrm>
              <a:prstGeom prst="rect">
                <a:avLst/>
              </a:prstGeom>
              <a:blipFill>
                <a:blip r:embed="rId17"/>
                <a:stretch>
                  <a:fillRect b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E453C1F-EE7F-4926-977D-58A444805644}"/>
                  </a:ext>
                </a:extLst>
              </p:cNvPr>
              <p:cNvSpPr txBox="1"/>
              <p:nvPr/>
            </p:nvSpPr>
            <p:spPr>
              <a:xfrm>
                <a:off x="5586292" y="4798480"/>
                <a:ext cx="6195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E453C1F-EE7F-4926-977D-58A444805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292" y="4798480"/>
                <a:ext cx="619557" cy="830997"/>
              </a:xfrm>
              <a:prstGeom prst="rect">
                <a:avLst/>
              </a:prstGeom>
              <a:blipFill>
                <a:blip r:embed="rId1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97028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110BAA3-CD84-4460-9155-1C73B866C8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158136"/>
                <a:ext cx="11699087" cy="1426681"/>
              </a:xfrm>
            </p:spPr>
            <p:txBody>
              <a:bodyPr/>
              <a:lstStyle/>
              <a:p>
                <a:r>
                  <a:rPr lang="en-US" dirty="0"/>
                  <a:t>What does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𝐗𝐅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mean?</a:t>
                </a:r>
              </a:p>
              <a:p>
                <a:pPr lvl="1"/>
                <a:r>
                  <a:rPr lang="en-US" dirty="0"/>
                  <a:t>Trace satisfies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𝐗𝐅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(at time 0) if at time 1,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holds.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holds at some point strictly in the future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110BAA3-CD84-4460-9155-1C73B866C8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158136"/>
                <a:ext cx="11699087" cy="1426681"/>
              </a:xfrm>
              <a:blipFill>
                <a:blip r:embed="rId2"/>
                <a:stretch>
                  <a:fillRect l="-625" t="-7265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E687D56-453C-4AFE-91F2-C452836A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can nest operators!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7266E-A312-44B9-8E98-D843F6EC9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32A948-88C7-48FC-B083-43195384D625}"/>
                  </a:ext>
                </a:extLst>
              </p:cNvPr>
              <p:cNvSpPr txBox="1"/>
              <p:nvPr/>
            </p:nvSpPr>
            <p:spPr>
              <a:xfrm>
                <a:off x="7141640" y="2530618"/>
                <a:ext cx="85151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4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32A948-88C7-48FC-B083-43195384D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640" y="2530618"/>
                <a:ext cx="85151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C262D1C-3751-4150-A085-55B948DCB50B}"/>
                  </a:ext>
                </a:extLst>
              </p:cNvPr>
              <p:cNvSpPr txBox="1"/>
              <p:nvPr/>
            </p:nvSpPr>
            <p:spPr>
              <a:xfrm>
                <a:off x="9727757" y="2530618"/>
                <a:ext cx="85151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4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C262D1C-3751-4150-A085-55B948DCB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7757" y="2530618"/>
                <a:ext cx="851515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7EBE8C75-43E1-4784-B3E3-21EC848A0CBF}"/>
              </a:ext>
            </a:extLst>
          </p:cNvPr>
          <p:cNvGrpSpPr/>
          <p:nvPr/>
        </p:nvGrpSpPr>
        <p:grpSpPr>
          <a:xfrm>
            <a:off x="1134910" y="2466857"/>
            <a:ext cx="8567870" cy="1198082"/>
            <a:chOff x="1134910" y="2641424"/>
            <a:chExt cx="8567870" cy="119808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B343B92-5271-4E4E-B1A8-73D253F7770F}"/>
                </a:ext>
              </a:extLst>
            </p:cNvPr>
            <p:cNvSpPr/>
            <p:nvPr/>
          </p:nvSpPr>
          <p:spPr>
            <a:xfrm>
              <a:off x="1134910" y="2644073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6959AAD-7F81-49A3-884C-B9DC32962930}"/>
                </a:ext>
              </a:extLst>
            </p:cNvPr>
            <p:cNvSpPr/>
            <p:nvPr/>
          </p:nvSpPr>
          <p:spPr>
            <a:xfrm>
              <a:off x="2335784" y="2644075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CA0D65A-D01F-4E89-AFC2-9421DB84CA64}"/>
                </a:ext>
              </a:extLst>
            </p:cNvPr>
            <p:cNvSpPr/>
            <p:nvPr/>
          </p:nvSpPr>
          <p:spPr>
            <a:xfrm>
              <a:off x="3536658" y="2644074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2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275E98A-C184-4CC9-915C-B2E62BDA0EBA}"/>
                </a:ext>
              </a:extLst>
            </p:cNvPr>
            <p:cNvSpPr/>
            <p:nvPr/>
          </p:nvSpPr>
          <p:spPr>
            <a:xfrm>
              <a:off x="4745269" y="2644073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DE6550B-66B5-4364-9E96-81E4E41D6FF3}"/>
                </a:ext>
              </a:extLst>
            </p:cNvPr>
            <p:cNvSpPr/>
            <p:nvPr/>
          </p:nvSpPr>
          <p:spPr>
            <a:xfrm>
              <a:off x="5913092" y="2644071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85E8085-F53A-43CD-A128-895B8DB2DA62}"/>
                </a:ext>
              </a:extLst>
            </p:cNvPr>
            <p:cNvSpPr/>
            <p:nvPr/>
          </p:nvSpPr>
          <p:spPr>
            <a:xfrm>
              <a:off x="8501860" y="2641424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42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12116BC-3BCC-4BBF-8783-BE9B09404E2D}"/>
                </a:ext>
              </a:extLst>
            </p:cNvPr>
            <p:cNvCxnSpPr>
              <a:stCxn id="5" idx="6"/>
              <a:endCxn id="6" idx="2"/>
            </p:cNvCxnSpPr>
            <p:nvPr/>
          </p:nvCxnSpPr>
          <p:spPr>
            <a:xfrm>
              <a:off x="1855101" y="3004169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1EED865-94CB-44B2-9F0F-101C604EE87A}"/>
                </a:ext>
              </a:extLst>
            </p:cNvPr>
            <p:cNvCxnSpPr/>
            <p:nvPr/>
          </p:nvCxnSpPr>
          <p:spPr>
            <a:xfrm>
              <a:off x="3039258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F14BA32-394E-4005-9D85-1F2B676EEDF0}"/>
                </a:ext>
              </a:extLst>
            </p:cNvPr>
            <p:cNvCxnSpPr/>
            <p:nvPr/>
          </p:nvCxnSpPr>
          <p:spPr>
            <a:xfrm>
              <a:off x="4256849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4AAFEE4-3F13-4BE8-85F9-725CC9018B89}"/>
                </a:ext>
              </a:extLst>
            </p:cNvPr>
            <p:cNvCxnSpPr/>
            <p:nvPr/>
          </p:nvCxnSpPr>
          <p:spPr>
            <a:xfrm>
              <a:off x="5465460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3C1F056-6DB8-4C21-A734-256D34AF935D}"/>
                </a:ext>
              </a:extLst>
            </p:cNvPr>
            <p:cNvCxnSpPr>
              <a:cxnSpLocks/>
            </p:cNvCxnSpPr>
            <p:nvPr/>
          </p:nvCxnSpPr>
          <p:spPr>
            <a:xfrm>
              <a:off x="6635980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3E0A13D-F9A5-4C0E-BCDB-DCF64280C522}"/>
                </a:ext>
              </a:extLst>
            </p:cNvPr>
            <p:cNvCxnSpPr>
              <a:cxnSpLocks/>
            </p:cNvCxnSpPr>
            <p:nvPr/>
          </p:nvCxnSpPr>
          <p:spPr>
            <a:xfrm>
              <a:off x="8018480" y="300151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5186226-575B-440F-916F-C8124D67EE9E}"/>
                </a:ext>
              </a:extLst>
            </p:cNvPr>
            <p:cNvCxnSpPr>
              <a:cxnSpLocks/>
            </p:cNvCxnSpPr>
            <p:nvPr/>
          </p:nvCxnSpPr>
          <p:spPr>
            <a:xfrm>
              <a:off x="9222097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45E5E66-1EBA-4819-BADA-AFE161E1292F}"/>
                    </a:ext>
                  </a:extLst>
                </p:cNvPr>
                <p:cNvSpPr txBox="1"/>
                <p:nvPr/>
              </p:nvSpPr>
              <p:spPr>
                <a:xfrm>
                  <a:off x="1260521" y="3355646"/>
                  <a:ext cx="6195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45E5E66-1EBA-4819-BADA-AFE161E129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0521" y="3355646"/>
                  <a:ext cx="619557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2C4C327-B7DE-4D23-A0AB-D70CFF70D81C}"/>
                    </a:ext>
                  </a:extLst>
                </p:cNvPr>
                <p:cNvSpPr txBox="1"/>
                <p:nvPr/>
              </p:nvSpPr>
              <p:spPr>
                <a:xfrm>
                  <a:off x="2345366" y="3364262"/>
                  <a:ext cx="6581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2C4C327-B7DE-4D23-A0AB-D70CFF70D8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5366" y="3364262"/>
                  <a:ext cx="658129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EF4658A-5E9D-4C7C-81CB-605092669CBB}"/>
                    </a:ext>
                  </a:extLst>
                </p:cNvPr>
                <p:cNvSpPr txBox="1"/>
                <p:nvPr/>
              </p:nvSpPr>
              <p:spPr>
                <a:xfrm>
                  <a:off x="3467309" y="3377841"/>
                  <a:ext cx="6581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EF4658A-5E9D-4C7C-81CB-605092669C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309" y="3377841"/>
                  <a:ext cx="658129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63B21BB-7229-481B-B378-0666F30284DE}"/>
                    </a:ext>
                  </a:extLst>
                </p:cNvPr>
                <p:cNvSpPr txBox="1"/>
                <p:nvPr/>
              </p:nvSpPr>
              <p:spPr>
                <a:xfrm>
                  <a:off x="4875347" y="3377841"/>
                  <a:ext cx="6581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63B21BB-7229-481B-B378-0666F30284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5347" y="3377841"/>
                  <a:ext cx="658129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2D1F22A-A9A1-444F-8D59-C860F870C65C}"/>
                    </a:ext>
                  </a:extLst>
                </p:cNvPr>
                <p:cNvSpPr txBox="1"/>
                <p:nvPr/>
              </p:nvSpPr>
              <p:spPr>
                <a:xfrm>
                  <a:off x="5954320" y="3361615"/>
                  <a:ext cx="6581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2D1F22A-A9A1-444F-8D59-C860F870C6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4320" y="3361615"/>
                  <a:ext cx="658129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8C83F1D-55D6-4605-AB26-268D36DE3A39}"/>
                    </a:ext>
                  </a:extLst>
                </p:cNvPr>
                <p:cNvSpPr txBox="1"/>
                <p:nvPr/>
              </p:nvSpPr>
              <p:spPr>
                <a:xfrm>
                  <a:off x="8578892" y="3377841"/>
                  <a:ext cx="4806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8C83F1D-55D6-4605-AB26-268D36DE3A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8892" y="3377841"/>
                  <a:ext cx="480683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1">
                <a:extLst>
                  <a:ext uri="{FF2B5EF4-FFF2-40B4-BE49-F238E27FC236}">
                    <a16:creationId xmlns:a16="http://schemas.microsoft.com/office/drawing/2014/main" id="{52F8B786-6087-4134-8FC2-A0DA1BDBB8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6681" y="3618401"/>
                <a:ext cx="11699087" cy="9083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What does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1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mean?</a:t>
                </a:r>
              </a:p>
              <a:p>
                <a:pPr lvl="1"/>
                <a:r>
                  <a:rPr lang="en-US" dirty="0"/>
                  <a:t>Trace satisfies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1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(at time 0) if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there is always 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in the future</a:t>
                </a:r>
              </a:p>
            </p:txBody>
          </p:sp>
        </mc:Choice>
        <mc:Fallback xmlns="">
          <p:sp>
            <p:nvSpPr>
              <p:cNvPr id="26" name="Content Placeholder 1">
                <a:extLst>
                  <a:ext uri="{FF2B5EF4-FFF2-40B4-BE49-F238E27FC236}">
                    <a16:creationId xmlns:a16="http://schemas.microsoft.com/office/drawing/2014/main" id="{52F8B786-6087-4134-8FC2-A0DA1BDBB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81" y="3618401"/>
                <a:ext cx="11699087" cy="908389"/>
              </a:xfrm>
              <a:prstGeom prst="rect">
                <a:avLst/>
              </a:prstGeom>
              <a:blipFill>
                <a:blip r:embed="rId11"/>
                <a:stretch>
                  <a:fillRect l="-625" t="-15436" b="-12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62D192E0-2770-4064-BBE5-BC57ADFBD58D}"/>
              </a:ext>
            </a:extLst>
          </p:cNvPr>
          <p:cNvSpPr/>
          <p:nvPr/>
        </p:nvSpPr>
        <p:spPr>
          <a:xfrm>
            <a:off x="1025459" y="4456387"/>
            <a:ext cx="720191" cy="720191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03E5C4A-73E2-44FD-9248-F6FE73A8B5CD}"/>
              </a:ext>
            </a:extLst>
          </p:cNvPr>
          <p:cNvSpPr/>
          <p:nvPr/>
        </p:nvSpPr>
        <p:spPr>
          <a:xfrm>
            <a:off x="2226333" y="4456389"/>
            <a:ext cx="720191" cy="720191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68AC166-AD3C-4F35-BCC8-675467DDB3A3}"/>
              </a:ext>
            </a:extLst>
          </p:cNvPr>
          <p:cNvSpPr/>
          <p:nvPr/>
        </p:nvSpPr>
        <p:spPr>
          <a:xfrm>
            <a:off x="3427207" y="4456388"/>
            <a:ext cx="720191" cy="72019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/>
              <a:t>2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0D82528-D793-4344-9E0C-4C974AFB1B71}"/>
              </a:ext>
            </a:extLst>
          </p:cNvPr>
          <p:cNvCxnSpPr>
            <a:stCxn id="27" idx="6"/>
            <a:endCxn id="28" idx="2"/>
          </p:cNvCxnSpPr>
          <p:nvPr/>
        </p:nvCxnSpPr>
        <p:spPr>
          <a:xfrm>
            <a:off x="1745650" y="4816483"/>
            <a:ext cx="480683" cy="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C19A620-130D-4B6D-88F6-B550B65E4D3E}"/>
              </a:ext>
            </a:extLst>
          </p:cNvPr>
          <p:cNvCxnSpPr/>
          <p:nvPr/>
        </p:nvCxnSpPr>
        <p:spPr>
          <a:xfrm>
            <a:off x="2929807" y="4816481"/>
            <a:ext cx="480683" cy="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C2860CC-F1FE-4868-8D3A-BC4DDA12F48C}"/>
              </a:ext>
            </a:extLst>
          </p:cNvPr>
          <p:cNvCxnSpPr/>
          <p:nvPr/>
        </p:nvCxnSpPr>
        <p:spPr>
          <a:xfrm>
            <a:off x="4147398" y="4816481"/>
            <a:ext cx="480683" cy="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9D80362-D02A-4AE3-AB9F-35632A4E5911}"/>
                  </a:ext>
                </a:extLst>
              </p:cNvPr>
              <p:cNvSpPr txBox="1"/>
              <p:nvPr/>
            </p:nvSpPr>
            <p:spPr>
              <a:xfrm>
                <a:off x="1151070" y="5167960"/>
                <a:ext cx="6195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9D80362-D02A-4AE3-AB9F-35632A4E5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070" y="5167960"/>
                <a:ext cx="619557" cy="461665"/>
              </a:xfrm>
              <a:prstGeom prst="rect">
                <a:avLst/>
              </a:prstGeom>
              <a:blipFill>
                <a:blip r:embed="rId12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51292D5-73CC-47B8-83B8-16A6DA6559A0}"/>
                  </a:ext>
                </a:extLst>
              </p:cNvPr>
              <p:cNvSpPr txBox="1"/>
              <p:nvPr/>
            </p:nvSpPr>
            <p:spPr>
              <a:xfrm>
                <a:off x="2235915" y="5176576"/>
                <a:ext cx="6581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51292D5-73CC-47B8-83B8-16A6DA655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915" y="5176576"/>
                <a:ext cx="658129" cy="461665"/>
              </a:xfrm>
              <a:prstGeom prst="rect">
                <a:avLst/>
              </a:prstGeom>
              <a:blipFill>
                <a:blip r:embed="rId1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12FFBDE-9EA0-46EB-A124-7099EDC934DC}"/>
                  </a:ext>
                </a:extLst>
              </p:cNvPr>
              <p:cNvSpPr/>
              <p:nvPr/>
            </p:nvSpPr>
            <p:spPr>
              <a:xfrm>
                <a:off x="3536658" y="5176576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12FFBDE-9EA0-46EB-A124-7099EDC934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658" y="5176576"/>
                <a:ext cx="444352" cy="461665"/>
              </a:xfrm>
              <a:prstGeom prst="rect">
                <a:avLst/>
              </a:prstGeom>
              <a:blipFill>
                <a:blip r:embed="rId1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2522904-B5B9-49EF-8F3C-185C0B841438}"/>
                  </a:ext>
                </a:extLst>
              </p:cNvPr>
              <p:cNvSpPr txBox="1"/>
              <p:nvPr/>
            </p:nvSpPr>
            <p:spPr>
              <a:xfrm>
                <a:off x="4613945" y="4368077"/>
                <a:ext cx="85151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4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2522904-B5B9-49EF-8F3C-185C0B841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945" y="4368077"/>
                <a:ext cx="851515" cy="83099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>
            <a:extLst>
              <a:ext uri="{FF2B5EF4-FFF2-40B4-BE49-F238E27FC236}">
                <a16:creationId xmlns:a16="http://schemas.microsoft.com/office/drawing/2014/main" id="{4CCC97A4-7B91-4548-8019-95B3D3ABCFBA}"/>
              </a:ext>
            </a:extLst>
          </p:cNvPr>
          <p:cNvSpPr/>
          <p:nvPr/>
        </p:nvSpPr>
        <p:spPr>
          <a:xfrm>
            <a:off x="5518074" y="4455199"/>
            <a:ext cx="720191" cy="720191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/>
              <a:t>14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0A6AA98-E60F-4937-98A2-4521640B8066}"/>
              </a:ext>
            </a:extLst>
          </p:cNvPr>
          <p:cNvCxnSpPr/>
          <p:nvPr/>
        </p:nvCxnSpPr>
        <p:spPr>
          <a:xfrm>
            <a:off x="6259995" y="4816481"/>
            <a:ext cx="480683" cy="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037F114-D965-4D24-A4D0-39A53D7052C9}"/>
                  </a:ext>
                </a:extLst>
              </p:cNvPr>
              <p:cNvSpPr txBox="1"/>
              <p:nvPr/>
            </p:nvSpPr>
            <p:spPr>
              <a:xfrm>
                <a:off x="7857754" y="4368076"/>
                <a:ext cx="85151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4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037F114-D965-4D24-A4D0-39A53D7052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754" y="4368076"/>
                <a:ext cx="851515" cy="83099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>
            <a:extLst>
              <a:ext uri="{FF2B5EF4-FFF2-40B4-BE49-F238E27FC236}">
                <a16:creationId xmlns:a16="http://schemas.microsoft.com/office/drawing/2014/main" id="{3087EC8F-B60C-477B-9C75-0D6E5127518C}"/>
              </a:ext>
            </a:extLst>
          </p:cNvPr>
          <p:cNvSpPr/>
          <p:nvPr/>
        </p:nvSpPr>
        <p:spPr>
          <a:xfrm>
            <a:off x="6740678" y="4455199"/>
            <a:ext cx="720191" cy="72019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/>
              <a:t>15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521D6E0-5B65-4FE6-95AF-13F6E24D6729}"/>
              </a:ext>
            </a:extLst>
          </p:cNvPr>
          <p:cNvCxnSpPr/>
          <p:nvPr/>
        </p:nvCxnSpPr>
        <p:spPr>
          <a:xfrm>
            <a:off x="7460869" y="4815292"/>
            <a:ext cx="480683" cy="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A288200-3D6E-4C12-A692-E2926CE26ADF}"/>
                  </a:ext>
                </a:extLst>
              </p:cNvPr>
              <p:cNvSpPr/>
              <p:nvPr/>
            </p:nvSpPr>
            <p:spPr>
              <a:xfrm>
                <a:off x="6850129" y="5175387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A288200-3D6E-4C12-A692-E2926CE26A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129" y="5175387"/>
                <a:ext cx="444352" cy="461665"/>
              </a:xfrm>
              <a:prstGeom prst="rect">
                <a:avLst/>
              </a:prstGeom>
              <a:blipFill>
                <a:blip r:embed="rId17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09D6832-5ADF-4F19-A464-806C5B365F92}"/>
                  </a:ext>
                </a:extLst>
              </p:cNvPr>
              <p:cNvSpPr txBox="1"/>
              <p:nvPr/>
            </p:nvSpPr>
            <p:spPr>
              <a:xfrm>
                <a:off x="5473691" y="5199073"/>
                <a:ext cx="6581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09D6832-5ADF-4F19-A464-806C5B365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691" y="5199073"/>
                <a:ext cx="658129" cy="461665"/>
              </a:xfrm>
              <a:prstGeom prst="rect">
                <a:avLst/>
              </a:prstGeom>
              <a:blipFill>
                <a:blip r:embed="rId18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>
            <a:extLst>
              <a:ext uri="{FF2B5EF4-FFF2-40B4-BE49-F238E27FC236}">
                <a16:creationId xmlns:a16="http://schemas.microsoft.com/office/drawing/2014/main" id="{1418626C-B038-4514-A5B6-558307B1FD21}"/>
              </a:ext>
            </a:extLst>
          </p:cNvPr>
          <p:cNvSpPr/>
          <p:nvPr/>
        </p:nvSpPr>
        <p:spPr>
          <a:xfrm>
            <a:off x="8665516" y="4453736"/>
            <a:ext cx="720191" cy="72019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/>
              <a:t>65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E322158-B6E9-4BF9-B39D-7B3ADF68CD46}"/>
                  </a:ext>
                </a:extLst>
              </p:cNvPr>
              <p:cNvSpPr/>
              <p:nvPr/>
            </p:nvSpPr>
            <p:spPr>
              <a:xfrm>
                <a:off x="8774967" y="5173924"/>
                <a:ext cx="444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E322158-B6E9-4BF9-B39D-7B3ADF68CD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4967" y="5173924"/>
                <a:ext cx="444352" cy="461665"/>
              </a:xfrm>
              <a:prstGeom prst="rect">
                <a:avLst/>
              </a:prstGeom>
              <a:blipFill>
                <a:blip r:embed="rId19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0B28B6B-992F-4FB4-A670-16DDD6F33E8E}"/>
                  </a:ext>
                </a:extLst>
              </p:cNvPr>
              <p:cNvSpPr txBox="1"/>
              <p:nvPr/>
            </p:nvSpPr>
            <p:spPr>
              <a:xfrm>
                <a:off x="9761687" y="4344390"/>
                <a:ext cx="85151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4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0B28B6B-992F-4FB4-A670-16DDD6F33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1687" y="4344390"/>
                <a:ext cx="851515" cy="83099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D069BEA-6A07-4756-AA8B-2849DA1ECE46}"/>
              </a:ext>
            </a:extLst>
          </p:cNvPr>
          <p:cNvCxnSpPr/>
          <p:nvPr/>
        </p:nvCxnSpPr>
        <p:spPr>
          <a:xfrm>
            <a:off x="9364802" y="4791606"/>
            <a:ext cx="480683" cy="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189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D1806C2-6498-46D8-9D86-2E510C1BD3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4"/>
                <a:ext cx="11699087" cy="575068"/>
              </a:xfrm>
            </p:spPr>
            <p:txBody>
              <a:bodyPr/>
              <a:lstStyle/>
              <a:p>
                <a:r>
                  <a:rPr lang="en-US" dirty="0"/>
                  <a:t>What does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𝐅𝐆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mean?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D1806C2-6498-46D8-9D86-2E510C1BD3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4"/>
                <a:ext cx="11699087" cy="575068"/>
              </a:xfrm>
              <a:blipFill>
                <a:blip r:embed="rId2"/>
                <a:stretch>
                  <a:fillRect l="-625" t="-18085" b="-13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009AEFA-94C5-4830-B877-7D9276EF9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operator fun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40C5A-DFF3-47ED-9AD8-18D91C75E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B5DAE28-2C8C-4D2B-83DE-9127804EEBA6}"/>
              </a:ext>
            </a:extLst>
          </p:cNvPr>
          <p:cNvGrpSpPr/>
          <p:nvPr/>
        </p:nvGrpSpPr>
        <p:grpSpPr>
          <a:xfrm>
            <a:off x="296916" y="2012314"/>
            <a:ext cx="11842660" cy="1314989"/>
            <a:chOff x="296916" y="2012314"/>
            <a:chExt cx="11842660" cy="131498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A9EB8B5-EBD1-4C3D-B7BB-29455571589E}"/>
                </a:ext>
              </a:extLst>
            </p:cNvPr>
            <p:cNvGrpSpPr/>
            <p:nvPr/>
          </p:nvGrpSpPr>
          <p:grpSpPr>
            <a:xfrm>
              <a:off x="2695214" y="2012314"/>
              <a:ext cx="9444362" cy="1308888"/>
              <a:chOff x="1134910" y="2530618"/>
              <a:chExt cx="9444362" cy="1308888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01A6005-7B09-4CF2-8126-86037DAA20BD}"/>
                  </a:ext>
                </a:extLst>
              </p:cNvPr>
              <p:cNvSpPr/>
              <p:nvPr/>
            </p:nvSpPr>
            <p:spPr>
              <a:xfrm>
                <a:off x="1134910" y="2644073"/>
                <a:ext cx="720191" cy="720191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10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703C6A3-EC8A-4A6C-B59D-6E04E5D3B869}"/>
                  </a:ext>
                </a:extLst>
              </p:cNvPr>
              <p:cNvSpPr/>
              <p:nvPr/>
            </p:nvSpPr>
            <p:spPr>
              <a:xfrm>
                <a:off x="2335784" y="2644075"/>
                <a:ext cx="720191" cy="720191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11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473CEE6-49CA-4DA7-B4D7-8633E1FEF44C}"/>
                  </a:ext>
                </a:extLst>
              </p:cNvPr>
              <p:cNvSpPr/>
              <p:nvPr/>
            </p:nvSpPr>
            <p:spPr>
              <a:xfrm>
                <a:off x="3536658" y="2644074"/>
                <a:ext cx="720191" cy="720191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12</a:t>
                </a: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DB063FB-799C-4B53-B373-ADE52D17B0D6}"/>
                  </a:ext>
                </a:extLst>
              </p:cNvPr>
              <p:cNvSpPr/>
              <p:nvPr/>
            </p:nvSpPr>
            <p:spPr>
              <a:xfrm>
                <a:off x="4745269" y="2644073"/>
                <a:ext cx="720191" cy="720191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13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73A226E-8D7E-4441-82B6-23731DEA610D}"/>
                  </a:ext>
                </a:extLst>
              </p:cNvPr>
              <p:cNvSpPr/>
              <p:nvPr/>
            </p:nvSpPr>
            <p:spPr>
              <a:xfrm>
                <a:off x="5913092" y="2644071"/>
                <a:ext cx="720191" cy="720191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14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AA3C42D5-3CE6-4031-A40A-37D6E6931DCA}"/>
                  </a:ext>
                </a:extLst>
              </p:cNvPr>
              <p:cNvSpPr/>
              <p:nvPr/>
            </p:nvSpPr>
            <p:spPr>
              <a:xfrm>
                <a:off x="8501860" y="2641424"/>
                <a:ext cx="720191" cy="720191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42</a:t>
                </a: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9F26CACA-D52D-4431-B058-5EFF2269F260}"/>
                  </a:ext>
                </a:extLst>
              </p:cNvPr>
              <p:cNvCxnSpPr>
                <a:stCxn id="7" idx="6"/>
                <a:endCxn id="8" idx="2"/>
              </p:cNvCxnSpPr>
              <p:nvPr/>
            </p:nvCxnSpPr>
            <p:spPr>
              <a:xfrm>
                <a:off x="1855101" y="3004169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C9EE9F4B-26C6-4307-8A79-773FE95F034E}"/>
                  </a:ext>
                </a:extLst>
              </p:cNvPr>
              <p:cNvCxnSpPr/>
              <p:nvPr/>
            </p:nvCxnSpPr>
            <p:spPr>
              <a:xfrm>
                <a:off x="3039258" y="3004167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8F5CEF7E-64DC-499D-B871-B26FCD690B56}"/>
                  </a:ext>
                </a:extLst>
              </p:cNvPr>
              <p:cNvCxnSpPr/>
              <p:nvPr/>
            </p:nvCxnSpPr>
            <p:spPr>
              <a:xfrm>
                <a:off x="4256849" y="3004167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729C78B6-A67A-4332-AFE0-434DC2C3EB3B}"/>
                  </a:ext>
                </a:extLst>
              </p:cNvPr>
              <p:cNvCxnSpPr/>
              <p:nvPr/>
            </p:nvCxnSpPr>
            <p:spPr>
              <a:xfrm>
                <a:off x="5465460" y="3004167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32A53F6E-1E8D-49DB-8942-2CE8C8CCB6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5980" y="3001520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63B80442-3640-4252-986C-7A41DDC889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8480" y="3001517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B883580-08A2-46C5-88FE-A03076D45FAD}"/>
                      </a:ext>
                    </a:extLst>
                  </p:cNvPr>
                  <p:cNvSpPr txBox="1"/>
                  <p:nvPr/>
                </p:nvSpPr>
                <p:spPr>
                  <a:xfrm>
                    <a:off x="7141640" y="2530618"/>
                    <a:ext cx="851515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4800" dirty="0">
                      <a:solidFill>
                        <a:schemeClr val="accent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B883580-08A2-46C5-88FE-A03076D45FA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1640" y="2530618"/>
                    <a:ext cx="851515" cy="83099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46F4841A-0337-49B2-A2E1-F16F8C723D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22097" y="3001520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5307EADD-C1C3-4F5D-B9D0-5632BFE409AD}"/>
                      </a:ext>
                    </a:extLst>
                  </p:cNvPr>
                  <p:cNvSpPr txBox="1"/>
                  <p:nvPr/>
                </p:nvSpPr>
                <p:spPr>
                  <a:xfrm>
                    <a:off x="9727757" y="2530618"/>
                    <a:ext cx="851515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4800" dirty="0">
                      <a:solidFill>
                        <a:schemeClr val="accent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5307EADD-C1C3-4F5D-B9D0-5632BFE409A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27757" y="2530618"/>
                    <a:ext cx="851515" cy="83099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5731ECDF-6404-41C3-9283-0F3A2D6C7D73}"/>
                      </a:ext>
                    </a:extLst>
                  </p:cNvPr>
                  <p:cNvSpPr txBox="1"/>
                  <p:nvPr/>
                </p:nvSpPr>
                <p:spPr>
                  <a:xfrm>
                    <a:off x="1197884" y="3361615"/>
                    <a:ext cx="61955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5731ECDF-6404-41C3-9283-0F3A2D6C7D7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97884" y="3361615"/>
                    <a:ext cx="619557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35496EF4-E055-4859-B54D-1D098D2FDC1F}"/>
                      </a:ext>
                    </a:extLst>
                  </p:cNvPr>
                  <p:cNvSpPr txBox="1"/>
                  <p:nvPr/>
                </p:nvSpPr>
                <p:spPr>
                  <a:xfrm>
                    <a:off x="2454907" y="3365068"/>
                    <a:ext cx="44435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oMath>
                      </m:oMathPara>
                    </a14:m>
                    <a:endParaRPr 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35496EF4-E055-4859-B54D-1D098D2FD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54907" y="3365068"/>
                    <a:ext cx="444352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C9DBE4CE-75F4-4C41-A05C-F53DF020828A}"/>
                      </a:ext>
                    </a:extLst>
                  </p:cNvPr>
                  <p:cNvSpPr txBox="1"/>
                  <p:nvPr/>
                </p:nvSpPr>
                <p:spPr>
                  <a:xfrm>
                    <a:off x="3712035" y="3349275"/>
                    <a:ext cx="44435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oMath>
                      </m:oMathPara>
                    </a14:m>
                    <a:endParaRPr 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C9DBE4CE-75F4-4C41-A05C-F53DF020828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12035" y="3349275"/>
                    <a:ext cx="444352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08835A91-B1D7-4E9B-ACE5-0E28ABF41168}"/>
                      </a:ext>
                    </a:extLst>
                  </p:cNvPr>
                  <p:cNvSpPr txBox="1"/>
                  <p:nvPr/>
                </p:nvSpPr>
                <p:spPr>
                  <a:xfrm>
                    <a:off x="4875347" y="3377841"/>
                    <a:ext cx="44435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oMath>
                      </m:oMathPara>
                    </a14:m>
                    <a:endParaRPr 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08835A91-B1D7-4E9B-ACE5-0E28ABF411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75347" y="3377841"/>
                    <a:ext cx="444352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45AEDF65-C631-452F-ADA9-C241E563FB15}"/>
                      </a:ext>
                    </a:extLst>
                  </p:cNvPr>
                  <p:cNvSpPr txBox="1"/>
                  <p:nvPr/>
                </p:nvSpPr>
                <p:spPr>
                  <a:xfrm>
                    <a:off x="6088806" y="3364261"/>
                    <a:ext cx="44435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oMath>
                      </m:oMathPara>
                    </a14:m>
                    <a:endParaRPr 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45AEDF65-C631-452F-ADA9-C241E563FB1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8806" y="3364261"/>
                    <a:ext cx="444352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C0A621A3-BDCF-4C71-86BD-C34E968565FD}"/>
                      </a:ext>
                    </a:extLst>
                  </p:cNvPr>
                  <p:cNvSpPr txBox="1"/>
                  <p:nvPr/>
                </p:nvSpPr>
                <p:spPr>
                  <a:xfrm>
                    <a:off x="8578892" y="3377841"/>
                    <a:ext cx="48068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oMath>
                      </m:oMathPara>
                    </a14:m>
                    <a:endParaRPr 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C0A621A3-BDCF-4C71-86BD-C34E968565F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78892" y="3377841"/>
                    <a:ext cx="480683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374EAB4-8A3E-4B3A-B3FE-E536EF50BCC8}"/>
                </a:ext>
              </a:extLst>
            </p:cNvPr>
            <p:cNvSpPr/>
            <p:nvPr/>
          </p:nvSpPr>
          <p:spPr>
            <a:xfrm>
              <a:off x="296916" y="2145451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0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08728FE-D0BE-44A5-8B01-A6967B459352}"/>
                </a:ext>
              </a:extLst>
            </p:cNvPr>
            <p:cNvCxnSpPr/>
            <p:nvPr/>
          </p:nvCxnSpPr>
          <p:spPr>
            <a:xfrm>
              <a:off x="1000390" y="2505543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88584E1-8573-43F7-BDAA-96D845A83372}"/>
                    </a:ext>
                  </a:extLst>
                </p:cNvPr>
                <p:cNvSpPr txBox="1"/>
                <p:nvPr/>
              </p:nvSpPr>
              <p:spPr>
                <a:xfrm>
                  <a:off x="306498" y="2865638"/>
                  <a:ext cx="6581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88584E1-8573-43F7-BDAA-96D845A833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498" y="2865638"/>
                  <a:ext cx="658129" cy="461665"/>
                </a:xfrm>
                <a:prstGeom prst="rect">
                  <a:avLst/>
                </a:prstGeom>
                <a:blipFill>
                  <a:blip r:embed="rId11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63C7B0B-FBA1-468B-91FE-3CD148E7742C}"/>
                    </a:ext>
                  </a:extLst>
                </p:cNvPr>
                <p:cNvSpPr txBox="1"/>
                <p:nvPr/>
              </p:nvSpPr>
              <p:spPr>
                <a:xfrm>
                  <a:off x="1372353" y="2067714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63C7B0B-FBA1-468B-91FE-3CD148E774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2353" y="2067714"/>
                  <a:ext cx="851515" cy="83099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B0FB268-37A5-40A0-93D2-AA4D238748CB}"/>
                </a:ext>
              </a:extLst>
            </p:cNvPr>
            <p:cNvCxnSpPr/>
            <p:nvPr/>
          </p:nvCxnSpPr>
          <p:spPr>
            <a:xfrm>
              <a:off x="2195701" y="2505543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1">
                <a:extLst>
                  <a:ext uri="{FF2B5EF4-FFF2-40B4-BE49-F238E27FC236}">
                    <a16:creationId xmlns:a16="http://schemas.microsoft.com/office/drawing/2014/main" id="{865A34F2-9AD9-4EA6-95EC-753E8B130A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6681" y="3511367"/>
                <a:ext cx="11699087" cy="5750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What does </a:t>
                </a:r>
                <a14:m>
                  <m:oMath xmlns:m="http://schemas.openxmlformats.org/officeDocument/2006/math">
                    <m:r>
                      <a:rPr lang="en-US" b="1" dirty="0" smtClean="0">
                        <a:latin typeface="Cambria Math" panose="02040503050406030204" pitchFamily="18" charset="0"/>
                      </a:rPr>
                      <m:t>𝐆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𝐅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/>
                  <a:t> mean?</a:t>
                </a:r>
              </a:p>
            </p:txBody>
          </p:sp>
        </mc:Choice>
        <mc:Fallback xmlns="">
          <p:sp>
            <p:nvSpPr>
              <p:cNvPr id="34" name="Content Placeholder 1">
                <a:extLst>
                  <a:ext uri="{FF2B5EF4-FFF2-40B4-BE49-F238E27FC236}">
                    <a16:creationId xmlns:a16="http://schemas.microsoft.com/office/drawing/2014/main" id="{865A34F2-9AD9-4EA6-95EC-753E8B130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81" y="3511367"/>
                <a:ext cx="11699087" cy="575068"/>
              </a:xfrm>
              <a:prstGeom prst="rect">
                <a:avLst/>
              </a:prstGeom>
              <a:blipFill>
                <a:blip r:embed="rId13"/>
                <a:stretch>
                  <a:fillRect l="-625" t="-17021" b="-13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D4E990E6-45CB-42A0-B8CA-020F2CEB13EF}"/>
              </a:ext>
            </a:extLst>
          </p:cNvPr>
          <p:cNvGrpSpPr/>
          <p:nvPr/>
        </p:nvGrpSpPr>
        <p:grpSpPr>
          <a:xfrm>
            <a:off x="653561" y="3920842"/>
            <a:ext cx="10654378" cy="1305052"/>
            <a:chOff x="653561" y="3920842"/>
            <a:chExt cx="10654378" cy="1305052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DB8F486-4D4C-421A-9BC2-54B492917991}"/>
                </a:ext>
              </a:extLst>
            </p:cNvPr>
            <p:cNvSpPr/>
            <p:nvPr/>
          </p:nvSpPr>
          <p:spPr>
            <a:xfrm>
              <a:off x="653561" y="4044040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0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31CBD03-4A9B-4ADD-97A7-7F013CAF2205}"/>
                </a:ext>
              </a:extLst>
            </p:cNvPr>
            <p:cNvSpPr/>
            <p:nvPr/>
          </p:nvSpPr>
          <p:spPr>
            <a:xfrm>
              <a:off x="1854435" y="4044042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1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8195E61-4C28-40A4-B892-F8FA90A17044}"/>
                </a:ext>
              </a:extLst>
            </p:cNvPr>
            <p:cNvSpPr/>
            <p:nvPr/>
          </p:nvSpPr>
          <p:spPr>
            <a:xfrm>
              <a:off x="3055309" y="4044041"/>
              <a:ext cx="720191" cy="72019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2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707A9E31-5ADC-4411-9B47-E10BA650AC0E}"/>
                </a:ext>
              </a:extLst>
            </p:cNvPr>
            <p:cNvCxnSpPr>
              <a:stCxn id="35" idx="6"/>
              <a:endCxn id="36" idx="2"/>
            </p:cNvCxnSpPr>
            <p:nvPr/>
          </p:nvCxnSpPr>
          <p:spPr>
            <a:xfrm>
              <a:off x="1373752" y="4404136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73BC602-4AFB-412C-A34F-71C572CE896B}"/>
                </a:ext>
              </a:extLst>
            </p:cNvPr>
            <p:cNvCxnSpPr/>
            <p:nvPr/>
          </p:nvCxnSpPr>
          <p:spPr>
            <a:xfrm>
              <a:off x="2557909" y="4404134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9263C01-B35F-4956-B7D3-2397144AC457}"/>
                </a:ext>
              </a:extLst>
            </p:cNvPr>
            <p:cNvCxnSpPr/>
            <p:nvPr/>
          </p:nvCxnSpPr>
          <p:spPr>
            <a:xfrm>
              <a:off x="3775500" y="4404134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90964BD-6804-4E99-A8C4-2CF2DDC58F4C}"/>
                    </a:ext>
                  </a:extLst>
                </p:cNvPr>
                <p:cNvSpPr txBox="1"/>
                <p:nvPr/>
              </p:nvSpPr>
              <p:spPr>
                <a:xfrm>
                  <a:off x="669169" y="4751840"/>
                  <a:ext cx="6195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90964BD-6804-4E99-A8C4-2CF2DDC58F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169" y="4751840"/>
                  <a:ext cx="619557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8609EFA-E94F-4249-A704-52ECF1462012}"/>
                    </a:ext>
                  </a:extLst>
                </p:cNvPr>
                <p:cNvSpPr/>
                <p:nvPr/>
              </p:nvSpPr>
              <p:spPr>
                <a:xfrm>
                  <a:off x="3164760" y="4764229"/>
                  <a:ext cx="43954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oMath>
                    </m:oMathPara>
                  </a14:m>
                  <a:endParaRPr lang="en-US" sz="2400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8609EFA-E94F-4249-A704-52ECF14620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4760" y="4764229"/>
                  <a:ext cx="439543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2E37312-B912-4544-8494-6DA1BB1161E0}"/>
                </a:ext>
              </a:extLst>
            </p:cNvPr>
            <p:cNvSpPr/>
            <p:nvPr/>
          </p:nvSpPr>
          <p:spPr>
            <a:xfrm>
              <a:off x="5146176" y="4042852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14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D8564A14-7BF4-483A-9C4D-7668E79E9CDF}"/>
                </a:ext>
              </a:extLst>
            </p:cNvPr>
            <p:cNvCxnSpPr/>
            <p:nvPr/>
          </p:nvCxnSpPr>
          <p:spPr>
            <a:xfrm>
              <a:off x="5888097" y="4404134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9DFA4DC-2691-4D3B-8741-73D5E26293EF}"/>
                </a:ext>
              </a:extLst>
            </p:cNvPr>
            <p:cNvSpPr/>
            <p:nvPr/>
          </p:nvSpPr>
          <p:spPr>
            <a:xfrm>
              <a:off x="6368780" y="4042852"/>
              <a:ext cx="720191" cy="72019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15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8237D6D9-0498-42A3-BE35-D64316960792}"/>
                </a:ext>
              </a:extLst>
            </p:cNvPr>
            <p:cNvCxnSpPr/>
            <p:nvPr/>
          </p:nvCxnSpPr>
          <p:spPr>
            <a:xfrm>
              <a:off x="7088971" y="4402945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07A60CB6-3788-403D-B749-6DF4F1835C94}"/>
                    </a:ext>
                  </a:extLst>
                </p:cNvPr>
                <p:cNvSpPr/>
                <p:nvPr/>
              </p:nvSpPr>
              <p:spPr>
                <a:xfrm>
                  <a:off x="6478231" y="4763040"/>
                  <a:ext cx="44435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oMath>
                    </m:oMathPara>
                  </a14:m>
                  <a:endParaRPr lang="en-US" sz="24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07A60CB6-3788-403D-B749-6DF4F1835C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8231" y="4763040"/>
                  <a:ext cx="444352" cy="461665"/>
                </a:xfrm>
                <a:prstGeom prst="rect">
                  <a:avLst/>
                </a:prstGeom>
                <a:blipFill>
                  <a:blip r:embed="rId16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6627028-B83D-42A7-A518-50A5F5EE1DB9}"/>
                </a:ext>
              </a:extLst>
            </p:cNvPr>
            <p:cNvSpPr/>
            <p:nvPr/>
          </p:nvSpPr>
          <p:spPr>
            <a:xfrm>
              <a:off x="10107065" y="4000765"/>
              <a:ext cx="720191" cy="72019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65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3259F25C-AFD0-409F-ABB6-98DEFC7DAF12}"/>
                    </a:ext>
                  </a:extLst>
                </p:cNvPr>
                <p:cNvSpPr/>
                <p:nvPr/>
              </p:nvSpPr>
              <p:spPr>
                <a:xfrm>
                  <a:off x="10206367" y="4720614"/>
                  <a:ext cx="43794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oMath>
                    </m:oMathPara>
                  </a14:m>
                  <a:endParaRPr lang="en-US" sz="2400" b="1" i="1" dirty="0">
                    <a:solidFill>
                      <a:srgbClr val="7030A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3259F25C-AFD0-409F-ABB6-98DEFC7DAF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06367" y="4720614"/>
                  <a:ext cx="437940" cy="461665"/>
                </a:xfrm>
                <a:prstGeom prst="rect">
                  <a:avLst/>
                </a:prstGeom>
                <a:blipFill>
                  <a:blip r:embed="rId17"/>
                  <a:stretch>
                    <a:fillRect b="-131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55B42EFE-49BB-4BDC-BB7E-74A5D1F3E12A}"/>
                </a:ext>
              </a:extLst>
            </p:cNvPr>
            <p:cNvCxnSpPr/>
            <p:nvPr/>
          </p:nvCxnSpPr>
          <p:spPr>
            <a:xfrm>
              <a:off x="10827256" y="4319324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C7E0C7FC-5BCF-4F6D-A981-09B6F7DB492F}"/>
                    </a:ext>
                  </a:extLst>
                </p:cNvPr>
                <p:cNvSpPr txBox="1"/>
                <p:nvPr/>
              </p:nvSpPr>
              <p:spPr>
                <a:xfrm>
                  <a:off x="5242964" y="4751839"/>
                  <a:ext cx="6195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C7E0C7FC-5BCF-4F6D-A981-09B6F7DB49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2964" y="4751839"/>
                  <a:ext cx="619557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A2C8AF3-CA1E-4E73-BF07-E65190AEEC7A}"/>
                </a:ext>
              </a:extLst>
            </p:cNvPr>
            <p:cNvSpPr/>
            <p:nvPr/>
          </p:nvSpPr>
          <p:spPr>
            <a:xfrm>
              <a:off x="8235541" y="4011969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54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444BB32B-33A1-4092-8E37-799FC91C94F2}"/>
                </a:ext>
              </a:extLst>
            </p:cNvPr>
            <p:cNvCxnSpPr/>
            <p:nvPr/>
          </p:nvCxnSpPr>
          <p:spPr>
            <a:xfrm>
              <a:off x="8977462" y="4373251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8C137107-D1BD-43EE-86BF-11BD19696D26}"/>
                    </a:ext>
                  </a:extLst>
                </p:cNvPr>
                <p:cNvSpPr txBox="1"/>
                <p:nvPr/>
              </p:nvSpPr>
              <p:spPr>
                <a:xfrm>
                  <a:off x="8332329" y="4720956"/>
                  <a:ext cx="6195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8C137107-D1BD-43EE-86BF-11BD19696D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2329" y="4720956"/>
                  <a:ext cx="619557" cy="461665"/>
                </a:xfrm>
                <a:prstGeom prst="rect">
                  <a:avLst/>
                </a:prstGeom>
                <a:blipFill>
                  <a:blip r:embed="rId19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94483201-CA3A-4A45-A6F7-C319A3C5A8B2}"/>
                    </a:ext>
                  </a:extLst>
                </p:cNvPr>
                <p:cNvSpPr txBox="1"/>
                <p:nvPr/>
              </p:nvSpPr>
              <p:spPr>
                <a:xfrm>
                  <a:off x="7437830" y="3948123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94483201-CA3A-4A45-A6F7-C319A3C5A8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7830" y="3948123"/>
                  <a:ext cx="851515" cy="830997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C40B310B-AFDB-4133-9D6B-2F63F54CB476}"/>
                    </a:ext>
                  </a:extLst>
                </p:cNvPr>
                <p:cNvSpPr txBox="1"/>
                <p:nvPr/>
              </p:nvSpPr>
              <p:spPr>
                <a:xfrm>
                  <a:off x="9283398" y="3920842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C40B310B-AFDB-4133-9D6B-2F63F54CB4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3398" y="3920842"/>
                  <a:ext cx="851515" cy="830997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17546F7E-3140-4A6C-9CB3-730FF0F268CD}"/>
                    </a:ext>
                  </a:extLst>
                </p:cNvPr>
                <p:cNvSpPr txBox="1"/>
                <p:nvPr/>
              </p:nvSpPr>
              <p:spPr>
                <a:xfrm>
                  <a:off x="4283796" y="3956565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17546F7E-3140-4A6C-9CB3-730FF0F268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3796" y="3956565"/>
                  <a:ext cx="851515" cy="83099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4591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B5DD624-00C2-40D2-B4A5-3E424B1BE7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26396"/>
                <a:ext cx="11699087" cy="778828"/>
              </a:xfrm>
            </p:spPr>
            <p:txBody>
              <a:bodyPr/>
              <a:lstStyle/>
              <a:p>
                <a:r>
                  <a:rPr lang="en-US" dirty="0"/>
                  <a:t>What does the following formula mean: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𝐗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B5DD624-00C2-40D2-B4A5-3E424B1BE7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26396"/>
                <a:ext cx="11699087" cy="778828"/>
              </a:xfrm>
              <a:blipFill>
                <a:blip r:embed="rId2"/>
                <a:stretch>
                  <a:fillRect l="-625" t="-9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6395032A-C4D5-4070-8EFB-72A7F9601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420221"/>
            <a:ext cx="10920419" cy="778828"/>
          </a:xfrm>
        </p:spPr>
        <p:txBody>
          <a:bodyPr/>
          <a:lstStyle/>
          <a:p>
            <a:r>
              <a:rPr lang="en-US" dirty="0"/>
              <a:t>More, more operator fun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68A2A-F530-4E53-9EE0-A0C4B6F96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8581905-CF92-45C0-8001-4DD30E3D279A}"/>
              </a:ext>
            </a:extLst>
          </p:cNvPr>
          <p:cNvGrpSpPr/>
          <p:nvPr/>
        </p:nvGrpSpPr>
        <p:grpSpPr>
          <a:xfrm>
            <a:off x="1760984" y="2286593"/>
            <a:ext cx="6704687" cy="1204052"/>
            <a:chOff x="1134910" y="2635454"/>
            <a:chExt cx="6704687" cy="120405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0D5D276-F4B4-41BD-B137-99E2151C685F}"/>
                </a:ext>
              </a:extLst>
            </p:cNvPr>
            <p:cNvSpPr/>
            <p:nvPr/>
          </p:nvSpPr>
          <p:spPr>
            <a:xfrm>
              <a:off x="1134910" y="2644073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3200" dirty="0"/>
                <a:t>0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B7CB3FE-F004-49B7-8408-4E0421A81237}"/>
                </a:ext>
              </a:extLst>
            </p:cNvPr>
            <p:cNvSpPr/>
            <p:nvPr/>
          </p:nvSpPr>
          <p:spPr>
            <a:xfrm>
              <a:off x="2335784" y="2644075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1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DDD0CCA-FF6E-4D2F-8F0C-B32CA9A6F616}"/>
                </a:ext>
              </a:extLst>
            </p:cNvPr>
            <p:cNvSpPr/>
            <p:nvPr/>
          </p:nvSpPr>
          <p:spPr>
            <a:xfrm>
              <a:off x="3536658" y="2644074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2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A409668-140F-4AE6-A3E6-533E068F3AD9}"/>
                </a:ext>
              </a:extLst>
            </p:cNvPr>
            <p:cNvSpPr/>
            <p:nvPr/>
          </p:nvSpPr>
          <p:spPr>
            <a:xfrm>
              <a:off x="4745269" y="2644073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65A59CC-D850-4BCA-8331-04474C29DB7A}"/>
                </a:ext>
              </a:extLst>
            </p:cNvPr>
            <p:cNvSpPr/>
            <p:nvPr/>
          </p:nvSpPr>
          <p:spPr>
            <a:xfrm>
              <a:off x="5913092" y="2644071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5064E8F-858B-4EB6-A68A-5C9F5E66D55E}"/>
                </a:ext>
              </a:extLst>
            </p:cNvPr>
            <p:cNvSpPr/>
            <p:nvPr/>
          </p:nvSpPr>
          <p:spPr>
            <a:xfrm>
              <a:off x="7119406" y="2635454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5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18DF51B-3456-4BBE-BC07-F06DBE0BB0B8}"/>
                </a:ext>
              </a:extLst>
            </p:cNvPr>
            <p:cNvCxnSpPr>
              <a:stCxn id="6" idx="6"/>
              <a:endCxn id="7" idx="2"/>
            </p:cNvCxnSpPr>
            <p:nvPr/>
          </p:nvCxnSpPr>
          <p:spPr>
            <a:xfrm>
              <a:off x="1855101" y="3004169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1F628A7-340F-4650-ADA6-9A3D53ACBEA8}"/>
                </a:ext>
              </a:extLst>
            </p:cNvPr>
            <p:cNvCxnSpPr/>
            <p:nvPr/>
          </p:nvCxnSpPr>
          <p:spPr>
            <a:xfrm>
              <a:off x="3039258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BF1C7B7-B917-4515-8EBA-06624C5D89EA}"/>
                </a:ext>
              </a:extLst>
            </p:cNvPr>
            <p:cNvCxnSpPr/>
            <p:nvPr/>
          </p:nvCxnSpPr>
          <p:spPr>
            <a:xfrm>
              <a:off x="4256849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4C9528C-EA3D-40AB-A16A-9739B85B582A}"/>
                </a:ext>
              </a:extLst>
            </p:cNvPr>
            <p:cNvCxnSpPr/>
            <p:nvPr/>
          </p:nvCxnSpPr>
          <p:spPr>
            <a:xfrm>
              <a:off x="5465460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3A1A41B-D4D5-434C-8028-D5548D7830B6}"/>
                </a:ext>
              </a:extLst>
            </p:cNvPr>
            <p:cNvCxnSpPr>
              <a:cxnSpLocks/>
            </p:cNvCxnSpPr>
            <p:nvPr/>
          </p:nvCxnSpPr>
          <p:spPr>
            <a:xfrm>
              <a:off x="6635980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452FF2C-389B-4F3A-BE8F-EA0B330073E0}"/>
                    </a:ext>
                  </a:extLst>
                </p:cNvPr>
                <p:cNvSpPr txBox="1"/>
                <p:nvPr/>
              </p:nvSpPr>
              <p:spPr>
                <a:xfrm>
                  <a:off x="1260521" y="3355646"/>
                  <a:ext cx="6195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452FF2C-389B-4F3A-BE8F-EA0B330073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0521" y="3355646"/>
                  <a:ext cx="619557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58CD931-0851-4904-8E97-BA5130B6603E}"/>
                    </a:ext>
                  </a:extLst>
                </p:cNvPr>
                <p:cNvSpPr txBox="1"/>
                <p:nvPr/>
              </p:nvSpPr>
              <p:spPr>
                <a:xfrm>
                  <a:off x="2501824" y="3355645"/>
                  <a:ext cx="55797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58CD931-0851-4904-8E97-BA5130B660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1824" y="3355645"/>
                  <a:ext cx="55797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69EF14F-2638-4945-ACC1-560D1B752667}"/>
                    </a:ext>
                  </a:extLst>
                </p:cNvPr>
                <p:cNvSpPr txBox="1"/>
                <p:nvPr/>
              </p:nvSpPr>
              <p:spPr>
                <a:xfrm>
                  <a:off x="3617766" y="3355645"/>
                  <a:ext cx="55797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69EF14F-2638-4945-ACC1-560D1B7526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7766" y="3355645"/>
                  <a:ext cx="55797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86C9687-8ED7-4942-AEF2-BC20D6818601}"/>
                    </a:ext>
                  </a:extLst>
                </p:cNvPr>
                <p:cNvSpPr txBox="1"/>
                <p:nvPr/>
              </p:nvSpPr>
              <p:spPr>
                <a:xfrm>
                  <a:off x="4875347" y="3377841"/>
                  <a:ext cx="55573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86C9687-8ED7-4942-AEF2-BC20D68186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5347" y="3377841"/>
                  <a:ext cx="555730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3820AC3-A2CC-4DC6-862B-83D4B0AAA002}"/>
                    </a:ext>
                  </a:extLst>
                </p:cNvPr>
                <p:cNvSpPr txBox="1"/>
                <p:nvPr/>
              </p:nvSpPr>
              <p:spPr>
                <a:xfrm>
                  <a:off x="6088806" y="3364261"/>
                  <a:ext cx="55797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3820AC3-A2CC-4DC6-862B-83D4B0AAA0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8806" y="3364261"/>
                  <a:ext cx="557973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1">
                <a:extLst>
                  <a:ext uri="{FF2B5EF4-FFF2-40B4-BE49-F238E27FC236}">
                    <a16:creationId xmlns:a16="http://schemas.microsoft.com/office/drawing/2014/main" id="{4377C006-A069-42AD-8923-DFBFEABF74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6680" y="3567059"/>
                <a:ext cx="11699087" cy="6356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Is this true?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same as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i="1" dirty="0"/>
                  <a:t>?</a:t>
                </a:r>
                <a:endParaRPr lang="ar-AE" i="1" dirty="0"/>
              </a:p>
            </p:txBody>
          </p:sp>
        </mc:Choice>
        <mc:Fallback xmlns="">
          <p:sp>
            <p:nvSpPr>
              <p:cNvPr id="25" name="Content Placeholder 1">
                <a:extLst>
                  <a:ext uri="{FF2B5EF4-FFF2-40B4-BE49-F238E27FC236}">
                    <a16:creationId xmlns:a16="http://schemas.microsoft.com/office/drawing/2014/main" id="{4377C006-A069-42AD-8923-DFBFEABF7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80" y="3567059"/>
                <a:ext cx="11699087" cy="635632"/>
              </a:xfrm>
              <a:prstGeom prst="rect">
                <a:avLst/>
              </a:prstGeom>
              <a:blipFill>
                <a:blip r:embed="rId8"/>
                <a:stretch>
                  <a:fillRect l="-625" t="-15385" b="-2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E335DD73-B916-4390-B922-AED352A4062F}"/>
              </a:ext>
            </a:extLst>
          </p:cNvPr>
          <p:cNvGrpSpPr/>
          <p:nvPr/>
        </p:nvGrpSpPr>
        <p:grpSpPr>
          <a:xfrm>
            <a:off x="1189753" y="4073843"/>
            <a:ext cx="9444362" cy="1678220"/>
            <a:chOff x="1418352" y="3315545"/>
            <a:chExt cx="9444362" cy="167822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7866F41-BFB5-46C1-B117-1DD950BB8C97}"/>
                </a:ext>
              </a:extLst>
            </p:cNvPr>
            <p:cNvSpPr/>
            <p:nvPr/>
          </p:nvSpPr>
          <p:spPr>
            <a:xfrm>
              <a:off x="1418352" y="3429000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0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BF37C01-F11A-4CBF-8EDD-5793645755BA}"/>
                </a:ext>
              </a:extLst>
            </p:cNvPr>
            <p:cNvSpPr/>
            <p:nvPr/>
          </p:nvSpPr>
          <p:spPr>
            <a:xfrm>
              <a:off x="2619226" y="3429002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1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F284881-0BB2-462B-BFCF-C6865BCD0653}"/>
                </a:ext>
              </a:extLst>
            </p:cNvPr>
            <p:cNvSpPr/>
            <p:nvPr/>
          </p:nvSpPr>
          <p:spPr>
            <a:xfrm>
              <a:off x="3820100" y="3429001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2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3C21CB0-EBE4-4320-9CE7-3BE79FB5AC1F}"/>
                </a:ext>
              </a:extLst>
            </p:cNvPr>
            <p:cNvSpPr/>
            <p:nvPr/>
          </p:nvSpPr>
          <p:spPr>
            <a:xfrm>
              <a:off x="5028711" y="3429000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ADA4241-562B-4144-B4EC-72378276B6A5}"/>
                </a:ext>
              </a:extLst>
            </p:cNvPr>
            <p:cNvSpPr/>
            <p:nvPr/>
          </p:nvSpPr>
          <p:spPr>
            <a:xfrm>
              <a:off x="6196534" y="3428998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D9037D4-E8BE-4324-8842-0CA730A47DBD}"/>
                </a:ext>
              </a:extLst>
            </p:cNvPr>
            <p:cNvSpPr/>
            <p:nvPr/>
          </p:nvSpPr>
          <p:spPr>
            <a:xfrm>
              <a:off x="8785302" y="3426351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42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A63C6D1-F5B1-47AF-A3D4-DE44169B677E}"/>
                </a:ext>
              </a:extLst>
            </p:cNvPr>
            <p:cNvCxnSpPr>
              <a:stCxn id="27" idx="6"/>
              <a:endCxn id="28" idx="2"/>
            </p:cNvCxnSpPr>
            <p:nvPr/>
          </p:nvCxnSpPr>
          <p:spPr>
            <a:xfrm>
              <a:off x="2138543" y="3789096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A03090D-4218-4BB7-8BB4-FAB5C511629D}"/>
                </a:ext>
              </a:extLst>
            </p:cNvPr>
            <p:cNvCxnSpPr/>
            <p:nvPr/>
          </p:nvCxnSpPr>
          <p:spPr>
            <a:xfrm>
              <a:off x="3322700" y="3789094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6ECDDE1-E4B7-4183-8984-83E5F25BA93E}"/>
                </a:ext>
              </a:extLst>
            </p:cNvPr>
            <p:cNvCxnSpPr/>
            <p:nvPr/>
          </p:nvCxnSpPr>
          <p:spPr>
            <a:xfrm>
              <a:off x="4540291" y="3789094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CC73198-1B22-41A0-86F7-AEF460CB6ED5}"/>
                </a:ext>
              </a:extLst>
            </p:cNvPr>
            <p:cNvCxnSpPr/>
            <p:nvPr/>
          </p:nvCxnSpPr>
          <p:spPr>
            <a:xfrm>
              <a:off x="5748902" y="3789094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725A7C63-CA0A-4F04-95A1-6A0E6CF149FD}"/>
                </a:ext>
              </a:extLst>
            </p:cNvPr>
            <p:cNvCxnSpPr>
              <a:cxnSpLocks/>
            </p:cNvCxnSpPr>
            <p:nvPr/>
          </p:nvCxnSpPr>
          <p:spPr>
            <a:xfrm>
              <a:off x="6919422" y="378644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230B233-AF65-41D3-BB84-1BFB2961D0F2}"/>
                </a:ext>
              </a:extLst>
            </p:cNvPr>
            <p:cNvCxnSpPr>
              <a:cxnSpLocks/>
            </p:cNvCxnSpPr>
            <p:nvPr/>
          </p:nvCxnSpPr>
          <p:spPr>
            <a:xfrm>
              <a:off x="8301922" y="3786444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3F29C25-D05B-49EE-A3FF-23A914CCA222}"/>
                    </a:ext>
                  </a:extLst>
                </p:cNvPr>
                <p:cNvSpPr txBox="1"/>
                <p:nvPr/>
              </p:nvSpPr>
              <p:spPr>
                <a:xfrm>
                  <a:off x="7425082" y="3315545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3F29C25-D05B-49EE-A3FF-23A914CCA2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5082" y="3315545"/>
                  <a:ext cx="851515" cy="83099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11EB75DC-EFAA-406A-8FE7-34C4B6E24A24}"/>
                </a:ext>
              </a:extLst>
            </p:cNvPr>
            <p:cNvCxnSpPr>
              <a:cxnSpLocks/>
            </p:cNvCxnSpPr>
            <p:nvPr/>
          </p:nvCxnSpPr>
          <p:spPr>
            <a:xfrm>
              <a:off x="9505539" y="378644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5717F0E-018D-44B4-8A98-401E5AF73A16}"/>
                    </a:ext>
                  </a:extLst>
                </p:cNvPr>
                <p:cNvSpPr txBox="1"/>
                <p:nvPr/>
              </p:nvSpPr>
              <p:spPr>
                <a:xfrm>
                  <a:off x="10011199" y="3315545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5717F0E-018D-44B4-8A98-401E5AF73A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1199" y="3315545"/>
                  <a:ext cx="851515" cy="83099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95D05E6-9B7B-4221-A2F6-B7615E046F49}"/>
                    </a:ext>
                  </a:extLst>
                </p:cNvPr>
                <p:cNvSpPr txBox="1"/>
                <p:nvPr/>
              </p:nvSpPr>
              <p:spPr>
                <a:xfrm>
                  <a:off x="1543963" y="4140573"/>
                  <a:ext cx="657231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95D05E6-9B7B-4221-A2F6-B7615E046F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3963" y="4140573"/>
                  <a:ext cx="657231" cy="830997"/>
                </a:xfrm>
                <a:prstGeom prst="rect">
                  <a:avLst/>
                </a:prstGeom>
                <a:blipFill>
                  <a:blip r:embed="rId11"/>
                  <a:stretch>
                    <a:fillRect b="-51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669E6B5-A602-40E8-A7B4-6B2D7162B2F8}"/>
                    </a:ext>
                  </a:extLst>
                </p:cNvPr>
                <p:cNvSpPr txBox="1"/>
                <p:nvPr/>
              </p:nvSpPr>
              <p:spPr>
                <a:xfrm>
                  <a:off x="2628808" y="4149189"/>
                  <a:ext cx="786369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669E6B5-A602-40E8-A7B4-6B2D7162B2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808" y="4149189"/>
                  <a:ext cx="786369" cy="830997"/>
                </a:xfrm>
                <a:prstGeom prst="rect">
                  <a:avLst/>
                </a:prstGeom>
                <a:blipFill>
                  <a:blip r:embed="rId12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279C2E06-EDAC-4A01-831A-40CA24E89650}"/>
                    </a:ext>
                  </a:extLst>
                </p:cNvPr>
                <p:cNvSpPr txBox="1"/>
                <p:nvPr/>
              </p:nvSpPr>
              <p:spPr>
                <a:xfrm>
                  <a:off x="3888538" y="4140573"/>
                  <a:ext cx="657231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279C2E06-EDAC-4A01-831A-40CA24E896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8538" y="4140573"/>
                  <a:ext cx="657231" cy="830997"/>
                </a:xfrm>
                <a:prstGeom prst="rect">
                  <a:avLst/>
                </a:prstGeom>
                <a:blipFill>
                  <a:blip r:embed="rId13"/>
                  <a:stretch>
                    <a:fillRect b="-51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6352382A-D0C7-44F5-982A-8E1196BF3E26}"/>
                    </a:ext>
                  </a:extLst>
                </p:cNvPr>
                <p:cNvSpPr txBox="1"/>
                <p:nvPr/>
              </p:nvSpPr>
              <p:spPr>
                <a:xfrm>
                  <a:off x="5158789" y="4162768"/>
                  <a:ext cx="786369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6352382A-D0C7-44F5-982A-8E1196BF3E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8789" y="4162768"/>
                  <a:ext cx="786369" cy="830997"/>
                </a:xfrm>
                <a:prstGeom prst="rect">
                  <a:avLst/>
                </a:prstGeom>
                <a:blipFill>
                  <a:blip r:embed="rId14"/>
                  <a:stretch>
                    <a:fillRect b="-51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E236EAA-F9F6-4EAB-ABE0-44DB8A077E32}"/>
                    </a:ext>
                  </a:extLst>
                </p:cNvPr>
                <p:cNvSpPr txBox="1"/>
                <p:nvPr/>
              </p:nvSpPr>
              <p:spPr>
                <a:xfrm>
                  <a:off x="6372248" y="4149188"/>
                  <a:ext cx="657231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E236EAA-F9F6-4EAB-ABE0-44DB8A077E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2248" y="4149188"/>
                  <a:ext cx="657231" cy="830997"/>
                </a:xfrm>
                <a:prstGeom prst="rect">
                  <a:avLst/>
                </a:prstGeom>
                <a:blipFill>
                  <a:blip r:embed="rId15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F848AEE-3DB7-4233-B7FB-1F41F69E2D1E}"/>
                    </a:ext>
                  </a:extLst>
                </p:cNvPr>
                <p:cNvSpPr txBox="1"/>
                <p:nvPr/>
              </p:nvSpPr>
              <p:spPr>
                <a:xfrm>
                  <a:off x="8781733" y="4150887"/>
                  <a:ext cx="657231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F848AEE-3DB7-4233-B7FB-1F41F69E2D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1733" y="4150887"/>
                  <a:ext cx="657231" cy="830997"/>
                </a:xfrm>
                <a:prstGeom prst="rect">
                  <a:avLst/>
                </a:prstGeom>
                <a:blipFill>
                  <a:blip r:embed="rId16"/>
                  <a:stretch>
                    <a:fillRect b="-51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B918FBE-2432-4483-A368-61578FC27F85}"/>
                  </a:ext>
                </a:extLst>
              </p:cNvPr>
              <p:cNvSpPr txBox="1"/>
              <p:nvPr/>
            </p:nvSpPr>
            <p:spPr>
              <a:xfrm>
                <a:off x="9343505" y="4785229"/>
                <a:ext cx="239907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No! Because this trace satisfies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but not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B918FBE-2432-4483-A368-61578FC27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3505" y="4785229"/>
                <a:ext cx="2399071" cy="923330"/>
              </a:xfrm>
              <a:prstGeom prst="rect">
                <a:avLst/>
              </a:prstGeom>
              <a:blipFill>
                <a:blip r:embed="rId17"/>
                <a:stretch>
                  <a:fillRect t="-3974" r="-1272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401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5" grpId="0" build="p"/>
      <p:bldP spid="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797552D-5331-4089-8F0E-CEA304EE1C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≡¬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𝐅𝐆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i="1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i="1" dirty="0"/>
              </a:p>
              <a:p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i="1" dirty="0"/>
              </a:p>
              <a:p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𝐆𝐅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i="1" dirty="0"/>
              </a:p>
              <a:p>
                <a:endParaRPr lang="en-US" i="1" dirty="0"/>
              </a:p>
              <a:p>
                <a:endParaRPr lang="en-US" i="1" dirty="0"/>
              </a:p>
              <a:p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797552D-5331-4089-8F0E-CEA304EE1C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5B202FD-1D15-4CEA-B58B-793D5E02E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 duality and identities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7B9F6-710E-4593-B6E7-E9DBD85BE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354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0AE697-85C2-4EA1-9732-7D115EBD9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Formal Requirements/Specifications</a:t>
            </a:r>
          </a:p>
          <a:p>
            <a:r>
              <a:rPr lang="en-US" dirty="0"/>
              <a:t>Requirements-based Testing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E67298-5A71-4A19-9DB5-FAEE3B947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2 : Testing closed-loop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629751-0F97-4E5E-85A3-9A7E9DCE8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5498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F4F97C-F591-44E3-B283-E6741CCD9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4"/>
            <a:ext cx="11699087" cy="529348"/>
          </a:xfrm>
        </p:spPr>
        <p:txBody>
          <a:bodyPr/>
          <a:lstStyle/>
          <a:p>
            <a:r>
              <a:rPr lang="en-US" dirty="0"/>
              <a:t>Suppose you are designing a robot that has to do a number of missions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A7310D-01C1-4DC8-809F-AFFF5823B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specifications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FB793-6833-4993-A4D3-93DAF529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30</a:t>
            </a:fld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DE85CE5-AFF3-43BF-BE53-0C31B59EA4C8}"/>
              </a:ext>
            </a:extLst>
          </p:cNvPr>
          <p:cNvGrpSpPr/>
          <p:nvPr/>
        </p:nvGrpSpPr>
        <p:grpSpPr>
          <a:xfrm>
            <a:off x="270164" y="2185886"/>
            <a:ext cx="7897090" cy="3339411"/>
            <a:chOff x="1537855" y="2159458"/>
            <a:chExt cx="7897090" cy="333941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11DBEBB-E6F1-4177-9EE1-1F1C8B756733}"/>
                </a:ext>
              </a:extLst>
            </p:cNvPr>
            <p:cNvSpPr/>
            <p:nvPr/>
          </p:nvSpPr>
          <p:spPr>
            <a:xfrm>
              <a:off x="1542011" y="2161309"/>
              <a:ext cx="7888778" cy="33375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FD3EEF8-19F3-4D4A-BE5A-0BA604792176}"/>
                    </a:ext>
                  </a:extLst>
                </p:cNvPr>
                <p:cNvSpPr/>
                <p:nvPr/>
              </p:nvSpPr>
              <p:spPr>
                <a:xfrm>
                  <a:off x="1537855" y="2161309"/>
                  <a:ext cx="2597727" cy="259287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Kitchen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FD3EEF8-19F3-4D4A-BE5A-0BA6047921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855" y="2161309"/>
                  <a:ext cx="2597727" cy="25928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08289B3-162E-481B-BC1A-E47040BFE8F7}"/>
                    </a:ext>
                  </a:extLst>
                </p:cNvPr>
                <p:cNvSpPr/>
                <p:nvPr/>
              </p:nvSpPr>
              <p:spPr>
                <a:xfrm>
                  <a:off x="6833062" y="3595254"/>
                  <a:ext cx="2597727" cy="1903615"/>
                </a:xfrm>
                <a:prstGeom prst="rect">
                  <a:avLst/>
                </a:prstGeom>
                <a:solidFill>
                  <a:srgbClr val="FFF7C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Bedroom 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08289B3-162E-481B-BC1A-E47040BFE8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3062" y="3595254"/>
                  <a:ext cx="2597727" cy="190361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70A311F-3224-4BA4-988D-E21EDA6FF7DE}"/>
                    </a:ext>
                  </a:extLst>
                </p:cNvPr>
                <p:cNvSpPr/>
                <p:nvPr/>
              </p:nvSpPr>
              <p:spPr>
                <a:xfrm>
                  <a:off x="4139738" y="2161308"/>
                  <a:ext cx="2693324" cy="33375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Living Room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(ℓ)</m:t>
                      </m:r>
                    </m:oMath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70A311F-3224-4BA4-988D-E21EDA6FF7D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738" y="2161308"/>
                  <a:ext cx="2693324" cy="333756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9636E47-E79A-4399-897F-9ADA3B71D18E}"/>
                    </a:ext>
                  </a:extLst>
                </p:cNvPr>
                <p:cNvSpPr/>
                <p:nvPr/>
              </p:nvSpPr>
              <p:spPr>
                <a:xfrm>
                  <a:off x="1542011" y="4763192"/>
                  <a:ext cx="2597727" cy="726669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Bathroom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9636E47-E79A-4399-897F-9ADA3B71D1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2011" y="4763192"/>
                  <a:ext cx="2597727" cy="72666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BC74AEC-F71F-4C21-8BA6-39BB807206EC}"/>
                </a:ext>
              </a:extLst>
            </p:cNvPr>
            <p:cNvCxnSpPr/>
            <p:nvPr/>
          </p:nvCxnSpPr>
          <p:spPr>
            <a:xfrm flipH="1">
              <a:off x="3897325" y="3559577"/>
              <a:ext cx="236913" cy="374073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7CBC2E1-FE88-416A-B81A-0A2D245BD9B4}"/>
                </a:ext>
              </a:extLst>
            </p:cNvPr>
            <p:cNvSpPr/>
            <p:nvPr/>
          </p:nvSpPr>
          <p:spPr>
            <a:xfrm>
              <a:off x="3926420" y="4000152"/>
              <a:ext cx="203662" cy="89902"/>
            </a:xfrm>
            <a:custGeom>
              <a:avLst/>
              <a:gdLst>
                <a:gd name="connsiteX0" fmla="*/ 0 w 203662"/>
                <a:gd name="connsiteY0" fmla="*/ 0 h 89902"/>
                <a:gd name="connsiteX1" fmla="*/ 91440 w 203662"/>
                <a:gd name="connsiteY1" fmla="*/ 78971 h 89902"/>
                <a:gd name="connsiteX2" fmla="*/ 203662 w 203662"/>
                <a:gd name="connsiteY2" fmla="*/ 87284 h 8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662" h="89902">
                  <a:moveTo>
                    <a:pt x="0" y="0"/>
                  </a:moveTo>
                  <a:cubicBezTo>
                    <a:pt x="28748" y="32212"/>
                    <a:pt x="57496" y="64424"/>
                    <a:pt x="91440" y="78971"/>
                  </a:cubicBezTo>
                  <a:cubicBezTo>
                    <a:pt x="125384" y="93518"/>
                    <a:pt x="164523" y="90401"/>
                    <a:pt x="203662" y="87284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7C9DF49-397F-46E0-8221-BE0AC5C0F5D3}"/>
                </a:ext>
              </a:extLst>
            </p:cNvPr>
            <p:cNvCxnSpPr>
              <a:cxnSpLocks/>
              <a:stCxn id="22" idx="1"/>
            </p:cNvCxnSpPr>
            <p:nvPr/>
          </p:nvCxnSpPr>
          <p:spPr>
            <a:xfrm flipH="1">
              <a:off x="6683432" y="2877356"/>
              <a:ext cx="153786" cy="146627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D089231-7998-4954-8382-231930278979}"/>
                </a:ext>
              </a:extLst>
            </p:cNvPr>
            <p:cNvSpPr/>
            <p:nvPr/>
          </p:nvSpPr>
          <p:spPr>
            <a:xfrm>
              <a:off x="6683432" y="3090485"/>
              <a:ext cx="149629" cy="89902"/>
            </a:xfrm>
            <a:custGeom>
              <a:avLst/>
              <a:gdLst>
                <a:gd name="connsiteX0" fmla="*/ 0 w 203662"/>
                <a:gd name="connsiteY0" fmla="*/ 0 h 89902"/>
                <a:gd name="connsiteX1" fmla="*/ 91440 w 203662"/>
                <a:gd name="connsiteY1" fmla="*/ 78971 h 89902"/>
                <a:gd name="connsiteX2" fmla="*/ 203662 w 203662"/>
                <a:gd name="connsiteY2" fmla="*/ 87284 h 8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662" h="89902">
                  <a:moveTo>
                    <a:pt x="0" y="0"/>
                  </a:moveTo>
                  <a:cubicBezTo>
                    <a:pt x="28748" y="32212"/>
                    <a:pt x="57496" y="64424"/>
                    <a:pt x="91440" y="78971"/>
                  </a:cubicBezTo>
                  <a:cubicBezTo>
                    <a:pt x="125384" y="93518"/>
                    <a:pt x="164523" y="90401"/>
                    <a:pt x="203662" y="87284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0BD2DE7-F5BF-4857-9333-98C41B456271}"/>
                </a:ext>
              </a:extLst>
            </p:cNvPr>
            <p:cNvCxnSpPr/>
            <p:nvPr/>
          </p:nvCxnSpPr>
          <p:spPr>
            <a:xfrm flipH="1">
              <a:off x="6600305" y="4457928"/>
              <a:ext cx="236913" cy="374073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B9219A5-7C62-4D34-82C0-769718C5A03C}"/>
                </a:ext>
              </a:extLst>
            </p:cNvPr>
            <p:cNvSpPr/>
            <p:nvPr/>
          </p:nvSpPr>
          <p:spPr>
            <a:xfrm>
              <a:off x="6629400" y="4898503"/>
              <a:ext cx="203662" cy="89902"/>
            </a:xfrm>
            <a:custGeom>
              <a:avLst/>
              <a:gdLst>
                <a:gd name="connsiteX0" fmla="*/ 0 w 203662"/>
                <a:gd name="connsiteY0" fmla="*/ 0 h 89902"/>
                <a:gd name="connsiteX1" fmla="*/ 91440 w 203662"/>
                <a:gd name="connsiteY1" fmla="*/ 78971 h 89902"/>
                <a:gd name="connsiteX2" fmla="*/ 203662 w 203662"/>
                <a:gd name="connsiteY2" fmla="*/ 87284 h 8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662" h="89902">
                  <a:moveTo>
                    <a:pt x="0" y="0"/>
                  </a:moveTo>
                  <a:cubicBezTo>
                    <a:pt x="28748" y="32212"/>
                    <a:pt x="57496" y="64424"/>
                    <a:pt x="91440" y="78971"/>
                  </a:cubicBezTo>
                  <a:cubicBezTo>
                    <a:pt x="125384" y="93518"/>
                    <a:pt x="164523" y="90401"/>
                    <a:pt x="203662" y="87284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FDD8B7A-C79A-4E55-B6E6-DC97FFA377CE}"/>
                </a:ext>
              </a:extLst>
            </p:cNvPr>
            <p:cNvCxnSpPr>
              <a:cxnSpLocks/>
            </p:cNvCxnSpPr>
            <p:nvPr/>
          </p:nvCxnSpPr>
          <p:spPr>
            <a:xfrm>
              <a:off x="4139738" y="4879253"/>
              <a:ext cx="236913" cy="374073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3133AC9-6F9C-4534-959D-7A129838404D}"/>
                </a:ext>
              </a:extLst>
            </p:cNvPr>
            <p:cNvSpPr/>
            <p:nvPr/>
          </p:nvSpPr>
          <p:spPr>
            <a:xfrm flipH="1">
              <a:off x="4168833" y="5319828"/>
              <a:ext cx="203662" cy="89902"/>
            </a:xfrm>
            <a:custGeom>
              <a:avLst/>
              <a:gdLst>
                <a:gd name="connsiteX0" fmla="*/ 0 w 203662"/>
                <a:gd name="connsiteY0" fmla="*/ 0 h 89902"/>
                <a:gd name="connsiteX1" fmla="*/ 91440 w 203662"/>
                <a:gd name="connsiteY1" fmla="*/ 78971 h 89902"/>
                <a:gd name="connsiteX2" fmla="*/ 203662 w 203662"/>
                <a:gd name="connsiteY2" fmla="*/ 87284 h 8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662" h="89902">
                  <a:moveTo>
                    <a:pt x="0" y="0"/>
                  </a:moveTo>
                  <a:cubicBezTo>
                    <a:pt x="28748" y="32212"/>
                    <a:pt x="57496" y="64424"/>
                    <a:pt x="91440" y="78971"/>
                  </a:cubicBezTo>
                  <a:cubicBezTo>
                    <a:pt x="125384" y="93518"/>
                    <a:pt x="164523" y="90401"/>
                    <a:pt x="203662" y="87284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8E5594C-3FC7-4950-9D92-1B340646073A}"/>
                    </a:ext>
                  </a:extLst>
                </p:cNvPr>
                <p:cNvSpPr/>
                <p:nvPr/>
              </p:nvSpPr>
              <p:spPr>
                <a:xfrm>
                  <a:off x="6837218" y="2159458"/>
                  <a:ext cx="2597727" cy="1435795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Study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8E5594C-3FC7-4950-9D92-1B34064607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7218" y="2159458"/>
                  <a:ext cx="2597727" cy="143579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EF544BA5-4B55-48BF-A2E1-C81F7D9538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7600" y="2227464"/>
            <a:ext cx="652468" cy="586395"/>
          </a:xfrm>
          <a:prstGeom prst="rect">
            <a:avLst/>
          </a:prstGeom>
        </p:spPr>
      </p:pic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2E5CBC24-B080-4103-A8A5-4695A1D42F58}"/>
              </a:ext>
            </a:extLst>
          </p:cNvPr>
          <p:cNvSpPr txBox="1">
            <a:spLocks/>
          </p:cNvSpPr>
          <p:nvPr/>
        </p:nvSpPr>
        <p:spPr>
          <a:xfrm>
            <a:off x="8196349" y="2185886"/>
            <a:ext cx="3828970" cy="3498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Whenever the robot visits the kitchen, it should visit the bedroom after.</a:t>
            </a:r>
          </a:p>
          <a:p>
            <a:r>
              <a:rPr lang="en-US" sz="1800" dirty="0"/>
              <a:t>Robot should never go to the bathroom</a:t>
            </a:r>
          </a:p>
          <a:p>
            <a:r>
              <a:rPr lang="en-US" sz="1800" dirty="0"/>
              <a:t>The robot should keep working until its battery becomes low</a:t>
            </a:r>
          </a:p>
          <a:p>
            <a:r>
              <a:rPr lang="en-US" sz="1800" dirty="0"/>
              <a:t>The robot should repeatedly visit the living room</a:t>
            </a:r>
          </a:p>
          <a:p>
            <a:r>
              <a:rPr lang="en-US" sz="1800" dirty="0"/>
              <a:t>Whenever the TV is on and the living room has no person in it, then within three steps, the robot should turn off the TV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3C63C85-9CAC-4AE7-A455-D8517F6C5E88}"/>
              </a:ext>
            </a:extLst>
          </p:cNvPr>
          <p:cNvSpPr/>
          <p:nvPr/>
        </p:nvSpPr>
        <p:spPr>
          <a:xfrm>
            <a:off x="3653666" y="4484355"/>
            <a:ext cx="93297" cy="2482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0C71146-BB59-41B2-8625-6EB613EB4A20}"/>
              </a:ext>
            </a:extLst>
          </p:cNvPr>
          <p:cNvSpPr/>
          <p:nvPr/>
        </p:nvSpPr>
        <p:spPr>
          <a:xfrm rot="5400000">
            <a:off x="4124794" y="4068498"/>
            <a:ext cx="116731" cy="8317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FA5FA31-AD42-4AA9-B40C-D1D54397F3B5}"/>
              </a:ext>
            </a:extLst>
          </p:cNvPr>
          <p:cNvSpPr/>
          <p:nvPr/>
        </p:nvSpPr>
        <p:spPr>
          <a:xfrm>
            <a:off x="4595569" y="4484355"/>
            <a:ext cx="93297" cy="2482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73EB9EC-AB4E-4937-82EF-F25C65BD8B16}"/>
              </a:ext>
            </a:extLst>
          </p:cNvPr>
          <p:cNvSpPr/>
          <p:nvPr/>
        </p:nvSpPr>
        <p:spPr>
          <a:xfrm rot="5400000">
            <a:off x="4058611" y="4593583"/>
            <a:ext cx="224599" cy="8317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DC7BBE7-47AB-45D4-AA75-46015D477BDE}"/>
              </a:ext>
            </a:extLst>
          </p:cNvPr>
          <p:cNvSpPr/>
          <p:nvPr/>
        </p:nvSpPr>
        <p:spPr>
          <a:xfrm rot="5400000">
            <a:off x="4150394" y="4954313"/>
            <a:ext cx="84953" cy="95874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EEF2699-7BE1-434A-AF20-35AF62DDA837}"/>
              </a:ext>
            </a:extLst>
          </p:cNvPr>
          <p:cNvSpPr txBox="1"/>
          <p:nvPr/>
        </p:nvSpPr>
        <p:spPr>
          <a:xfrm>
            <a:off x="4647747" y="5121740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TV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1C48A26-4251-4230-A5E0-42A7718AD1FC}"/>
              </a:ext>
            </a:extLst>
          </p:cNvPr>
          <p:cNvSpPr/>
          <p:nvPr/>
        </p:nvSpPr>
        <p:spPr>
          <a:xfrm rot="5400000">
            <a:off x="6675464" y="3449845"/>
            <a:ext cx="259082" cy="84592"/>
          </a:xfrm>
          <a:custGeom>
            <a:avLst/>
            <a:gdLst>
              <a:gd name="connsiteX0" fmla="*/ 0 w 203662"/>
              <a:gd name="connsiteY0" fmla="*/ 0 h 89902"/>
              <a:gd name="connsiteX1" fmla="*/ 91440 w 203662"/>
              <a:gd name="connsiteY1" fmla="*/ 78971 h 89902"/>
              <a:gd name="connsiteX2" fmla="*/ 203662 w 203662"/>
              <a:gd name="connsiteY2" fmla="*/ 87284 h 8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662" h="89902">
                <a:moveTo>
                  <a:pt x="0" y="0"/>
                </a:moveTo>
                <a:cubicBezTo>
                  <a:pt x="28748" y="32212"/>
                  <a:pt x="57496" y="64424"/>
                  <a:pt x="91440" y="78971"/>
                </a:cubicBezTo>
                <a:cubicBezTo>
                  <a:pt x="125384" y="93518"/>
                  <a:pt x="164523" y="90401"/>
                  <a:pt x="203662" y="87284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F9113F8-EB78-4B0B-AC6A-A90CCE34FE12}"/>
              </a:ext>
            </a:extLst>
          </p:cNvPr>
          <p:cNvCxnSpPr>
            <a:cxnSpLocks/>
          </p:cNvCxnSpPr>
          <p:nvPr/>
        </p:nvCxnSpPr>
        <p:spPr>
          <a:xfrm>
            <a:off x="6902334" y="3376827"/>
            <a:ext cx="344981" cy="226371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4952601-5209-456E-82C2-1BA48B03B436}"/>
              </a:ext>
            </a:extLst>
          </p:cNvPr>
          <p:cNvSpPr/>
          <p:nvPr/>
        </p:nvSpPr>
        <p:spPr>
          <a:xfrm rot="5400000">
            <a:off x="3987683" y="2032533"/>
            <a:ext cx="259082" cy="84592"/>
          </a:xfrm>
          <a:custGeom>
            <a:avLst/>
            <a:gdLst>
              <a:gd name="connsiteX0" fmla="*/ 0 w 203662"/>
              <a:gd name="connsiteY0" fmla="*/ 0 h 89902"/>
              <a:gd name="connsiteX1" fmla="*/ 91440 w 203662"/>
              <a:gd name="connsiteY1" fmla="*/ 78971 h 89902"/>
              <a:gd name="connsiteX2" fmla="*/ 203662 w 203662"/>
              <a:gd name="connsiteY2" fmla="*/ 87284 h 8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662" h="89902">
                <a:moveTo>
                  <a:pt x="0" y="0"/>
                </a:moveTo>
                <a:cubicBezTo>
                  <a:pt x="28748" y="32212"/>
                  <a:pt x="57496" y="64424"/>
                  <a:pt x="91440" y="78971"/>
                </a:cubicBezTo>
                <a:cubicBezTo>
                  <a:pt x="125384" y="93518"/>
                  <a:pt x="164523" y="90401"/>
                  <a:pt x="203662" y="87284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95F875B-3098-44EF-9446-9279338D7DDD}"/>
              </a:ext>
            </a:extLst>
          </p:cNvPr>
          <p:cNvCxnSpPr>
            <a:cxnSpLocks/>
          </p:cNvCxnSpPr>
          <p:nvPr/>
        </p:nvCxnSpPr>
        <p:spPr>
          <a:xfrm>
            <a:off x="4214553" y="1959515"/>
            <a:ext cx="344981" cy="226371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B402B29-285B-407F-B73B-18371FC62629}"/>
              </a:ext>
            </a:extLst>
          </p:cNvPr>
          <p:cNvSpPr/>
          <p:nvPr/>
        </p:nvSpPr>
        <p:spPr>
          <a:xfrm rot="5400000">
            <a:off x="1195837" y="4608775"/>
            <a:ext cx="259082" cy="84592"/>
          </a:xfrm>
          <a:custGeom>
            <a:avLst/>
            <a:gdLst>
              <a:gd name="connsiteX0" fmla="*/ 0 w 203662"/>
              <a:gd name="connsiteY0" fmla="*/ 0 h 89902"/>
              <a:gd name="connsiteX1" fmla="*/ 91440 w 203662"/>
              <a:gd name="connsiteY1" fmla="*/ 78971 h 89902"/>
              <a:gd name="connsiteX2" fmla="*/ 203662 w 203662"/>
              <a:gd name="connsiteY2" fmla="*/ 87284 h 8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662" h="89902">
                <a:moveTo>
                  <a:pt x="0" y="0"/>
                </a:moveTo>
                <a:cubicBezTo>
                  <a:pt x="28748" y="32212"/>
                  <a:pt x="57496" y="64424"/>
                  <a:pt x="91440" y="78971"/>
                </a:cubicBezTo>
                <a:cubicBezTo>
                  <a:pt x="125384" y="93518"/>
                  <a:pt x="164523" y="90401"/>
                  <a:pt x="203662" y="87284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585F5B9-701B-4698-A0D4-5BF5F6176D8D}"/>
              </a:ext>
            </a:extLst>
          </p:cNvPr>
          <p:cNvCxnSpPr>
            <a:cxnSpLocks/>
          </p:cNvCxnSpPr>
          <p:nvPr/>
        </p:nvCxnSpPr>
        <p:spPr>
          <a:xfrm>
            <a:off x="1422707" y="4535757"/>
            <a:ext cx="344981" cy="226371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8ED1DDE-A031-4143-8D15-A64FDC870D82}"/>
                  </a:ext>
                </a:extLst>
              </p:cNvPr>
              <p:cNvSpPr/>
              <p:nvPr/>
            </p:nvSpPr>
            <p:spPr>
              <a:xfrm>
                <a:off x="2872047" y="2188328"/>
                <a:ext cx="2693324" cy="596361"/>
              </a:xfrm>
              <a:prstGeom prst="rect">
                <a:avLst/>
              </a:prstGeom>
              <a:solidFill>
                <a:srgbClr val="FC95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Passage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8ED1DDE-A031-4143-8D15-A64FDC870D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047" y="2188328"/>
                <a:ext cx="2693324" cy="5963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1B56B4F-F982-4C12-913A-A3A8BF94A0EE}"/>
              </a:ext>
            </a:extLst>
          </p:cNvPr>
          <p:cNvCxnSpPr>
            <a:cxnSpLocks/>
          </p:cNvCxnSpPr>
          <p:nvPr/>
        </p:nvCxnSpPr>
        <p:spPr>
          <a:xfrm flipH="1">
            <a:off x="5401194" y="2314408"/>
            <a:ext cx="164176" cy="197883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C86A053F-4F1B-4A43-8FE6-5C4522393B9E}"/>
              </a:ext>
            </a:extLst>
          </p:cNvPr>
          <p:cNvSpPr/>
          <p:nvPr/>
        </p:nvSpPr>
        <p:spPr>
          <a:xfrm>
            <a:off x="5424054" y="2575572"/>
            <a:ext cx="149629" cy="89902"/>
          </a:xfrm>
          <a:custGeom>
            <a:avLst/>
            <a:gdLst>
              <a:gd name="connsiteX0" fmla="*/ 0 w 203662"/>
              <a:gd name="connsiteY0" fmla="*/ 0 h 89902"/>
              <a:gd name="connsiteX1" fmla="*/ 91440 w 203662"/>
              <a:gd name="connsiteY1" fmla="*/ 78971 h 89902"/>
              <a:gd name="connsiteX2" fmla="*/ 203662 w 203662"/>
              <a:gd name="connsiteY2" fmla="*/ 87284 h 8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662" h="89902">
                <a:moveTo>
                  <a:pt x="0" y="0"/>
                </a:moveTo>
                <a:cubicBezTo>
                  <a:pt x="28748" y="32212"/>
                  <a:pt x="57496" y="64424"/>
                  <a:pt x="91440" y="78971"/>
                </a:cubicBezTo>
                <a:cubicBezTo>
                  <a:pt x="125384" y="93518"/>
                  <a:pt x="164523" y="90401"/>
                  <a:pt x="203662" y="87284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081CB42-667B-41BA-8C0F-BC3D7D28F657}"/>
              </a:ext>
            </a:extLst>
          </p:cNvPr>
          <p:cNvCxnSpPr>
            <a:cxnSpLocks/>
          </p:cNvCxnSpPr>
          <p:nvPr/>
        </p:nvCxnSpPr>
        <p:spPr>
          <a:xfrm flipH="1">
            <a:off x="2716918" y="2348345"/>
            <a:ext cx="145474" cy="172316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FF6F64AF-19D3-44AD-A82D-829713A23A94}"/>
              </a:ext>
            </a:extLst>
          </p:cNvPr>
          <p:cNvSpPr/>
          <p:nvPr/>
        </p:nvSpPr>
        <p:spPr>
          <a:xfrm>
            <a:off x="2716918" y="2573466"/>
            <a:ext cx="149629" cy="89902"/>
          </a:xfrm>
          <a:custGeom>
            <a:avLst/>
            <a:gdLst>
              <a:gd name="connsiteX0" fmla="*/ 0 w 203662"/>
              <a:gd name="connsiteY0" fmla="*/ 0 h 89902"/>
              <a:gd name="connsiteX1" fmla="*/ 91440 w 203662"/>
              <a:gd name="connsiteY1" fmla="*/ 78971 h 89902"/>
              <a:gd name="connsiteX2" fmla="*/ 203662 w 203662"/>
              <a:gd name="connsiteY2" fmla="*/ 87284 h 8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662" h="89902">
                <a:moveTo>
                  <a:pt x="0" y="0"/>
                </a:moveTo>
                <a:cubicBezTo>
                  <a:pt x="28748" y="32212"/>
                  <a:pt x="57496" y="64424"/>
                  <a:pt x="91440" y="78971"/>
                </a:cubicBezTo>
                <a:cubicBezTo>
                  <a:pt x="125384" y="93518"/>
                  <a:pt x="164523" y="90401"/>
                  <a:pt x="203662" y="87284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020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F4F97C-F591-44E3-B283-E6741CCD9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4"/>
            <a:ext cx="11699087" cy="529348"/>
          </a:xfrm>
        </p:spPr>
        <p:txBody>
          <a:bodyPr/>
          <a:lstStyle/>
          <a:p>
            <a:r>
              <a:rPr lang="en-US" dirty="0"/>
              <a:t>Suppose you are designing a robot that has to do a number of missions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A7310D-01C1-4DC8-809F-AFFF5823B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specifications in LTL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FB793-6833-4993-A4D3-93DAF529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31</a:t>
            </a:fld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7128D45-FF0B-4E26-A5AB-74600B5817E1}"/>
              </a:ext>
            </a:extLst>
          </p:cNvPr>
          <p:cNvGrpSpPr/>
          <p:nvPr/>
        </p:nvGrpSpPr>
        <p:grpSpPr>
          <a:xfrm>
            <a:off x="270164" y="1945288"/>
            <a:ext cx="7897090" cy="3580009"/>
            <a:chOff x="1537855" y="1918860"/>
            <a:chExt cx="7897090" cy="3580009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B1250D7-B7B6-4BC9-B9B7-3CDA1A92831A}"/>
                </a:ext>
              </a:extLst>
            </p:cNvPr>
            <p:cNvSpPr/>
            <p:nvPr/>
          </p:nvSpPr>
          <p:spPr>
            <a:xfrm rot="5400000">
              <a:off x="5255374" y="2006105"/>
              <a:ext cx="259082" cy="84592"/>
            </a:xfrm>
            <a:custGeom>
              <a:avLst/>
              <a:gdLst>
                <a:gd name="connsiteX0" fmla="*/ 0 w 203662"/>
                <a:gd name="connsiteY0" fmla="*/ 0 h 89902"/>
                <a:gd name="connsiteX1" fmla="*/ 91440 w 203662"/>
                <a:gd name="connsiteY1" fmla="*/ 78971 h 89902"/>
                <a:gd name="connsiteX2" fmla="*/ 203662 w 203662"/>
                <a:gd name="connsiteY2" fmla="*/ 87284 h 8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662" h="89902">
                  <a:moveTo>
                    <a:pt x="0" y="0"/>
                  </a:moveTo>
                  <a:cubicBezTo>
                    <a:pt x="28748" y="32212"/>
                    <a:pt x="57496" y="64424"/>
                    <a:pt x="91440" y="78971"/>
                  </a:cubicBezTo>
                  <a:cubicBezTo>
                    <a:pt x="125384" y="93518"/>
                    <a:pt x="164523" y="90401"/>
                    <a:pt x="203662" y="87284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DE85CE5-AFF3-43BF-BE53-0C31B59EA4C8}"/>
                </a:ext>
              </a:extLst>
            </p:cNvPr>
            <p:cNvGrpSpPr/>
            <p:nvPr/>
          </p:nvGrpSpPr>
          <p:grpSpPr>
            <a:xfrm>
              <a:off x="1537855" y="1933087"/>
              <a:ext cx="7897090" cy="3565782"/>
              <a:chOff x="1537855" y="1933087"/>
              <a:chExt cx="7897090" cy="3565782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11DBEBB-E6F1-4177-9EE1-1F1C8B756733}"/>
                  </a:ext>
                </a:extLst>
              </p:cNvPr>
              <p:cNvSpPr/>
              <p:nvPr/>
            </p:nvSpPr>
            <p:spPr>
              <a:xfrm>
                <a:off x="1542011" y="2161309"/>
                <a:ext cx="7888778" cy="333756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1FD3EEF8-19F3-4D4A-BE5A-0BA604792176}"/>
                      </a:ext>
                    </a:extLst>
                  </p:cNvPr>
                  <p:cNvSpPr/>
                  <p:nvPr/>
                </p:nvSpPr>
                <p:spPr>
                  <a:xfrm>
                    <a:off x="1537855" y="2161309"/>
                    <a:ext cx="2597727" cy="2592875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Kitchen</a:t>
                    </a: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1FD3EEF8-19F3-4D4A-BE5A-0BA60479217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7855" y="2161309"/>
                    <a:ext cx="2597727" cy="259287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A08289B3-162E-481B-BC1A-E47040BFE8F7}"/>
                      </a:ext>
                    </a:extLst>
                  </p:cNvPr>
                  <p:cNvSpPr/>
                  <p:nvPr/>
                </p:nvSpPr>
                <p:spPr>
                  <a:xfrm>
                    <a:off x="6833062" y="3595254"/>
                    <a:ext cx="2597727" cy="1903615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Bedroom </a:t>
                    </a:r>
                    <a14:m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A08289B3-162E-481B-BC1A-E47040BFE8F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33062" y="3595254"/>
                    <a:ext cx="2597727" cy="190361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B70A311F-3224-4BA4-988D-E21EDA6FF7DE}"/>
                      </a:ext>
                    </a:extLst>
                  </p:cNvPr>
                  <p:cNvSpPr/>
                  <p:nvPr/>
                </p:nvSpPr>
                <p:spPr>
                  <a:xfrm>
                    <a:off x="4139738" y="2161308"/>
                    <a:ext cx="2693324" cy="3337560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Living Room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(ℓ)</m:t>
                        </m:r>
                      </m:oMath>
                    </a14:m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B70A311F-3224-4BA4-988D-E21EDA6FF7D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9738" y="2161308"/>
                    <a:ext cx="2693324" cy="333756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E9636E47-E79A-4399-897F-9ADA3B71D18E}"/>
                      </a:ext>
                    </a:extLst>
                  </p:cNvPr>
                  <p:cNvSpPr/>
                  <p:nvPr/>
                </p:nvSpPr>
                <p:spPr>
                  <a:xfrm>
                    <a:off x="1542011" y="4763192"/>
                    <a:ext cx="2597727" cy="726669"/>
                  </a:xfrm>
                  <a:prstGeom prst="rect">
                    <a:avLst/>
                  </a:prstGeom>
                  <a:solidFill>
                    <a:srgbClr val="C0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Bathroom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E9636E47-E79A-4399-897F-9ADA3B71D18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42011" y="4763192"/>
                    <a:ext cx="2597727" cy="72666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EBC74AEC-F71F-4C21-8BA6-39BB807206EC}"/>
                  </a:ext>
                </a:extLst>
              </p:cNvPr>
              <p:cNvCxnSpPr/>
              <p:nvPr/>
            </p:nvCxnSpPr>
            <p:spPr>
              <a:xfrm flipH="1">
                <a:off x="3902825" y="2793076"/>
                <a:ext cx="236913" cy="374073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47CBC2E1-FE88-416A-B81A-0A2D245BD9B4}"/>
                  </a:ext>
                </a:extLst>
              </p:cNvPr>
              <p:cNvSpPr/>
              <p:nvPr/>
            </p:nvSpPr>
            <p:spPr>
              <a:xfrm>
                <a:off x="3931920" y="3233651"/>
                <a:ext cx="203662" cy="89902"/>
              </a:xfrm>
              <a:custGeom>
                <a:avLst/>
                <a:gdLst>
                  <a:gd name="connsiteX0" fmla="*/ 0 w 203662"/>
                  <a:gd name="connsiteY0" fmla="*/ 0 h 89902"/>
                  <a:gd name="connsiteX1" fmla="*/ 91440 w 203662"/>
                  <a:gd name="connsiteY1" fmla="*/ 78971 h 89902"/>
                  <a:gd name="connsiteX2" fmla="*/ 203662 w 203662"/>
                  <a:gd name="connsiteY2" fmla="*/ 87284 h 8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662" h="89902">
                    <a:moveTo>
                      <a:pt x="0" y="0"/>
                    </a:moveTo>
                    <a:cubicBezTo>
                      <a:pt x="28748" y="32212"/>
                      <a:pt x="57496" y="64424"/>
                      <a:pt x="91440" y="78971"/>
                    </a:cubicBezTo>
                    <a:cubicBezTo>
                      <a:pt x="125384" y="93518"/>
                      <a:pt x="164523" y="90401"/>
                      <a:pt x="203662" y="87284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77C9DF49-397F-46E0-8221-BE0AC5C0F5D3}"/>
                  </a:ext>
                </a:extLst>
              </p:cNvPr>
              <p:cNvCxnSpPr/>
              <p:nvPr/>
            </p:nvCxnSpPr>
            <p:spPr>
              <a:xfrm flipH="1">
                <a:off x="6600305" y="2649910"/>
                <a:ext cx="236913" cy="374073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5D089231-7998-4954-8382-231930278979}"/>
                  </a:ext>
                </a:extLst>
              </p:cNvPr>
              <p:cNvSpPr/>
              <p:nvPr/>
            </p:nvSpPr>
            <p:spPr>
              <a:xfrm>
                <a:off x="6629400" y="3090485"/>
                <a:ext cx="203662" cy="89902"/>
              </a:xfrm>
              <a:custGeom>
                <a:avLst/>
                <a:gdLst>
                  <a:gd name="connsiteX0" fmla="*/ 0 w 203662"/>
                  <a:gd name="connsiteY0" fmla="*/ 0 h 89902"/>
                  <a:gd name="connsiteX1" fmla="*/ 91440 w 203662"/>
                  <a:gd name="connsiteY1" fmla="*/ 78971 h 89902"/>
                  <a:gd name="connsiteX2" fmla="*/ 203662 w 203662"/>
                  <a:gd name="connsiteY2" fmla="*/ 87284 h 8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662" h="89902">
                    <a:moveTo>
                      <a:pt x="0" y="0"/>
                    </a:moveTo>
                    <a:cubicBezTo>
                      <a:pt x="28748" y="32212"/>
                      <a:pt x="57496" y="64424"/>
                      <a:pt x="91440" y="78971"/>
                    </a:cubicBezTo>
                    <a:cubicBezTo>
                      <a:pt x="125384" y="93518"/>
                      <a:pt x="164523" y="90401"/>
                      <a:pt x="203662" y="87284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60BD2DE7-F5BF-4857-9333-98C41B456271}"/>
                  </a:ext>
                </a:extLst>
              </p:cNvPr>
              <p:cNvCxnSpPr/>
              <p:nvPr/>
            </p:nvCxnSpPr>
            <p:spPr>
              <a:xfrm flipH="1">
                <a:off x="6600305" y="4457928"/>
                <a:ext cx="236913" cy="374073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B9219A5-7C62-4D34-82C0-769718C5A03C}"/>
                  </a:ext>
                </a:extLst>
              </p:cNvPr>
              <p:cNvSpPr/>
              <p:nvPr/>
            </p:nvSpPr>
            <p:spPr>
              <a:xfrm>
                <a:off x="6629400" y="4898503"/>
                <a:ext cx="203662" cy="89902"/>
              </a:xfrm>
              <a:custGeom>
                <a:avLst/>
                <a:gdLst>
                  <a:gd name="connsiteX0" fmla="*/ 0 w 203662"/>
                  <a:gd name="connsiteY0" fmla="*/ 0 h 89902"/>
                  <a:gd name="connsiteX1" fmla="*/ 91440 w 203662"/>
                  <a:gd name="connsiteY1" fmla="*/ 78971 h 89902"/>
                  <a:gd name="connsiteX2" fmla="*/ 203662 w 203662"/>
                  <a:gd name="connsiteY2" fmla="*/ 87284 h 8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662" h="89902">
                    <a:moveTo>
                      <a:pt x="0" y="0"/>
                    </a:moveTo>
                    <a:cubicBezTo>
                      <a:pt x="28748" y="32212"/>
                      <a:pt x="57496" y="64424"/>
                      <a:pt x="91440" y="78971"/>
                    </a:cubicBezTo>
                    <a:cubicBezTo>
                      <a:pt x="125384" y="93518"/>
                      <a:pt x="164523" y="90401"/>
                      <a:pt x="203662" y="87284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FDD8B7A-C79A-4E55-B6E6-DC97FFA377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9738" y="4879253"/>
                <a:ext cx="236913" cy="374073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3133AC9-6F9C-4534-959D-7A129838404D}"/>
                  </a:ext>
                </a:extLst>
              </p:cNvPr>
              <p:cNvSpPr/>
              <p:nvPr/>
            </p:nvSpPr>
            <p:spPr>
              <a:xfrm flipH="1">
                <a:off x="4168833" y="5319828"/>
                <a:ext cx="203662" cy="89902"/>
              </a:xfrm>
              <a:custGeom>
                <a:avLst/>
                <a:gdLst>
                  <a:gd name="connsiteX0" fmla="*/ 0 w 203662"/>
                  <a:gd name="connsiteY0" fmla="*/ 0 h 89902"/>
                  <a:gd name="connsiteX1" fmla="*/ 91440 w 203662"/>
                  <a:gd name="connsiteY1" fmla="*/ 78971 h 89902"/>
                  <a:gd name="connsiteX2" fmla="*/ 203662 w 203662"/>
                  <a:gd name="connsiteY2" fmla="*/ 87284 h 8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662" h="89902">
                    <a:moveTo>
                      <a:pt x="0" y="0"/>
                    </a:moveTo>
                    <a:cubicBezTo>
                      <a:pt x="28748" y="32212"/>
                      <a:pt x="57496" y="64424"/>
                      <a:pt x="91440" y="78971"/>
                    </a:cubicBezTo>
                    <a:cubicBezTo>
                      <a:pt x="125384" y="93518"/>
                      <a:pt x="164523" y="90401"/>
                      <a:pt x="203662" y="87284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D8D8C22-B385-445A-AE27-32D536BB2D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2244" y="1933087"/>
                <a:ext cx="344981" cy="226371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08E5594C-3FC7-4950-9D92-1B340646073A}"/>
                      </a:ext>
                    </a:extLst>
                  </p:cNvPr>
                  <p:cNvSpPr/>
                  <p:nvPr/>
                </p:nvSpPr>
                <p:spPr>
                  <a:xfrm>
                    <a:off x="6837218" y="2159458"/>
                    <a:ext cx="2597727" cy="1435795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Study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08E5594C-3FC7-4950-9D92-1B340646073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37218" y="2159458"/>
                    <a:ext cx="2597727" cy="143579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EF544BA5-4B55-48BF-A2E1-C81F7D9538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7600" y="2227464"/>
            <a:ext cx="652468" cy="5863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1">
                <a:extLst>
                  <a:ext uri="{FF2B5EF4-FFF2-40B4-BE49-F238E27FC236}">
                    <a16:creationId xmlns:a16="http://schemas.microsoft.com/office/drawing/2014/main" id="{2E5CBC24-B080-4103-A8A5-4695A1D42F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18131" y="2072700"/>
                <a:ext cx="3828970" cy="39134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/>
                  <a:t>Whenever the robot visits the kitchen, it should visit the bedroom after.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𝐆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𝐅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  <a:p>
                <a:r>
                  <a:rPr lang="en-US" sz="1800" dirty="0"/>
                  <a:t>Robot should never go to the bathroom.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𝐆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  <a:p>
                <a:r>
                  <a:rPr lang="en-US" sz="1800" dirty="0"/>
                  <a:t>The robot should keep working until its battery becomes low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𝑤𝑜𝑟𝑘𝑖𝑛𝑔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𝐔</m:t>
                      </m:r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𝑙𝑜𝑤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𝑏𝑎𝑡𝑡𝑒𝑟𝑦</m:t>
                      </m:r>
                    </m:oMath>
                  </m:oMathPara>
                </a14:m>
                <a:endParaRPr lang="en-US" sz="1800" i="1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2" name="Content Placeholder 1">
                <a:extLst>
                  <a:ext uri="{FF2B5EF4-FFF2-40B4-BE49-F238E27FC236}">
                    <a16:creationId xmlns:a16="http://schemas.microsoft.com/office/drawing/2014/main" id="{2E5CBC24-B080-4103-A8A5-4695A1D42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131" y="2072700"/>
                <a:ext cx="3828970" cy="3913429"/>
              </a:xfrm>
              <a:prstGeom prst="rect">
                <a:avLst/>
              </a:prstGeom>
              <a:blipFill>
                <a:blip r:embed="rId8"/>
                <a:stretch>
                  <a:fillRect l="-318" t="-1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B3C63C85-9CAC-4AE7-A455-D8517F6C5E88}"/>
              </a:ext>
            </a:extLst>
          </p:cNvPr>
          <p:cNvSpPr/>
          <p:nvPr/>
        </p:nvSpPr>
        <p:spPr>
          <a:xfrm>
            <a:off x="3653666" y="4484355"/>
            <a:ext cx="93297" cy="2482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0C71146-BB59-41B2-8625-6EB613EB4A20}"/>
              </a:ext>
            </a:extLst>
          </p:cNvPr>
          <p:cNvSpPr/>
          <p:nvPr/>
        </p:nvSpPr>
        <p:spPr>
          <a:xfrm rot="5400000">
            <a:off x="4124794" y="4068498"/>
            <a:ext cx="116731" cy="8317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FA5FA31-AD42-4AA9-B40C-D1D54397F3B5}"/>
              </a:ext>
            </a:extLst>
          </p:cNvPr>
          <p:cNvSpPr/>
          <p:nvPr/>
        </p:nvSpPr>
        <p:spPr>
          <a:xfrm>
            <a:off x="4595569" y="4484355"/>
            <a:ext cx="93297" cy="2482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73EB9EC-AB4E-4937-82EF-F25C65BD8B16}"/>
              </a:ext>
            </a:extLst>
          </p:cNvPr>
          <p:cNvSpPr/>
          <p:nvPr/>
        </p:nvSpPr>
        <p:spPr>
          <a:xfrm rot="5400000">
            <a:off x="4058611" y="4593583"/>
            <a:ext cx="224599" cy="8317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DC7BBE7-47AB-45D4-AA75-46015D477BDE}"/>
              </a:ext>
            </a:extLst>
          </p:cNvPr>
          <p:cNvSpPr/>
          <p:nvPr/>
        </p:nvSpPr>
        <p:spPr>
          <a:xfrm rot="5400000">
            <a:off x="4150394" y="4954313"/>
            <a:ext cx="84953" cy="95874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EEF2699-7BE1-434A-AF20-35AF62DDA837}"/>
              </a:ext>
            </a:extLst>
          </p:cNvPr>
          <p:cNvSpPr txBox="1"/>
          <p:nvPr/>
        </p:nvSpPr>
        <p:spPr>
          <a:xfrm>
            <a:off x="4647747" y="5121740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TV</a:t>
            </a:r>
          </a:p>
        </p:txBody>
      </p:sp>
    </p:spTree>
    <p:extLst>
      <p:ext uri="{BB962C8B-B14F-4D97-AF65-F5344CB8AC3E}">
        <p14:creationId xmlns:p14="http://schemas.microsoft.com/office/powerpoint/2010/main" val="18288341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F4F97C-F591-44E3-B283-E6741CCD9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4"/>
            <a:ext cx="11699087" cy="529348"/>
          </a:xfrm>
        </p:spPr>
        <p:txBody>
          <a:bodyPr/>
          <a:lstStyle/>
          <a:p>
            <a:r>
              <a:rPr lang="en-US" dirty="0"/>
              <a:t>Suppose you are designing a robot that has to do a number of missions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A7310D-01C1-4DC8-809F-AFFF5823B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specifications in LTL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FB793-6833-4993-A4D3-93DAF529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7128D45-FF0B-4E26-A5AB-74600B5817E1}"/>
              </a:ext>
            </a:extLst>
          </p:cNvPr>
          <p:cNvGrpSpPr/>
          <p:nvPr/>
        </p:nvGrpSpPr>
        <p:grpSpPr>
          <a:xfrm>
            <a:off x="270164" y="1945288"/>
            <a:ext cx="7897090" cy="3580009"/>
            <a:chOff x="1537855" y="1918860"/>
            <a:chExt cx="7897090" cy="3580009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B1250D7-B7B6-4BC9-B9B7-3CDA1A92831A}"/>
                </a:ext>
              </a:extLst>
            </p:cNvPr>
            <p:cNvSpPr/>
            <p:nvPr/>
          </p:nvSpPr>
          <p:spPr>
            <a:xfrm rot="5400000">
              <a:off x="5255374" y="2006105"/>
              <a:ext cx="259082" cy="84592"/>
            </a:xfrm>
            <a:custGeom>
              <a:avLst/>
              <a:gdLst>
                <a:gd name="connsiteX0" fmla="*/ 0 w 203662"/>
                <a:gd name="connsiteY0" fmla="*/ 0 h 89902"/>
                <a:gd name="connsiteX1" fmla="*/ 91440 w 203662"/>
                <a:gd name="connsiteY1" fmla="*/ 78971 h 89902"/>
                <a:gd name="connsiteX2" fmla="*/ 203662 w 203662"/>
                <a:gd name="connsiteY2" fmla="*/ 87284 h 8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662" h="89902">
                  <a:moveTo>
                    <a:pt x="0" y="0"/>
                  </a:moveTo>
                  <a:cubicBezTo>
                    <a:pt x="28748" y="32212"/>
                    <a:pt x="57496" y="64424"/>
                    <a:pt x="91440" y="78971"/>
                  </a:cubicBezTo>
                  <a:cubicBezTo>
                    <a:pt x="125384" y="93518"/>
                    <a:pt x="164523" y="90401"/>
                    <a:pt x="203662" y="87284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DE85CE5-AFF3-43BF-BE53-0C31B59EA4C8}"/>
                </a:ext>
              </a:extLst>
            </p:cNvPr>
            <p:cNvGrpSpPr/>
            <p:nvPr/>
          </p:nvGrpSpPr>
          <p:grpSpPr>
            <a:xfrm>
              <a:off x="1537855" y="1933087"/>
              <a:ext cx="7897090" cy="3565782"/>
              <a:chOff x="1537855" y="1933087"/>
              <a:chExt cx="7897090" cy="3565782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11DBEBB-E6F1-4177-9EE1-1F1C8B756733}"/>
                  </a:ext>
                </a:extLst>
              </p:cNvPr>
              <p:cNvSpPr/>
              <p:nvPr/>
            </p:nvSpPr>
            <p:spPr>
              <a:xfrm>
                <a:off x="1542011" y="2161309"/>
                <a:ext cx="7888778" cy="333756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1FD3EEF8-19F3-4D4A-BE5A-0BA604792176}"/>
                      </a:ext>
                    </a:extLst>
                  </p:cNvPr>
                  <p:cNvSpPr/>
                  <p:nvPr/>
                </p:nvSpPr>
                <p:spPr>
                  <a:xfrm>
                    <a:off x="1537855" y="2161309"/>
                    <a:ext cx="2597727" cy="2592875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Kitchen</a:t>
                    </a: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1FD3EEF8-19F3-4D4A-BE5A-0BA60479217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7855" y="2161309"/>
                    <a:ext cx="2597727" cy="259287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A08289B3-162E-481B-BC1A-E47040BFE8F7}"/>
                      </a:ext>
                    </a:extLst>
                  </p:cNvPr>
                  <p:cNvSpPr/>
                  <p:nvPr/>
                </p:nvSpPr>
                <p:spPr>
                  <a:xfrm>
                    <a:off x="6833062" y="3595254"/>
                    <a:ext cx="2597727" cy="1903615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Bedroom </a:t>
                    </a:r>
                    <a14:m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A08289B3-162E-481B-BC1A-E47040BFE8F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33062" y="3595254"/>
                    <a:ext cx="2597727" cy="190361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B70A311F-3224-4BA4-988D-E21EDA6FF7DE}"/>
                      </a:ext>
                    </a:extLst>
                  </p:cNvPr>
                  <p:cNvSpPr/>
                  <p:nvPr/>
                </p:nvSpPr>
                <p:spPr>
                  <a:xfrm>
                    <a:off x="4139738" y="2161308"/>
                    <a:ext cx="2693324" cy="3337560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Living Room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(ℓ)</m:t>
                        </m:r>
                      </m:oMath>
                    </a14:m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B70A311F-3224-4BA4-988D-E21EDA6FF7D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9738" y="2161308"/>
                    <a:ext cx="2693324" cy="333756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E9636E47-E79A-4399-897F-9ADA3B71D18E}"/>
                      </a:ext>
                    </a:extLst>
                  </p:cNvPr>
                  <p:cNvSpPr/>
                  <p:nvPr/>
                </p:nvSpPr>
                <p:spPr>
                  <a:xfrm>
                    <a:off x="1542011" y="4763192"/>
                    <a:ext cx="2597727" cy="726669"/>
                  </a:xfrm>
                  <a:prstGeom prst="rect">
                    <a:avLst/>
                  </a:prstGeom>
                  <a:solidFill>
                    <a:srgbClr val="C0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Bathroom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E9636E47-E79A-4399-897F-9ADA3B71D18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42011" y="4763192"/>
                    <a:ext cx="2597727" cy="72666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EBC74AEC-F71F-4C21-8BA6-39BB807206EC}"/>
                  </a:ext>
                </a:extLst>
              </p:cNvPr>
              <p:cNvCxnSpPr/>
              <p:nvPr/>
            </p:nvCxnSpPr>
            <p:spPr>
              <a:xfrm flipH="1">
                <a:off x="3902825" y="2793076"/>
                <a:ext cx="236913" cy="374073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47CBC2E1-FE88-416A-B81A-0A2D245BD9B4}"/>
                  </a:ext>
                </a:extLst>
              </p:cNvPr>
              <p:cNvSpPr/>
              <p:nvPr/>
            </p:nvSpPr>
            <p:spPr>
              <a:xfrm>
                <a:off x="3931920" y="3233651"/>
                <a:ext cx="203662" cy="89902"/>
              </a:xfrm>
              <a:custGeom>
                <a:avLst/>
                <a:gdLst>
                  <a:gd name="connsiteX0" fmla="*/ 0 w 203662"/>
                  <a:gd name="connsiteY0" fmla="*/ 0 h 89902"/>
                  <a:gd name="connsiteX1" fmla="*/ 91440 w 203662"/>
                  <a:gd name="connsiteY1" fmla="*/ 78971 h 89902"/>
                  <a:gd name="connsiteX2" fmla="*/ 203662 w 203662"/>
                  <a:gd name="connsiteY2" fmla="*/ 87284 h 8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662" h="89902">
                    <a:moveTo>
                      <a:pt x="0" y="0"/>
                    </a:moveTo>
                    <a:cubicBezTo>
                      <a:pt x="28748" y="32212"/>
                      <a:pt x="57496" y="64424"/>
                      <a:pt x="91440" y="78971"/>
                    </a:cubicBezTo>
                    <a:cubicBezTo>
                      <a:pt x="125384" y="93518"/>
                      <a:pt x="164523" y="90401"/>
                      <a:pt x="203662" y="87284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77C9DF49-397F-46E0-8221-BE0AC5C0F5D3}"/>
                  </a:ext>
                </a:extLst>
              </p:cNvPr>
              <p:cNvCxnSpPr/>
              <p:nvPr/>
            </p:nvCxnSpPr>
            <p:spPr>
              <a:xfrm flipH="1">
                <a:off x="6600305" y="2649910"/>
                <a:ext cx="236913" cy="374073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5D089231-7998-4954-8382-231930278979}"/>
                  </a:ext>
                </a:extLst>
              </p:cNvPr>
              <p:cNvSpPr/>
              <p:nvPr/>
            </p:nvSpPr>
            <p:spPr>
              <a:xfrm>
                <a:off x="6629400" y="3090485"/>
                <a:ext cx="203662" cy="89902"/>
              </a:xfrm>
              <a:custGeom>
                <a:avLst/>
                <a:gdLst>
                  <a:gd name="connsiteX0" fmla="*/ 0 w 203662"/>
                  <a:gd name="connsiteY0" fmla="*/ 0 h 89902"/>
                  <a:gd name="connsiteX1" fmla="*/ 91440 w 203662"/>
                  <a:gd name="connsiteY1" fmla="*/ 78971 h 89902"/>
                  <a:gd name="connsiteX2" fmla="*/ 203662 w 203662"/>
                  <a:gd name="connsiteY2" fmla="*/ 87284 h 8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662" h="89902">
                    <a:moveTo>
                      <a:pt x="0" y="0"/>
                    </a:moveTo>
                    <a:cubicBezTo>
                      <a:pt x="28748" y="32212"/>
                      <a:pt x="57496" y="64424"/>
                      <a:pt x="91440" y="78971"/>
                    </a:cubicBezTo>
                    <a:cubicBezTo>
                      <a:pt x="125384" y="93518"/>
                      <a:pt x="164523" y="90401"/>
                      <a:pt x="203662" y="87284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60BD2DE7-F5BF-4857-9333-98C41B456271}"/>
                  </a:ext>
                </a:extLst>
              </p:cNvPr>
              <p:cNvCxnSpPr/>
              <p:nvPr/>
            </p:nvCxnSpPr>
            <p:spPr>
              <a:xfrm flipH="1">
                <a:off x="6600305" y="4457928"/>
                <a:ext cx="236913" cy="374073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B9219A5-7C62-4D34-82C0-769718C5A03C}"/>
                  </a:ext>
                </a:extLst>
              </p:cNvPr>
              <p:cNvSpPr/>
              <p:nvPr/>
            </p:nvSpPr>
            <p:spPr>
              <a:xfrm>
                <a:off x="6629400" y="4898503"/>
                <a:ext cx="203662" cy="89902"/>
              </a:xfrm>
              <a:custGeom>
                <a:avLst/>
                <a:gdLst>
                  <a:gd name="connsiteX0" fmla="*/ 0 w 203662"/>
                  <a:gd name="connsiteY0" fmla="*/ 0 h 89902"/>
                  <a:gd name="connsiteX1" fmla="*/ 91440 w 203662"/>
                  <a:gd name="connsiteY1" fmla="*/ 78971 h 89902"/>
                  <a:gd name="connsiteX2" fmla="*/ 203662 w 203662"/>
                  <a:gd name="connsiteY2" fmla="*/ 87284 h 8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662" h="89902">
                    <a:moveTo>
                      <a:pt x="0" y="0"/>
                    </a:moveTo>
                    <a:cubicBezTo>
                      <a:pt x="28748" y="32212"/>
                      <a:pt x="57496" y="64424"/>
                      <a:pt x="91440" y="78971"/>
                    </a:cubicBezTo>
                    <a:cubicBezTo>
                      <a:pt x="125384" y="93518"/>
                      <a:pt x="164523" y="90401"/>
                      <a:pt x="203662" y="87284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FDD8B7A-C79A-4E55-B6E6-DC97FFA377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9738" y="4879253"/>
                <a:ext cx="236913" cy="374073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3133AC9-6F9C-4534-959D-7A129838404D}"/>
                  </a:ext>
                </a:extLst>
              </p:cNvPr>
              <p:cNvSpPr/>
              <p:nvPr/>
            </p:nvSpPr>
            <p:spPr>
              <a:xfrm flipH="1">
                <a:off x="4168833" y="5319828"/>
                <a:ext cx="203662" cy="89902"/>
              </a:xfrm>
              <a:custGeom>
                <a:avLst/>
                <a:gdLst>
                  <a:gd name="connsiteX0" fmla="*/ 0 w 203662"/>
                  <a:gd name="connsiteY0" fmla="*/ 0 h 89902"/>
                  <a:gd name="connsiteX1" fmla="*/ 91440 w 203662"/>
                  <a:gd name="connsiteY1" fmla="*/ 78971 h 89902"/>
                  <a:gd name="connsiteX2" fmla="*/ 203662 w 203662"/>
                  <a:gd name="connsiteY2" fmla="*/ 87284 h 8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662" h="89902">
                    <a:moveTo>
                      <a:pt x="0" y="0"/>
                    </a:moveTo>
                    <a:cubicBezTo>
                      <a:pt x="28748" y="32212"/>
                      <a:pt x="57496" y="64424"/>
                      <a:pt x="91440" y="78971"/>
                    </a:cubicBezTo>
                    <a:cubicBezTo>
                      <a:pt x="125384" y="93518"/>
                      <a:pt x="164523" y="90401"/>
                      <a:pt x="203662" y="87284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D8D8C22-B385-445A-AE27-32D536BB2D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2244" y="1933087"/>
                <a:ext cx="344981" cy="226371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08E5594C-3FC7-4950-9D92-1B340646073A}"/>
                      </a:ext>
                    </a:extLst>
                  </p:cNvPr>
                  <p:cNvSpPr/>
                  <p:nvPr/>
                </p:nvSpPr>
                <p:spPr>
                  <a:xfrm>
                    <a:off x="6837218" y="2159458"/>
                    <a:ext cx="2597727" cy="1435795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Study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08E5594C-3FC7-4950-9D92-1B340646073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37218" y="2159458"/>
                    <a:ext cx="2597727" cy="143579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EF544BA5-4B55-48BF-A2E1-C81F7D9538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7600" y="2227464"/>
            <a:ext cx="652468" cy="5863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1">
                <a:extLst>
                  <a:ext uri="{FF2B5EF4-FFF2-40B4-BE49-F238E27FC236}">
                    <a16:creationId xmlns:a16="http://schemas.microsoft.com/office/drawing/2014/main" id="{2E5CBC24-B080-4103-A8A5-4695A1D42F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18131" y="2072701"/>
                <a:ext cx="3828970" cy="34525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/>
                  <a:t>The robot should repeatedly visit the living room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𝐆𝐅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ℓ</m:t>
                      </m:r>
                    </m:oMath>
                  </m:oMathPara>
                </a14:m>
                <a:endParaRPr lang="en-US" sz="1800" dirty="0"/>
              </a:p>
              <a:p>
                <a:r>
                  <a:rPr lang="en-US" sz="1800" dirty="0"/>
                  <a:t>Whenever the TV is on and the living room has no person in it, then within three steps, the robot should turn off the TV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):</m:t>
                    </m:r>
                  </m:oMath>
                </a14:m>
                <a:r>
                  <a:rPr lang="en-US" sz="18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sz="1800" b="0" dirty="0"/>
                  <a:t>room occupied by a person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𝐆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</m:d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𝑜𝑛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⇒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0" smtClean="0">
                                <a:latin typeface="Cambria Math" panose="02040503050406030204" pitchFamily="18" charset="0"/>
                              </a:rPr>
                              <m:t>𝐅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≤3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𝑜𝑓𝑓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1800" dirty="0"/>
                  <a:t> 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≤3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1800" b="1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1800" b="1">
                          <a:latin typeface="Cambria Math" panose="02040503050406030204" pitchFamily="18" charset="0"/>
                        </a:rPr>
                        <m:t>𝐗𝐗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𝐗𝐗𝐗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 sz="1800" i="1" dirty="0"/>
              </a:p>
            </p:txBody>
          </p:sp>
        </mc:Choice>
        <mc:Fallback xmlns="">
          <p:sp>
            <p:nvSpPr>
              <p:cNvPr id="32" name="Content Placeholder 1">
                <a:extLst>
                  <a:ext uri="{FF2B5EF4-FFF2-40B4-BE49-F238E27FC236}">
                    <a16:creationId xmlns:a16="http://schemas.microsoft.com/office/drawing/2014/main" id="{2E5CBC24-B080-4103-A8A5-4695A1D42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131" y="2072701"/>
                <a:ext cx="3828970" cy="3452596"/>
              </a:xfrm>
              <a:prstGeom prst="rect">
                <a:avLst/>
              </a:prstGeom>
              <a:blipFill>
                <a:blip r:embed="rId8"/>
                <a:stretch>
                  <a:fillRect l="-318" t="-1590" r="-478" b="-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B3C63C85-9CAC-4AE7-A455-D8517F6C5E88}"/>
              </a:ext>
            </a:extLst>
          </p:cNvPr>
          <p:cNvSpPr/>
          <p:nvPr/>
        </p:nvSpPr>
        <p:spPr>
          <a:xfrm>
            <a:off x="3653666" y="4484355"/>
            <a:ext cx="93297" cy="2482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0C71146-BB59-41B2-8625-6EB613EB4A20}"/>
              </a:ext>
            </a:extLst>
          </p:cNvPr>
          <p:cNvSpPr/>
          <p:nvPr/>
        </p:nvSpPr>
        <p:spPr>
          <a:xfrm rot="5400000">
            <a:off x="4124794" y="4068498"/>
            <a:ext cx="116731" cy="8317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FA5FA31-AD42-4AA9-B40C-D1D54397F3B5}"/>
              </a:ext>
            </a:extLst>
          </p:cNvPr>
          <p:cNvSpPr/>
          <p:nvPr/>
        </p:nvSpPr>
        <p:spPr>
          <a:xfrm>
            <a:off x="4595569" y="4484355"/>
            <a:ext cx="93297" cy="2482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73EB9EC-AB4E-4937-82EF-F25C65BD8B16}"/>
              </a:ext>
            </a:extLst>
          </p:cNvPr>
          <p:cNvSpPr/>
          <p:nvPr/>
        </p:nvSpPr>
        <p:spPr>
          <a:xfrm rot="5400000">
            <a:off x="4058611" y="4593583"/>
            <a:ext cx="224599" cy="8317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DC7BBE7-47AB-45D4-AA75-46015D477BDE}"/>
              </a:ext>
            </a:extLst>
          </p:cNvPr>
          <p:cNvSpPr/>
          <p:nvPr/>
        </p:nvSpPr>
        <p:spPr>
          <a:xfrm rot="5400000">
            <a:off x="4150394" y="4954313"/>
            <a:ext cx="84953" cy="95874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EEF2699-7BE1-434A-AF20-35AF62DDA837}"/>
              </a:ext>
            </a:extLst>
          </p:cNvPr>
          <p:cNvSpPr txBox="1"/>
          <p:nvPr/>
        </p:nvSpPr>
        <p:spPr>
          <a:xfrm>
            <a:off x="4647747" y="5121740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TV</a:t>
            </a:r>
          </a:p>
        </p:txBody>
      </p:sp>
    </p:spTree>
    <p:extLst>
      <p:ext uri="{BB962C8B-B14F-4D97-AF65-F5344CB8AC3E}">
        <p14:creationId xmlns:p14="http://schemas.microsoft.com/office/powerpoint/2010/main" val="9949229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17A5437-B009-4B9D-9E5B-C47F222291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29095" y="1302433"/>
                <a:ext cx="7867131" cy="425313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So far we have seen how we can express behaviors of individual system traces using LTL</a:t>
                </a:r>
              </a:p>
              <a:p>
                <a:r>
                  <a:rPr lang="en-US" dirty="0"/>
                  <a:t>A system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starting from some initial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satisfies a LTL requirement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if </a:t>
                </a:r>
                <a:r>
                  <a:rPr lang="en-US" b="1" i="1" dirty="0"/>
                  <a:t>all system behaviors </a:t>
                </a:r>
                <a:r>
                  <a:rPr lang="en-US" dirty="0"/>
                  <a:t>starting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satisfy the requirement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Denoted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E.g. a system is safe w.r.t. a safety requirement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if all behaviors satisfy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Does (</a:t>
                </a:r>
                <a:r>
                  <a:rPr lang="en-US" b="1" dirty="0"/>
                  <a:t>Blinker, 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lang="en-US" dirty="0"/>
                  <a:t>0,y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lang="en-US" dirty="0"/>
                  <a:t>0))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𝐆</m:t>
                    </m:r>
                  </m:oMath>
                </a14:m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0)?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17A5437-B009-4B9D-9E5B-C47F222291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29095" y="1302433"/>
                <a:ext cx="7867131" cy="4253134"/>
              </a:xfrm>
              <a:blipFill>
                <a:blip r:embed="rId2"/>
                <a:stretch>
                  <a:fillRect l="-1008" t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655847E7-98E6-41B8-896D-D219F91CD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LTL is a language for expressing system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D4F51-7F6B-4769-8D04-739874610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30C4A74-E382-40C6-BBD1-1FA633CF2B8C}"/>
              </a:ext>
            </a:extLst>
          </p:cNvPr>
          <p:cNvGrpSpPr/>
          <p:nvPr/>
        </p:nvGrpSpPr>
        <p:grpSpPr>
          <a:xfrm>
            <a:off x="578199" y="1857384"/>
            <a:ext cx="3211205" cy="2463764"/>
            <a:chOff x="1206585" y="1723597"/>
            <a:chExt cx="3719413" cy="271022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4BD86-884E-4A71-A6A2-2035EDA992F8}"/>
                </a:ext>
              </a:extLst>
            </p:cNvPr>
            <p:cNvSpPr/>
            <p:nvPr/>
          </p:nvSpPr>
          <p:spPr>
            <a:xfrm>
              <a:off x="1206585" y="1723597"/>
              <a:ext cx="3719413" cy="2710224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145BFCE-2799-4375-8852-4DDF1C7B4D90}"/>
                </a:ext>
              </a:extLst>
            </p:cNvPr>
            <p:cNvCxnSpPr>
              <a:cxnSpLocks/>
            </p:cNvCxnSpPr>
            <p:nvPr/>
          </p:nvCxnSpPr>
          <p:spPr>
            <a:xfrm>
              <a:off x="1206585" y="2567222"/>
              <a:ext cx="3719413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9361619-0388-41DC-A0DB-2295970A8F90}"/>
                </a:ext>
              </a:extLst>
            </p:cNvPr>
            <p:cNvSpPr txBox="1"/>
            <p:nvPr/>
          </p:nvSpPr>
          <p:spPr>
            <a:xfrm>
              <a:off x="1484210" y="1888296"/>
              <a:ext cx="3222109" cy="5078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nat</a:t>
              </a:r>
              <a:r>
                <a:rPr lang="en-US" sz="2400" dirty="0"/>
                <a:t> x := 0; bool y:= 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232E73E-72DD-4ECC-989A-8384A9A3C70C}"/>
                    </a:ext>
                  </a:extLst>
                </p:cNvPr>
                <p:cNvSpPr txBox="1"/>
                <p:nvPr/>
              </p:nvSpPr>
              <p:spPr>
                <a:xfrm>
                  <a:off x="1418103" y="2674884"/>
                  <a:ext cx="2232120" cy="5755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0" dirty="0"/>
                    <a:t>A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US" sz="2800" dirty="0"/>
                    <a:t>  x := x + 1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232E73E-72DD-4ECC-989A-8384A9A3C7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8103" y="2674884"/>
                  <a:ext cx="2232120" cy="575560"/>
                </a:xfrm>
                <a:prstGeom prst="rect">
                  <a:avLst/>
                </a:prstGeom>
                <a:blipFill>
                  <a:blip r:embed="rId3"/>
                  <a:stretch>
                    <a:fillRect l="-6646" t="-11765" r="-5063" b="-341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A5B16D3-C3EC-4D19-A753-4F9F53959A89}"/>
                    </a:ext>
                  </a:extLst>
                </p:cNvPr>
                <p:cNvSpPr txBox="1"/>
                <p:nvPr/>
              </p:nvSpPr>
              <p:spPr>
                <a:xfrm>
                  <a:off x="1418100" y="3246198"/>
                  <a:ext cx="2506910" cy="10495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0" dirty="0"/>
                    <a:t>B: even(x)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endParaRPr lang="en-US" sz="2800" dirty="0"/>
                </a:p>
                <a:p>
                  <a:r>
                    <a:rPr lang="en-US" sz="2800" dirty="0"/>
                    <a:t>    	y: = 1-y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A5B16D3-C3EC-4D19-A753-4F9F53959A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8100" y="3246198"/>
                  <a:ext cx="2506910" cy="1049550"/>
                </a:xfrm>
                <a:prstGeom prst="rect">
                  <a:avLst/>
                </a:prstGeom>
                <a:blipFill>
                  <a:blip r:embed="rId4"/>
                  <a:stretch>
                    <a:fillRect l="-5915" t="-6410" r="-4507" b="-179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A9939DE-A823-4248-B571-A0401C5B0551}"/>
              </a:ext>
            </a:extLst>
          </p:cNvPr>
          <p:cNvSpPr txBox="1"/>
          <p:nvPr/>
        </p:nvSpPr>
        <p:spPr>
          <a:xfrm>
            <a:off x="1569081" y="4319328"/>
            <a:ext cx="1228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Blinker</a:t>
            </a:r>
          </a:p>
        </p:txBody>
      </p:sp>
    </p:spTree>
    <p:extLst>
      <p:ext uri="{BB962C8B-B14F-4D97-AF65-F5344CB8AC3E}">
        <p14:creationId xmlns:p14="http://schemas.microsoft.com/office/powerpoint/2010/main" val="42729731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8E9583-79D8-475B-B686-7636D81B2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 &amp; Fairness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174A7-1E54-4BE9-BBA9-B0C4748D2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34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0692C5A-B8BB-40E0-973E-2E4BDF7378E1}"/>
              </a:ext>
            </a:extLst>
          </p:cNvPr>
          <p:cNvGrpSpPr/>
          <p:nvPr/>
        </p:nvGrpSpPr>
        <p:grpSpPr>
          <a:xfrm>
            <a:off x="586291" y="1849292"/>
            <a:ext cx="3211205" cy="2463764"/>
            <a:chOff x="1206585" y="1723597"/>
            <a:chExt cx="3719413" cy="271022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68DDCF0-5937-4478-8727-BFD18F92DDA5}"/>
                </a:ext>
              </a:extLst>
            </p:cNvPr>
            <p:cNvSpPr/>
            <p:nvPr/>
          </p:nvSpPr>
          <p:spPr>
            <a:xfrm>
              <a:off x="1206585" y="1723597"/>
              <a:ext cx="3719413" cy="2710224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69E4D36-E8D2-4163-BBF6-18EBD45C5DBC}"/>
                </a:ext>
              </a:extLst>
            </p:cNvPr>
            <p:cNvCxnSpPr>
              <a:cxnSpLocks/>
            </p:cNvCxnSpPr>
            <p:nvPr/>
          </p:nvCxnSpPr>
          <p:spPr>
            <a:xfrm>
              <a:off x="1206585" y="2567222"/>
              <a:ext cx="3719413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37D3B20-40BD-4A29-A4F0-725F94B2D719}"/>
                </a:ext>
              </a:extLst>
            </p:cNvPr>
            <p:cNvSpPr txBox="1"/>
            <p:nvPr/>
          </p:nvSpPr>
          <p:spPr>
            <a:xfrm>
              <a:off x="1484210" y="1888296"/>
              <a:ext cx="3222109" cy="5078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nat</a:t>
              </a:r>
              <a:r>
                <a:rPr lang="en-US" sz="2400" dirty="0"/>
                <a:t> x := 0; bool y:= 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AEE2A0A-6205-4377-A7B8-F18ED299B0F5}"/>
                    </a:ext>
                  </a:extLst>
                </p:cNvPr>
                <p:cNvSpPr txBox="1"/>
                <p:nvPr/>
              </p:nvSpPr>
              <p:spPr>
                <a:xfrm>
                  <a:off x="1418103" y="2674884"/>
                  <a:ext cx="2232120" cy="5755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0" dirty="0"/>
                    <a:t>A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US" sz="2800" dirty="0"/>
                    <a:t>  x := x + 1</a:t>
                  </a: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AEE2A0A-6205-4377-A7B8-F18ED299B0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8103" y="2674884"/>
                  <a:ext cx="2232120" cy="575560"/>
                </a:xfrm>
                <a:prstGeom prst="rect">
                  <a:avLst/>
                </a:prstGeom>
                <a:blipFill>
                  <a:blip r:embed="rId2"/>
                  <a:stretch>
                    <a:fillRect l="-6329" t="-10465" r="-5380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F9FE9F2-333A-40FA-A5A5-C315A2DFFBDE}"/>
                    </a:ext>
                  </a:extLst>
                </p:cNvPr>
                <p:cNvSpPr txBox="1"/>
                <p:nvPr/>
              </p:nvSpPr>
              <p:spPr>
                <a:xfrm>
                  <a:off x="1418100" y="3246198"/>
                  <a:ext cx="2506910" cy="10495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0" dirty="0"/>
                    <a:t>B: even(x)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endParaRPr lang="en-US" sz="2800" dirty="0"/>
                </a:p>
                <a:p>
                  <a:r>
                    <a:rPr lang="en-US" sz="2800" dirty="0"/>
                    <a:t>    	y: = 1-y</a:t>
                  </a: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F9FE9F2-333A-40FA-A5A5-C315A2DFFB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8100" y="3246198"/>
                  <a:ext cx="2506910" cy="1049550"/>
                </a:xfrm>
                <a:prstGeom prst="rect">
                  <a:avLst/>
                </a:prstGeom>
                <a:blipFill>
                  <a:blip r:embed="rId3"/>
                  <a:stretch>
                    <a:fillRect l="-5634" t="-5732" r="-4789" b="-17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5EFC7A7-20DF-483D-8784-5FC2BFEB2B7C}"/>
              </a:ext>
            </a:extLst>
          </p:cNvPr>
          <p:cNvSpPr txBox="1"/>
          <p:nvPr/>
        </p:nvSpPr>
        <p:spPr>
          <a:xfrm>
            <a:off x="1577173" y="4311236"/>
            <a:ext cx="1228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Blinker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1">
                <a:extLst>
                  <a:ext uri="{FF2B5EF4-FFF2-40B4-BE49-F238E27FC236}">
                    <a16:creationId xmlns:a16="http://schemas.microsoft.com/office/drawing/2014/main" id="{CC2035F6-4A37-4275-9FFD-2BB3913BB2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37331" y="1332703"/>
                <a:ext cx="7528437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Liveness property: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10)</a:t>
                </a:r>
                <a:endParaRPr lang="en-US" b="1" dirty="0"/>
              </a:p>
              <a:p>
                <a:pPr lvl="1"/>
                <a:r>
                  <a:rPr lang="en-US" dirty="0"/>
                  <a:t>Is this property guaranteed to hold?</a:t>
                </a:r>
              </a:p>
              <a:p>
                <a:pPr lvl="1"/>
                <a:r>
                  <a:rPr lang="en-US" dirty="0"/>
                  <a:t>No, task A may be executed less than 10 times.</a:t>
                </a:r>
              </a:p>
              <a:p>
                <a:r>
                  <a:rPr lang="en-US" dirty="0"/>
                  <a:t>Liveness Property: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𝐅</m:t>
                    </m:r>
                  </m:oMath>
                </a14:m>
                <a:r>
                  <a:rPr lang="en-US" dirty="0"/>
                  <a:t> y (eventually y is 1)</a:t>
                </a:r>
              </a:p>
              <a:p>
                <a:pPr lvl="1"/>
                <a:r>
                  <a:rPr lang="en-US" dirty="0"/>
                  <a:t>Is this property guaranteed to hold?</a:t>
                </a:r>
              </a:p>
              <a:p>
                <a:pPr lvl="1"/>
                <a:r>
                  <a:rPr lang="en-US" dirty="0"/>
                  <a:t>No, task B may never be selected for execution!</a:t>
                </a:r>
              </a:p>
              <a:p>
                <a:r>
                  <a:rPr lang="en-US" dirty="0"/>
                  <a:t>But, this seems like a very unrealistic or broken scheduler!</a:t>
                </a:r>
              </a:p>
              <a:p>
                <a:r>
                  <a:rPr lang="en-US" dirty="0"/>
                  <a:t>For infinite executions involving multiple tasks, it is important for the execution to be </a:t>
                </a:r>
                <a:r>
                  <a:rPr lang="en-US" i="1" dirty="0"/>
                  <a:t>fair</a:t>
                </a:r>
                <a:r>
                  <a:rPr lang="en-US" dirty="0"/>
                  <a:t> to each task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5" name="Content Placeholder 1">
                <a:extLst>
                  <a:ext uri="{FF2B5EF4-FFF2-40B4-BE49-F238E27FC236}">
                    <a16:creationId xmlns:a16="http://schemas.microsoft.com/office/drawing/2014/main" id="{CC2035F6-4A37-4275-9FFD-2BB3913BB2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37331" y="1332703"/>
                <a:ext cx="7528437" cy="4351338"/>
              </a:xfrm>
              <a:blipFill>
                <a:blip r:embed="rId4"/>
                <a:stretch>
                  <a:fillRect l="-810" t="-2244" r="-1216" b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164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96B205-A777-4426-A942-7DA750B32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2269" y="1332703"/>
            <a:ext cx="7973499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</a:t>
            </a:r>
            <a:r>
              <a:rPr lang="en-US" i="1" dirty="0"/>
              <a:t>fairness assumption </a:t>
            </a:r>
            <a:r>
              <a:rPr lang="en-US" dirty="0"/>
              <a:t>is a property that encodes the meaning of what it means for an infinite execution to be fair with respect to a task.</a:t>
            </a:r>
          </a:p>
          <a:p>
            <a:r>
              <a:rPr lang="en-US" b="1" dirty="0"/>
              <a:t>Weak fairness: </a:t>
            </a:r>
            <a:r>
              <a:rPr lang="en-US" dirty="0"/>
              <a:t>If a task is persistently enabled, then it is repeatedly executed.</a:t>
            </a:r>
          </a:p>
          <a:p>
            <a:pPr lvl="1"/>
            <a:r>
              <a:rPr lang="en-US" dirty="0"/>
              <a:t>I.e. if after some point the task guard is always true, then the task is infinitely often executed.</a:t>
            </a:r>
          </a:p>
          <a:p>
            <a:r>
              <a:rPr lang="en-US" b="1" dirty="0"/>
              <a:t>Strong fairness</a:t>
            </a:r>
            <a:r>
              <a:rPr lang="en-US" dirty="0"/>
              <a:t>: If a task is repeatedly enabled, then it is repeatedly executed.</a:t>
            </a:r>
          </a:p>
          <a:p>
            <a:pPr lvl="1"/>
            <a:r>
              <a:rPr lang="en-US" dirty="0"/>
              <a:t>I.e. if the task guard is infinitely often true, then the task is infinitely often executed.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05320C-1ECD-413E-87EC-6B273F66F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vs. Strong fairness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8F2A5-A276-4209-B6C3-850575052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920A5B5-8B46-4328-8B07-BD58C57ECB78}"/>
              </a:ext>
            </a:extLst>
          </p:cNvPr>
          <p:cNvGrpSpPr/>
          <p:nvPr/>
        </p:nvGrpSpPr>
        <p:grpSpPr>
          <a:xfrm>
            <a:off x="390969" y="1873568"/>
            <a:ext cx="3211205" cy="2463764"/>
            <a:chOff x="1206585" y="1723597"/>
            <a:chExt cx="3719413" cy="271022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5DDF437-9A66-4686-A07C-9ED49112A3F5}"/>
                </a:ext>
              </a:extLst>
            </p:cNvPr>
            <p:cNvSpPr/>
            <p:nvPr/>
          </p:nvSpPr>
          <p:spPr>
            <a:xfrm>
              <a:off x="1206585" y="1723597"/>
              <a:ext cx="3719413" cy="2710224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5FC8B01-4D34-4DBA-A0F9-F3DE12CA5E7B}"/>
                </a:ext>
              </a:extLst>
            </p:cNvPr>
            <p:cNvCxnSpPr>
              <a:cxnSpLocks/>
            </p:cNvCxnSpPr>
            <p:nvPr/>
          </p:nvCxnSpPr>
          <p:spPr>
            <a:xfrm>
              <a:off x="1206585" y="2567222"/>
              <a:ext cx="3719413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B5288AF-11FB-4D89-BEB3-C279BE4DC817}"/>
                </a:ext>
              </a:extLst>
            </p:cNvPr>
            <p:cNvSpPr txBox="1"/>
            <p:nvPr/>
          </p:nvSpPr>
          <p:spPr>
            <a:xfrm>
              <a:off x="1484210" y="1888296"/>
              <a:ext cx="3222109" cy="5078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nat</a:t>
              </a:r>
              <a:r>
                <a:rPr lang="en-US" sz="2400" dirty="0"/>
                <a:t> x := 0; bool y:= 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3502C7F-4F24-46A4-A771-168070C2CEC0}"/>
                    </a:ext>
                  </a:extLst>
                </p:cNvPr>
                <p:cNvSpPr txBox="1"/>
                <p:nvPr/>
              </p:nvSpPr>
              <p:spPr>
                <a:xfrm>
                  <a:off x="1418103" y="2674884"/>
                  <a:ext cx="2232120" cy="5755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0" dirty="0"/>
                    <a:t>A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US" sz="2800" dirty="0"/>
                    <a:t>  x := x + 1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3502C7F-4F24-46A4-A771-168070C2CE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8103" y="2674884"/>
                  <a:ext cx="2232120" cy="575560"/>
                </a:xfrm>
                <a:prstGeom prst="rect">
                  <a:avLst/>
                </a:prstGeom>
                <a:blipFill>
                  <a:blip r:embed="rId2"/>
                  <a:stretch>
                    <a:fillRect l="-6329" t="-10465" r="-5380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A57EE97-E5B6-4980-AFAF-F3727DA5744D}"/>
                    </a:ext>
                  </a:extLst>
                </p:cNvPr>
                <p:cNvSpPr txBox="1"/>
                <p:nvPr/>
              </p:nvSpPr>
              <p:spPr>
                <a:xfrm>
                  <a:off x="1418100" y="3246198"/>
                  <a:ext cx="2506910" cy="10495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0" dirty="0"/>
                    <a:t>B: even(x)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endParaRPr lang="en-US" sz="2800" dirty="0"/>
                </a:p>
                <a:p>
                  <a:r>
                    <a:rPr lang="en-US" sz="2800" dirty="0"/>
                    <a:t>    	y: = 1-y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A57EE97-E5B6-4980-AFAF-F3727DA574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8100" y="3246198"/>
                  <a:ext cx="2506910" cy="1049550"/>
                </a:xfrm>
                <a:prstGeom prst="rect">
                  <a:avLst/>
                </a:prstGeom>
                <a:blipFill>
                  <a:blip r:embed="rId3"/>
                  <a:stretch>
                    <a:fillRect l="-5634" t="-5732" r="-4789" b="-17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AD1DEE5-BFB2-4360-A817-8BD12E49E1ED}"/>
              </a:ext>
            </a:extLst>
          </p:cNvPr>
          <p:cNvSpPr txBox="1"/>
          <p:nvPr/>
        </p:nvSpPr>
        <p:spPr>
          <a:xfrm>
            <a:off x="1272689" y="4384337"/>
            <a:ext cx="1228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Blinker</a:t>
            </a:r>
          </a:p>
        </p:txBody>
      </p:sp>
    </p:spTree>
    <p:extLst>
      <p:ext uri="{BB962C8B-B14F-4D97-AF65-F5344CB8AC3E}">
        <p14:creationId xmlns:p14="http://schemas.microsoft.com/office/powerpoint/2010/main" val="16951224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95608AB-2AA4-48EB-8BB2-D1FB7B880C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32729" y="1332703"/>
                <a:ext cx="7933039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Fairness assumptions can be expressed in LTL!</a:t>
                </a:r>
              </a:p>
              <a:p>
                <a:r>
                  <a:rPr lang="en-US" dirty="0"/>
                  <a:t>Add a new variable </a:t>
                </a:r>
                <a:r>
                  <a:rPr lang="en-US" i="1" dirty="0"/>
                  <a:t>taken </a:t>
                </a:r>
                <a:r>
                  <a:rPr lang="en-US" dirty="0"/>
                  <a:t>that takes value ‘A’, ‘B’</a:t>
                </a:r>
              </a:p>
              <a:p>
                <a:r>
                  <a:rPr lang="en-US" dirty="0"/>
                  <a:t>Weak fairness: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𝐅𝐆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𝑔𝑢𝑎𝑟𝑑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𝐆𝐅</m:t>
                    </m:r>
                  </m:oMath>
                </a14:m>
                <a:r>
                  <a:rPr lang="en-US" dirty="0"/>
                  <a:t>(taken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))</a:t>
                </a:r>
              </a:p>
              <a:p>
                <a:r>
                  <a:rPr lang="en-US" dirty="0"/>
                  <a:t>Task A: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𝑔𝑢𝑎𝑟𝑑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US" dirty="0"/>
                  <a:t>, so this simplifies to: </a:t>
                </a:r>
                <a:r>
                  <a:rPr lang="en-US" dirty="0" err="1"/>
                  <a:t>wf</a:t>
                </a:r>
                <a:r>
                  <a:rPr lang="en-US" dirty="0"/>
                  <a:t>(A)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≔ 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𝐆𝐅</m:t>
                    </m:r>
                  </m:oMath>
                </a14:m>
                <a:r>
                  <a:rPr lang="en-US" dirty="0"/>
                  <a:t>(taken=A)</a:t>
                </a:r>
              </a:p>
              <a:p>
                <a:r>
                  <a:rPr lang="en-US" dirty="0"/>
                  <a:t>Task B: </a:t>
                </a:r>
                <a:r>
                  <a:rPr lang="en-US" dirty="0" err="1"/>
                  <a:t>wf</a:t>
                </a:r>
                <a:r>
                  <a:rPr lang="en-US" dirty="0"/>
                  <a:t>(B)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≔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𝐅𝐆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(even(x))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𝐆𝐅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(taken=B)</a:t>
                </a:r>
              </a:p>
              <a:p>
                <a:r>
                  <a:rPr lang="en-US" dirty="0"/>
                  <a:t>Does (</a:t>
                </a:r>
                <a:r>
                  <a:rPr lang="en-US" dirty="0" err="1"/>
                  <a:t>wf</a:t>
                </a:r>
                <a:r>
                  <a:rPr lang="en-US" dirty="0"/>
                  <a:t>(A)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wf</a:t>
                </a:r>
                <a:r>
                  <a:rPr lang="en-US" dirty="0"/>
                  <a:t>(B))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𝐅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10)? </a:t>
                </a:r>
              </a:p>
              <a:p>
                <a:pPr lvl="1"/>
                <a:r>
                  <a:rPr lang="en-US" b="1" dirty="0"/>
                  <a:t>Yes!</a:t>
                </a:r>
              </a:p>
              <a:p>
                <a:r>
                  <a:rPr lang="en-US" dirty="0"/>
                  <a:t>Does (</a:t>
                </a:r>
                <a:r>
                  <a:rPr lang="en-US" dirty="0" err="1"/>
                  <a:t>wf</a:t>
                </a:r>
                <a:r>
                  <a:rPr lang="en-US" dirty="0"/>
                  <a:t>(A)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wf</a:t>
                </a:r>
                <a:r>
                  <a:rPr lang="en-US" dirty="0"/>
                  <a:t>(B))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𝐅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y?</a:t>
                </a:r>
              </a:p>
              <a:p>
                <a:pPr lvl="1"/>
                <a:r>
                  <a:rPr lang="en-US" b="1" dirty="0"/>
                  <a:t>No!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95608AB-2AA4-48EB-8BB2-D1FB7B880C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2729" y="1332703"/>
                <a:ext cx="7933039" cy="4351338"/>
              </a:xfrm>
              <a:blipFill>
                <a:blip r:embed="rId2"/>
                <a:stretch>
                  <a:fillRect l="-769" t="-2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CEAEB44-B2D0-4E62-9D2A-4EA7325AC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Expressing fairness assumptions in LTL: 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46B17-D3DE-407A-97E7-C96B412AE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36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1B6B38-8599-47E3-A968-B0F7028F80D8}"/>
              </a:ext>
            </a:extLst>
          </p:cNvPr>
          <p:cNvGrpSpPr/>
          <p:nvPr/>
        </p:nvGrpSpPr>
        <p:grpSpPr>
          <a:xfrm>
            <a:off x="355157" y="1399921"/>
            <a:ext cx="3247017" cy="2362876"/>
            <a:chOff x="1165105" y="1723597"/>
            <a:chExt cx="3760893" cy="21457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C7F525F-A808-41B2-8871-5502B3052D56}"/>
                </a:ext>
              </a:extLst>
            </p:cNvPr>
            <p:cNvSpPr/>
            <p:nvPr/>
          </p:nvSpPr>
          <p:spPr>
            <a:xfrm>
              <a:off x="1206585" y="1723597"/>
              <a:ext cx="3719413" cy="2145788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4E462D1-9CDC-4B15-B2CA-5FAF6E0602FE}"/>
                </a:ext>
              </a:extLst>
            </p:cNvPr>
            <p:cNvCxnSpPr>
              <a:cxnSpLocks/>
            </p:cNvCxnSpPr>
            <p:nvPr/>
          </p:nvCxnSpPr>
          <p:spPr>
            <a:xfrm>
              <a:off x="1206585" y="2567222"/>
              <a:ext cx="3719413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2AF07B6-7024-473C-9729-7C6C65BA671C}"/>
                    </a:ext>
                  </a:extLst>
                </p:cNvPr>
                <p:cNvSpPr txBox="1"/>
                <p:nvPr/>
              </p:nvSpPr>
              <p:spPr>
                <a:xfrm>
                  <a:off x="1206585" y="1730318"/>
                  <a:ext cx="3639198" cy="425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err="1"/>
                    <a:t>nat</a:t>
                  </a:r>
                  <a:r>
                    <a:rPr lang="en-US" sz="2400" dirty="0"/>
                    <a:t> x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:= 0</m:t>
                      </m:r>
                    </m:oMath>
                  </a14:m>
                  <a:r>
                    <a:rPr lang="en-US" sz="2400" dirty="0"/>
                    <a:t>; bool y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:= 0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2AF07B6-7024-473C-9729-7C6C65BA67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6585" y="1730318"/>
                  <a:ext cx="3639198" cy="425959"/>
                </a:xfrm>
                <a:prstGeom prst="rect">
                  <a:avLst/>
                </a:prstGeom>
                <a:blipFill>
                  <a:blip r:embed="rId3"/>
                  <a:stretch>
                    <a:fillRect l="-2907" t="-10390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00FAA58-FDBD-4C65-A48D-248D4CF37EAA}"/>
                    </a:ext>
                  </a:extLst>
                </p:cNvPr>
                <p:cNvSpPr txBox="1"/>
                <p:nvPr/>
              </p:nvSpPr>
              <p:spPr>
                <a:xfrm>
                  <a:off x="1165105" y="2689102"/>
                  <a:ext cx="3567849" cy="4259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/>
                    <a:t>A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US" sz="2400" dirty="0"/>
                    <a:t>  x := x + 1; taken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≔ </m:t>
                      </m:r>
                    </m:oMath>
                  </a14:m>
                  <a:r>
                    <a:rPr lang="en-US" sz="2400" dirty="0"/>
                    <a:t>A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00FAA58-FDBD-4C65-A48D-248D4CF37E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5105" y="2689102"/>
                  <a:ext cx="3567849" cy="425959"/>
                </a:xfrm>
                <a:prstGeom prst="rect">
                  <a:avLst/>
                </a:prstGeom>
                <a:blipFill>
                  <a:blip r:embed="rId4"/>
                  <a:stretch>
                    <a:fillRect l="-2964" t="-10390" r="-791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ECEDD44-EE8B-4793-A313-A4F01C864682}"/>
                    </a:ext>
                  </a:extLst>
                </p:cNvPr>
                <p:cNvSpPr txBox="1"/>
                <p:nvPr/>
              </p:nvSpPr>
              <p:spPr>
                <a:xfrm>
                  <a:off x="1204975" y="3027485"/>
                  <a:ext cx="3719413" cy="7667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/>
                    <a:t>B: even(x)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endParaRPr lang="en-US" sz="2400" dirty="0"/>
                </a:p>
                <a:p>
                  <a:r>
                    <a:rPr lang="en-US" sz="2400" dirty="0"/>
                    <a:t>         y: = 1-y; taken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≔</m:t>
                      </m:r>
                    </m:oMath>
                  </a14:m>
                  <a:r>
                    <a:rPr lang="en-US" sz="2400" dirty="0"/>
                    <a:t> B 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ECEDD44-EE8B-4793-A313-A4F01C8646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4975" y="3027485"/>
                  <a:ext cx="3719413" cy="766726"/>
                </a:xfrm>
                <a:prstGeom prst="rect">
                  <a:avLst/>
                </a:prstGeom>
                <a:blipFill>
                  <a:blip r:embed="rId5"/>
                  <a:stretch>
                    <a:fillRect l="-3036" t="-5755" r="-1898" b="-136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9D1802D-3209-4D97-ACBA-6B160E632AE1}"/>
              </a:ext>
            </a:extLst>
          </p:cNvPr>
          <p:cNvSpPr txBox="1"/>
          <p:nvPr/>
        </p:nvSpPr>
        <p:spPr>
          <a:xfrm>
            <a:off x="1151308" y="3754601"/>
            <a:ext cx="1228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Blinker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4D2538-571A-4B30-94F3-5957F750076C}"/>
                  </a:ext>
                </a:extLst>
              </p:cNvPr>
              <p:cNvSpPr txBox="1"/>
              <p:nvPr/>
            </p:nvSpPr>
            <p:spPr>
              <a:xfrm>
                <a:off x="355157" y="1754724"/>
                <a:ext cx="26012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{A,B,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400" dirty="0"/>
                  <a:t>} taken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≔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4D2538-571A-4B30-94F3-5957F7500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57" y="1754724"/>
                <a:ext cx="2601225" cy="461665"/>
              </a:xfrm>
              <a:prstGeom prst="rect">
                <a:avLst/>
              </a:prstGeom>
              <a:blipFill>
                <a:blip r:embed="rId6"/>
                <a:stretch>
                  <a:fillRect l="-351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00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95608AB-2AA4-48EB-8BB2-D1FB7B880C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32729" y="1332702"/>
                <a:ext cx="7933039" cy="340922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Strong fairness: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𝐆𝐅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𝑔𝑢𝑎𝑟𝑑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𝐆𝐅</m:t>
                    </m:r>
                  </m:oMath>
                </a14:m>
                <a:r>
                  <a:rPr lang="en-US" dirty="0"/>
                  <a:t>(taken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))</a:t>
                </a:r>
              </a:p>
              <a:p>
                <a:r>
                  <a:rPr lang="en-US" dirty="0"/>
                  <a:t>Task A: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𝑔𝑢𝑎𝑟𝑑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US" dirty="0"/>
                  <a:t>, so this simplifies to: sf(A)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≔ 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𝐆𝐅</m:t>
                    </m:r>
                  </m:oMath>
                </a14:m>
                <a:r>
                  <a:rPr lang="en-US" dirty="0"/>
                  <a:t>(taken=A)</a:t>
                </a:r>
              </a:p>
              <a:p>
                <a:r>
                  <a:rPr lang="en-US" dirty="0"/>
                  <a:t>Task B: sf(B)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𝐆𝐅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(even(x))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𝐆𝐅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(taken=B)</a:t>
                </a:r>
              </a:p>
              <a:p>
                <a:r>
                  <a:rPr lang="en-US" dirty="0"/>
                  <a:t>Does (sf(A)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sf(B))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𝐅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0)? </a:t>
                </a:r>
              </a:p>
              <a:p>
                <a:pPr lvl="1"/>
                <a:r>
                  <a:rPr lang="en-US" b="1" dirty="0"/>
                  <a:t>Yes!</a:t>
                </a:r>
              </a:p>
              <a:p>
                <a:r>
                  <a:rPr lang="en-US" dirty="0"/>
                  <a:t>Does (sf(A)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sf(B))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𝐅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y?</a:t>
                </a:r>
              </a:p>
              <a:p>
                <a:pPr lvl="1"/>
                <a:r>
                  <a:rPr lang="en-US" b="1" dirty="0"/>
                  <a:t>Yes!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95608AB-2AA4-48EB-8BB2-D1FB7B880C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2729" y="1332702"/>
                <a:ext cx="7933039" cy="3409229"/>
              </a:xfrm>
              <a:blipFill>
                <a:blip r:embed="rId2"/>
                <a:stretch>
                  <a:fillRect l="-769" t="-3757" b="-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CEAEB44-B2D0-4E62-9D2A-4EA7325AC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Expressing fairness assumptions in LTL: 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46B17-D3DE-407A-97E7-C96B412AE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37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1B6B38-8599-47E3-A968-B0F7028F80D8}"/>
              </a:ext>
            </a:extLst>
          </p:cNvPr>
          <p:cNvGrpSpPr/>
          <p:nvPr/>
        </p:nvGrpSpPr>
        <p:grpSpPr>
          <a:xfrm>
            <a:off x="355157" y="1399921"/>
            <a:ext cx="3247017" cy="2362876"/>
            <a:chOff x="1165105" y="1723597"/>
            <a:chExt cx="3760893" cy="21457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C7F525F-A808-41B2-8871-5502B3052D56}"/>
                </a:ext>
              </a:extLst>
            </p:cNvPr>
            <p:cNvSpPr/>
            <p:nvPr/>
          </p:nvSpPr>
          <p:spPr>
            <a:xfrm>
              <a:off x="1206585" y="1723597"/>
              <a:ext cx="3719413" cy="2145788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4E462D1-9CDC-4B15-B2CA-5FAF6E0602FE}"/>
                </a:ext>
              </a:extLst>
            </p:cNvPr>
            <p:cNvCxnSpPr>
              <a:cxnSpLocks/>
            </p:cNvCxnSpPr>
            <p:nvPr/>
          </p:nvCxnSpPr>
          <p:spPr>
            <a:xfrm>
              <a:off x="1206585" y="2567222"/>
              <a:ext cx="3719413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2AF07B6-7024-473C-9729-7C6C65BA671C}"/>
                    </a:ext>
                  </a:extLst>
                </p:cNvPr>
                <p:cNvSpPr txBox="1"/>
                <p:nvPr/>
              </p:nvSpPr>
              <p:spPr>
                <a:xfrm>
                  <a:off x="1206585" y="1730318"/>
                  <a:ext cx="3639198" cy="425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err="1"/>
                    <a:t>nat</a:t>
                  </a:r>
                  <a:r>
                    <a:rPr lang="en-US" sz="2400" dirty="0"/>
                    <a:t> x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:=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sz="2400" dirty="0"/>
                    <a:t>; bool y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:=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2AF07B6-7024-473C-9729-7C6C65BA67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6585" y="1730318"/>
                  <a:ext cx="3639198" cy="425959"/>
                </a:xfrm>
                <a:prstGeom prst="rect">
                  <a:avLst/>
                </a:prstGeom>
                <a:blipFill>
                  <a:blip r:embed="rId3"/>
                  <a:stretch>
                    <a:fillRect l="-2907" t="-10390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00FAA58-FDBD-4C65-A48D-248D4CF37EAA}"/>
                    </a:ext>
                  </a:extLst>
                </p:cNvPr>
                <p:cNvSpPr txBox="1"/>
                <p:nvPr/>
              </p:nvSpPr>
              <p:spPr>
                <a:xfrm>
                  <a:off x="1165105" y="2689102"/>
                  <a:ext cx="3567849" cy="4259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/>
                    <a:t>A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US" sz="2400" dirty="0"/>
                    <a:t>  x := x + 1; taken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≔ </m:t>
                      </m:r>
                    </m:oMath>
                  </a14:m>
                  <a:r>
                    <a:rPr lang="en-US" sz="2400" dirty="0"/>
                    <a:t>A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00FAA58-FDBD-4C65-A48D-248D4CF37E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5105" y="2689102"/>
                  <a:ext cx="3567849" cy="425959"/>
                </a:xfrm>
                <a:prstGeom prst="rect">
                  <a:avLst/>
                </a:prstGeom>
                <a:blipFill>
                  <a:blip r:embed="rId4"/>
                  <a:stretch>
                    <a:fillRect l="-2964" t="-10390" r="-791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ECEDD44-EE8B-4793-A313-A4F01C864682}"/>
                    </a:ext>
                  </a:extLst>
                </p:cNvPr>
                <p:cNvSpPr txBox="1"/>
                <p:nvPr/>
              </p:nvSpPr>
              <p:spPr>
                <a:xfrm>
                  <a:off x="1204975" y="3027485"/>
                  <a:ext cx="3719413" cy="7667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/>
                    <a:t>B: even(x)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endParaRPr lang="en-US" sz="2400" dirty="0"/>
                </a:p>
                <a:p>
                  <a:r>
                    <a:rPr lang="en-US" sz="2400" dirty="0"/>
                    <a:t>         y: = 1-y; taken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≔</m:t>
                      </m:r>
                    </m:oMath>
                  </a14:m>
                  <a:r>
                    <a:rPr lang="en-US" sz="2400" dirty="0"/>
                    <a:t> B 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ECEDD44-EE8B-4793-A313-A4F01C8646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4975" y="3027485"/>
                  <a:ext cx="3719413" cy="766726"/>
                </a:xfrm>
                <a:prstGeom prst="rect">
                  <a:avLst/>
                </a:prstGeom>
                <a:blipFill>
                  <a:blip r:embed="rId5"/>
                  <a:stretch>
                    <a:fillRect l="-3036" t="-5755" r="-1898" b="-136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9D1802D-3209-4D97-ACBA-6B160E632AE1}"/>
              </a:ext>
            </a:extLst>
          </p:cNvPr>
          <p:cNvSpPr txBox="1"/>
          <p:nvPr/>
        </p:nvSpPr>
        <p:spPr>
          <a:xfrm>
            <a:off x="1151308" y="3754601"/>
            <a:ext cx="1228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Blinker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4D2538-571A-4B30-94F3-5957F750076C}"/>
                  </a:ext>
                </a:extLst>
              </p:cNvPr>
              <p:cNvSpPr txBox="1"/>
              <p:nvPr/>
            </p:nvSpPr>
            <p:spPr>
              <a:xfrm>
                <a:off x="355157" y="1754724"/>
                <a:ext cx="26012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{A,B,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400" dirty="0"/>
                  <a:t>} taken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≔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4D2538-571A-4B30-94F3-5957F7500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57" y="1754724"/>
                <a:ext cx="2601225" cy="461665"/>
              </a:xfrm>
              <a:prstGeom prst="rect">
                <a:avLst/>
              </a:prstGeom>
              <a:blipFill>
                <a:blip r:embed="rId6"/>
                <a:stretch>
                  <a:fillRect l="-351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8A82523F-B2A8-4C60-93FD-19CD9B72883E}"/>
              </a:ext>
            </a:extLst>
          </p:cNvPr>
          <p:cNvSpPr/>
          <p:nvPr/>
        </p:nvSpPr>
        <p:spPr>
          <a:xfrm>
            <a:off x="193979" y="4770464"/>
            <a:ext cx="11804041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If a process satisfies a liveness requirement under strong fairness, it satisfies it under weak fairness: strong fairness is a </a:t>
            </a:r>
            <a:r>
              <a:rPr lang="en-US" sz="2800" b="1" dirty="0"/>
              <a:t>stronger formula </a:t>
            </a:r>
            <a:r>
              <a:rPr lang="en-US" sz="2800" dirty="0"/>
              <a:t>than weak fairness</a:t>
            </a:r>
          </a:p>
        </p:txBody>
      </p:sp>
    </p:spTree>
    <p:extLst>
      <p:ext uri="{BB962C8B-B14F-4D97-AF65-F5344CB8AC3E}">
        <p14:creationId xmlns:p14="http://schemas.microsoft.com/office/powerpoint/2010/main" val="80944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083C93-FBA2-4166-8785-B1DE10526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safety monitor classifies system behaviors into good and bad</a:t>
            </a:r>
          </a:p>
          <a:p>
            <a:r>
              <a:rPr lang="en-US" dirty="0"/>
              <a:t>Safety verification can be done using inductive invariants or analyzing reachable state space of the system</a:t>
            </a:r>
          </a:p>
          <a:p>
            <a:pPr lvl="1"/>
            <a:r>
              <a:rPr lang="en-US" dirty="0"/>
              <a:t>A bug is an execution that drives the monitor into an error state</a:t>
            </a:r>
          </a:p>
          <a:p>
            <a:r>
              <a:rPr lang="en-US" dirty="0"/>
              <a:t>Can we use a monitor to classify infinite behaviors into good or bad?</a:t>
            </a:r>
          </a:p>
          <a:p>
            <a:r>
              <a:rPr lang="en-US" dirty="0"/>
              <a:t>Yes, using theoretical model of </a:t>
            </a:r>
            <a:r>
              <a:rPr lang="en-US" dirty="0" err="1"/>
              <a:t>Büchi</a:t>
            </a:r>
            <a:r>
              <a:rPr lang="en-US" dirty="0"/>
              <a:t> automata proposed by J. Richard </a:t>
            </a:r>
            <a:r>
              <a:rPr lang="en-US" dirty="0" err="1"/>
              <a:t>Büchi</a:t>
            </a:r>
            <a:r>
              <a:rPr lang="en-US" dirty="0"/>
              <a:t> in 1960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03C47C-4A32-4515-994F-98937C53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59FF2-789D-4166-85A2-C2A52E80E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0325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552041-6713-4A8E-BF02-4C7C6B868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0" y="1130346"/>
            <a:ext cx="11699087" cy="706490"/>
          </a:xfrm>
        </p:spPr>
        <p:txBody>
          <a:bodyPr/>
          <a:lstStyle/>
          <a:p>
            <a:r>
              <a:rPr lang="en-US" dirty="0"/>
              <a:t>Extension of finite state automata to accept infinite strings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A4B56C-397C-4CBF-ACF1-1E2484ABE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Büchi</a:t>
            </a:r>
            <a:r>
              <a:rPr lang="en-US" dirty="0"/>
              <a:t> automaton Example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C0C33-FEF7-43A7-97B5-B48BBD194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39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6F4438-B83B-4A2C-A893-5EFFDC10880A}"/>
              </a:ext>
            </a:extLst>
          </p:cNvPr>
          <p:cNvGrpSpPr/>
          <p:nvPr/>
        </p:nvGrpSpPr>
        <p:grpSpPr>
          <a:xfrm>
            <a:off x="166680" y="1677172"/>
            <a:ext cx="5126619" cy="2335827"/>
            <a:chOff x="2975013" y="2147605"/>
            <a:chExt cx="5126619" cy="23358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692E9FBA-778B-4909-9111-1097DFF82358}"/>
                    </a:ext>
                  </a:extLst>
                </p:cNvPr>
                <p:cNvSpPr/>
                <p:nvPr/>
              </p:nvSpPr>
              <p:spPr>
                <a:xfrm>
                  <a:off x="3685697" y="3724137"/>
                  <a:ext cx="1001031" cy="544223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692E9FBA-778B-4909-9111-1097DFF823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5697" y="3724137"/>
                  <a:ext cx="1001031" cy="54422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9ED9724A-05A9-433C-B76F-E9C6E31B4527}"/>
                    </a:ext>
                  </a:extLst>
                </p:cNvPr>
                <p:cNvSpPr/>
                <p:nvPr/>
              </p:nvSpPr>
              <p:spPr>
                <a:xfrm>
                  <a:off x="7100601" y="3745140"/>
                  <a:ext cx="1001031" cy="523220"/>
                </a:xfrm>
                <a:prstGeom prst="ellipse">
                  <a:avLst/>
                </a:prstGeom>
                <a:ln w="95250" cmpd="dbl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9ED9724A-05A9-433C-B76F-E9C6E31B45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0601" y="3745140"/>
                  <a:ext cx="1001031" cy="52322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95250" cmpd="dbl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D4A4156-5387-4A8A-AE53-9D847EB43882}"/>
                    </a:ext>
                  </a:extLst>
                </p:cNvPr>
                <p:cNvSpPr txBox="1"/>
                <p:nvPr/>
              </p:nvSpPr>
              <p:spPr>
                <a:xfrm>
                  <a:off x="5405423" y="2147605"/>
                  <a:ext cx="71801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D4A4156-5387-4A8A-AE53-9D847EB438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5423" y="2147605"/>
                  <a:ext cx="718017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545D9D2-9D17-4E1D-9229-777F8E6C969A}"/>
                </a:ext>
              </a:extLst>
            </p:cNvPr>
            <p:cNvCxnSpPr>
              <a:cxnSpLocks/>
              <a:endCxn id="5" idx="2"/>
            </p:cNvCxnSpPr>
            <p:nvPr/>
          </p:nvCxnSpPr>
          <p:spPr>
            <a:xfrm>
              <a:off x="2975013" y="3996248"/>
              <a:ext cx="710684" cy="1"/>
            </a:xfrm>
            <a:prstGeom prst="straightConnector1">
              <a:avLst/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1AEA05E-E402-4B1D-8FA3-A23B30A4F5A5}"/>
                </a:ext>
              </a:extLst>
            </p:cNvPr>
            <p:cNvSpPr/>
            <p:nvPr/>
          </p:nvSpPr>
          <p:spPr>
            <a:xfrm>
              <a:off x="4539632" y="3503763"/>
              <a:ext cx="2629911" cy="291401"/>
            </a:xfrm>
            <a:custGeom>
              <a:avLst/>
              <a:gdLst>
                <a:gd name="connsiteX0" fmla="*/ 0 w 2629911"/>
                <a:gd name="connsiteY0" fmla="*/ 291401 h 291401"/>
                <a:gd name="connsiteX1" fmla="*/ 1213805 w 2629911"/>
                <a:gd name="connsiteY1" fmla="*/ 88 h 291401"/>
                <a:gd name="connsiteX2" fmla="*/ 2629911 w 2629911"/>
                <a:gd name="connsiteY2" fmla="*/ 267125 h 291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9911" h="291401">
                  <a:moveTo>
                    <a:pt x="0" y="291401"/>
                  </a:moveTo>
                  <a:cubicBezTo>
                    <a:pt x="387743" y="147767"/>
                    <a:pt x="775487" y="4134"/>
                    <a:pt x="1213805" y="88"/>
                  </a:cubicBezTo>
                  <a:cubicBezTo>
                    <a:pt x="1652123" y="-3958"/>
                    <a:pt x="2141017" y="131583"/>
                    <a:pt x="2629911" y="267125"/>
                  </a:cubicBezTo>
                </a:path>
              </a:pathLst>
            </a:cu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6CDBBD7-6F78-482F-A039-83289AF6AACF}"/>
                </a:ext>
              </a:extLst>
            </p:cNvPr>
            <p:cNvSpPr/>
            <p:nvPr/>
          </p:nvSpPr>
          <p:spPr>
            <a:xfrm>
              <a:off x="4531540" y="4151214"/>
              <a:ext cx="2621819" cy="332218"/>
            </a:xfrm>
            <a:custGeom>
              <a:avLst/>
              <a:gdLst>
                <a:gd name="connsiteX0" fmla="*/ 2621819 w 2621819"/>
                <a:gd name="connsiteY0" fmla="*/ 0 h 332218"/>
                <a:gd name="connsiteX1" fmla="*/ 1359462 w 2621819"/>
                <a:gd name="connsiteY1" fmla="*/ 331773 h 332218"/>
                <a:gd name="connsiteX2" fmla="*/ 0 w 2621819"/>
                <a:gd name="connsiteY2" fmla="*/ 56644 h 33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1819" h="332218">
                  <a:moveTo>
                    <a:pt x="2621819" y="0"/>
                  </a:moveTo>
                  <a:cubicBezTo>
                    <a:pt x="2209125" y="161166"/>
                    <a:pt x="1796432" y="322332"/>
                    <a:pt x="1359462" y="331773"/>
                  </a:cubicBezTo>
                  <a:cubicBezTo>
                    <a:pt x="922492" y="341214"/>
                    <a:pt x="461246" y="198929"/>
                    <a:pt x="0" y="56644"/>
                  </a:cubicBezTo>
                </a:path>
              </a:pathLst>
            </a:cu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13DDD61-AFC2-45C5-AE1C-726A8126ABF5}"/>
                </a:ext>
              </a:extLst>
            </p:cNvPr>
            <p:cNvSpPr/>
            <p:nvPr/>
          </p:nvSpPr>
          <p:spPr>
            <a:xfrm rot="385658">
              <a:off x="3708742" y="3017804"/>
              <a:ext cx="698919" cy="777360"/>
            </a:xfrm>
            <a:custGeom>
              <a:avLst/>
              <a:gdLst>
                <a:gd name="connsiteX0" fmla="*/ 215715 w 742225"/>
                <a:gd name="connsiteY0" fmla="*/ 717019 h 717019"/>
                <a:gd name="connsiteX1" fmla="*/ 5322 w 742225"/>
                <a:gd name="connsiteY1" fmla="*/ 449982 h 717019"/>
                <a:gd name="connsiteX2" fmla="*/ 94334 w 742225"/>
                <a:gd name="connsiteY2" fmla="*/ 85840 h 717019"/>
                <a:gd name="connsiteX3" fmla="*/ 426108 w 742225"/>
                <a:gd name="connsiteY3" fmla="*/ 4920 h 717019"/>
                <a:gd name="connsiteX4" fmla="*/ 701237 w 742225"/>
                <a:gd name="connsiteY4" fmla="*/ 182945 h 717019"/>
                <a:gd name="connsiteX5" fmla="*/ 733605 w 742225"/>
                <a:gd name="connsiteY5" fmla="*/ 514718 h 717019"/>
                <a:gd name="connsiteX6" fmla="*/ 628409 w 742225"/>
                <a:gd name="connsiteY6" fmla="*/ 652283 h 717019"/>
                <a:gd name="connsiteX0" fmla="*/ 210699 w 737209"/>
                <a:gd name="connsiteY0" fmla="*/ 722892 h 722892"/>
                <a:gd name="connsiteX1" fmla="*/ 306 w 737209"/>
                <a:gd name="connsiteY1" fmla="*/ 455855 h 722892"/>
                <a:gd name="connsiteX2" fmla="*/ 170239 w 737209"/>
                <a:gd name="connsiteY2" fmla="*/ 67437 h 722892"/>
                <a:gd name="connsiteX3" fmla="*/ 421092 w 737209"/>
                <a:gd name="connsiteY3" fmla="*/ 10793 h 722892"/>
                <a:gd name="connsiteX4" fmla="*/ 696221 w 737209"/>
                <a:gd name="connsiteY4" fmla="*/ 188818 h 722892"/>
                <a:gd name="connsiteX5" fmla="*/ 728589 w 737209"/>
                <a:gd name="connsiteY5" fmla="*/ 520591 h 722892"/>
                <a:gd name="connsiteX6" fmla="*/ 623393 w 737209"/>
                <a:gd name="connsiteY6" fmla="*/ 658156 h 722892"/>
                <a:gd name="connsiteX0" fmla="*/ 210675 w 740044"/>
                <a:gd name="connsiteY0" fmla="*/ 743338 h 743338"/>
                <a:gd name="connsiteX1" fmla="*/ 282 w 740044"/>
                <a:gd name="connsiteY1" fmla="*/ 476301 h 743338"/>
                <a:gd name="connsiteX2" fmla="*/ 170215 w 740044"/>
                <a:gd name="connsiteY2" fmla="*/ 87883 h 743338"/>
                <a:gd name="connsiteX3" fmla="*/ 364424 w 740044"/>
                <a:gd name="connsiteY3" fmla="*/ 6963 h 743338"/>
                <a:gd name="connsiteX4" fmla="*/ 696197 w 740044"/>
                <a:gd name="connsiteY4" fmla="*/ 209264 h 743338"/>
                <a:gd name="connsiteX5" fmla="*/ 728565 w 740044"/>
                <a:gd name="connsiteY5" fmla="*/ 541037 h 743338"/>
                <a:gd name="connsiteX6" fmla="*/ 623369 w 740044"/>
                <a:gd name="connsiteY6" fmla="*/ 678602 h 743338"/>
                <a:gd name="connsiteX0" fmla="*/ 210675 w 728565"/>
                <a:gd name="connsiteY0" fmla="*/ 740650 h 740650"/>
                <a:gd name="connsiteX1" fmla="*/ 282 w 728565"/>
                <a:gd name="connsiteY1" fmla="*/ 473613 h 740650"/>
                <a:gd name="connsiteX2" fmla="*/ 170215 w 728565"/>
                <a:gd name="connsiteY2" fmla="*/ 85195 h 740650"/>
                <a:gd name="connsiteX3" fmla="*/ 364424 w 728565"/>
                <a:gd name="connsiteY3" fmla="*/ 4275 h 740650"/>
                <a:gd name="connsiteX4" fmla="*/ 623369 w 728565"/>
                <a:gd name="connsiteY4" fmla="*/ 166116 h 740650"/>
                <a:gd name="connsiteX5" fmla="*/ 728565 w 728565"/>
                <a:gd name="connsiteY5" fmla="*/ 538349 h 740650"/>
                <a:gd name="connsiteX6" fmla="*/ 623369 w 728565"/>
                <a:gd name="connsiteY6" fmla="*/ 675914 h 740650"/>
                <a:gd name="connsiteX0" fmla="*/ 210675 w 760933"/>
                <a:gd name="connsiteY0" fmla="*/ 740650 h 740650"/>
                <a:gd name="connsiteX1" fmla="*/ 282 w 760933"/>
                <a:gd name="connsiteY1" fmla="*/ 473613 h 740650"/>
                <a:gd name="connsiteX2" fmla="*/ 170215 w 760933"/>
                <a:gd name="connsiteY2" fmla="*/ 85195 h 740650"/>
                <a:gd name="connsiteX3" fmla="*/ 364424 w 760933"/>
                <a:gd name="connsiteY3" fmla="*/ 4275 h 740650"/>
                <a:gd name="connsiteX4" fmla="*/ 623369 w 760933"/>
                <a:gd name="connsiteY4" fmla="*/ 166116 h 740650"/>
                <a:gd name="connsiteX5" fmla="*/ 760933 w 760933"/>
                <a:gd name="connsiteY5" fmla="*/ 376509 h 740650"/>
                <a:gd name="connsiteX6" fmla="*/ 623369 w 760933"/>
                <a:gd name="connsiteY6" fmla="*/ 675914 h 740650"/>
                <a:gd name="connsiteX0" fmla="*/ 138127 w 688385"/>
                <a:gd name="connsiteY0" fmla="*/ 739184 h 739184"/>
                <a:gd name="connsiteX1" fmla="*/ 562 w 688385"/>
                <a:gd name="connsiteY1" fmla="*/ 350767 h 739184"/>
                <a:gd name="connsiteX2" fmla="*/ 97667 w 688385"/>
                <a:gd name="connsiteY2" fmla="*/ 83729 h 739184"/>
                <a:gd name="connsiteX3" fmla="*/ 291876 w 688385"/>
                <a:gd name="connsiteY3" fmla="*/ 2809 h 739184"/>
                <a:gd name="connsiteX4" fmla="*/ 550821 w 688385"/>
                <a:gd name="connsiteY4" fmla="*/ 164650 h 739184"/>
                <a:gd name="connsiteX5" fmla="*/ 688385 w 688385"/>
                <a:gd name="connsiteY5" fmla="*/ 375043 h 739184"/>
                <a:gd name="connsiteX6" fmla="*/ 550821 w 688385"/>
                <a:gd name="connsiteY6" fmla="*/ 674448 h 739184"/>
                <a:gd name="connsiteX0" fmla="*/ 218751 w 769009"/>
                <a:gd name="connsiteY0" fmla="*/ 739184 h 739184"/>
                <a:gd name="connsiteX1" fmla="*/ 266 w 769009"/>
                <a:gd name="connsiteY1" fmla="*/ 350767 h 739184"/>
                <a:gd name="connsiteX2" fmla="*/ 178291 w 769009"/>
                <a:gd name="connsiteY2" fmla="*/ 83729 h 739184"/>
                <a:gd name="connsiteX3" fmla="*/ 372500 w 769009"/>
                <a:gd name="connsiteY3" fmla="*/ 2809 h 739184"/>
                <a:gd name="connsiteX4" fmla="*/ 631445 w 769009"/>
                <a:gd name="connsiteY4" fmla="*/ 164650 h 739184"/>
                <a:gd name="connsiteX5" fmla="*/ 769009 w 769009"/>
                <a:gd name="connsiteY5" fmla="*/ 375043 h 739184"/>
                <a:gd name="connsiteX6" fmla="*/ 631445 w 769009"/>
                <a:gd name="connsiteY6" fmla="*/ 674448 h 739184"/>
                <a:gd name="connsiteX0" fmla="*/ 222731 w 772989"/>
                <a:gd name="connsiteY0" fmla="*/ 736827 h 736827"/>
                <a:gd name="connsiteX1" fmla="*/ 4246 w 772989"/>
                <a:gd name="connsiteY1" fmla="*/ 348410 h 736827"/>
                <a:gd name="connsiteX2" fmla="*/ 101350 w 772989"/>
                <a:gd name="connsiteY2" fmla="*/ 121832 h 736827"/>
                <a:gd name="connsiteX3" fmla="*/ 376480 w 772989"/>
                <a:gd name="connsiteY3" fmla="*/ 452 h 736827"/>
                <a:gd name="connsiteX4" fmla="*/ 635425 w 772989"/>
                <a:gd name="connsiteY4" fmla="*/ 162293 h 736827"/>
                <a:gd name="connsiteX5" fmla="*/ 772989 w 772989"/>
                <a:gd name="connsiteY5" fmla="*/ 372686 h 736827"/>
                <a:gd name="connsiteX6" fmla="*/ 635425 w 772989"/>
                <a:gd name="connsiteY6" fmla="*/ 672091 h 736827"/>
                <a:gd name="connsiteX0" fmla="*/ 253971 w 804229"/>
                <a:gd name="connsiteY0" fmla="*/ 736969 h 736969"/>
                <a:gd name="connsiteX1" fmla="*/ 3118 w 804229"/>
                <a:gd name="connsiteY1" fmla="*/ 461841 h 736969"/>
                <a:gd name="connsiteX2" fmla="*/ 132590 w 804229"/>
                <a:gd name="connsiteY2" fmla="*/ 121974 h 736969"/>
                <a:gd name="connsiteX3" fmla="*/ 407720 w 804229"/>
                <a:gd name="connsiteY3" fmla="*/ 594 h 736969"/>
                <a:gd name="connsiteX4" fmla="*/ 666665 w 804229"/>
                <a:gd name="connsiteY4" fmla="*/ 162435 h 736969"/>
                <a:gd name="connsiteX5" fmla="*/ 804229 w 804229"/>
                <a:gd name="connsiteY5" fmla="*/ 372828 h 736969"/>
                <a:gd name="connsiteX6" fmla="*/ 666665 w 804229"/>
                <a:gd name="connsiteY6" fmla="*/ 672233 h 736969"/>
                <a:gd name="connsiteX0" fmla="*/ 253971 w 739493"/>
                <a:gd name="connsiteY0" fmla="*/ 736969 h 736969"/>
                <a:gd name="connsiteX1" fmla="*/ 3118 w 739493"/>
                <a:gd name="connsiteY1" fmla="*/ 461841 h 736969"/>
                <a:gd name="connsiteX2" fmla="*/ 132590 w 739493"/>
                <a:gd name="connsiteY2" fmla="*/ 121974 h 736969"/>
                <a:gd name="connsiteX3" fmla="*/ 407720 w 739493"/>
                <a:gd name="connsiteY3" fmla="*/ 594 h 736969"/>
                <a:gd name="connsiteX4" fmla="*/ 666665 w 739493"/>
                <a:gd name="connsiteY4" fmla="*/ 162435 h 736969"/>
                <a:gd name="connsiteX5" fmla="*/ 739493 w 739493"/>
                <a:gd name="connsiteY5" fmla="*/ 469932 h 736969"/>
                <a:gd name="connsiteX6" fmla="*/ 666665 w 739493"/>
                <a:gd name="connsiteY6" fmla="*/ 672233 h 736969"/>
                <a:gd name="connsiteX0" fmla="*/ 253971 w 747593"/>
                <a:gd name="connsiteY0" fmla="*/ 736969 h 736969"/>
                <a:gd name="connsiteX1" fmla="*/ 3118 w 747593"/>
                <a:gd name="connsiteY1" fmla="*/ 461841 h 736969"/>
                <a:gd name="connsiteX2" fmla="*/ 132590 w 747593"/>
                <a:gd name="connsiteY2" fmla="*/ 121974 h 736969"/>
                <a:gd name="connsiteX3" fmla="*/ 407720 w 747593"/>
                <a:gd name="connsiteY3" fmla="*/ 594 h 736969"/>
                <a:gd name="connsiteX4" fmla="*/ 666665 w 747593"/>
                <a:gd name="connsiteY4" fmla="*/ 162435 h 736969"/>
                <a:gd name="connsiteX5" fmla="*/ 739493 w 747593"/>
                <a:gd name="connsiteY5" fmla="*/ 469932 h 736969"/>
                <a:gd name="connsiteX6" fmla="*/ 504824 w 747593"/>
                <a:gd name="connsiteY6" fmla="*/ 639865 h 736969"/>
                <a:gd name="connsiteX0" fmla="*/ 313237 w 750215"/>
                <a:gd name="connsiteY0" fmla="*/ 639865 h 639865"/>
                <a:gd name="connsiteX1" fmla="*/ 5740 w 750215"/>
                <a:gd name="connsiteY1" fmla="*/ 461841 h 639865"/>
                <a:gd name="connsiteX2" fmla="*/ 135212 w 750215"/>
                <a:gd name="connsiteY2" fmla="*/ 121974 h 639865"/>
                <a:gd name="connsiteX3" fmla="*/ 410342 w 750215"/>
                <a:gd name="connsiteY3" fmla="*/ 594 h 639865"/>
                <a:gd name="connsiteX4" fmla="*/ 669287 w 750215"/>
                <a:gd name="connsiteY4" fmla="*/ 162435 h 639865"/>
                <a:gd name="connsiteX5" fmla="*/ 742115 w 750215"/>
                <a:gd name="connsiteY5" fmla="*/ 469932 h 639865"/>
                <a:gd name="connsiteX6" fmla="*/ 507446 w 750215"/>
                <a:gd name="connsiteY6" fmla="*/ 639865 h 639865"/>
                <a:gd name="connsiteX0" fmla="*/ 313237 w 798541"/>
                <a:gd name="connsiteY0" fmla="*/ 639865 h 704601"/>
                <a:gd name="connsiteX1" fmla="*/ 5740 w 798541"/>
                <a:gd name="connsiteY1" fmla="*/ 461841 h 704601"/>
                <a:gd name="connsiteX2" fmla="*/ 135212 w 798541"/>
                <a:gd name="connsiteY2" fmla="*/ 121974 h 704601"/>
                <a:gd name="connsiteX3" fmla="*/ 410342 w 798541"/>
                <a:gd name="connsiteY3" fmla="*/ 594 h 704601"/>
                <a:gd name="connsiteX4" fmla="*/ 669287 w 798541"/>
                <a:gd name="connsiteY4" fmla="*/ 162435 h 704601"/>
                <a:gd name="connsiteX5" fmla="*/ 742115 w 798541"/>
                <a:gd name="connsiteY5" fmla="*/ 469932 h 704601"/>
                <a:gd name="connsiteX6" fmla="*/ 782576 w 798541"/>
                <a:gd name="connsiteY6" fmla="*/ 704601 h 704601"/>
                <a:gd name="connsiteX0" fmla="*/ 313237 w 742181"/>
                <a:gd name="connsiteY0" fmla="*/ 639865 h 696509"/>
                <a:gd name="connsiteX1" fmla="*/ 5740 w 742181"/>
                <a:gd name="connsiteY1" fmla="*/ 461841 h 696509"/>
                <a:gd name="connsiteX2" fmla="*/ 135212 w 742181"/>
                <a:gd name="connsiteY2" fmla="*/ 121974 h 696509"/>
                <a:gd name="connsiteX3" fmla="*/ 410342 w 742181"/>
                <a:gd name="connsiteY3" fmla="*/ 594 h 696509"/>
                <a:gd name="connsiteX4" fmla="*/ 669287 w 742181"/>
                <a:gd name="connsiteY4" fmla="*/ 162435 h 696509"/>
                <a:gd name="connsiteX5" fmla="*/ 742115 w 742181"/>
                <a:gd name="connsiteY5" fmla="*/ 469932 h 696509"/>
                <a:gd name="connsiteX6" fmla="*/ 661195 w 742181"/>
                <a:gd name="connsiteY6" fmla="*/ 696509 h 696509"/>
                <a:gd name="connsiteX0" fmla="*/ 220343 w 738299"/>
                <a:gd name="connsiteY0" fmla="*/ 777430 h 777430"/>
                <a:gd name="connsiteX1" fmla="*/ 1858 w 738299"/>
                <a:gd name="connsiteY1" fmla="*/ 461841 h 777430"/>
                <a:gd name="connsiteX2" fmla="*/ 131330 w 738299"/>
                <a:gd name="connsiteY2" fmla="*/ 121974 h 777430"/>
                <a:gd name="connsiteX3" fmla="*/ 406460 w 738299"/>
                <a:gd name="connsiteY3" fmla="*/ 594 h 777430"/>
                <a:gd name="connsiteX4" fmla="*/ 665405 w 738299"/>
                <a:gd name="connsiteY4" fmla="*/ 162435 h 777430"/>
                <a:gd name="connsiteX5" fmla="*/ 738233 w 738299"/>
                <a:gd name="connsiteY5" fmla="*/ 469932 h 777430"/>
                <a:gd name="connsiteX6" fmla="*/ 657313 w 738299"/>
                <a:gd name="connsiteY6" fmla="*/ 696509 h 777430"/>
                <a:gd name="connsiteX0" fmla="*/ 180963 w 698919"/>
                <a:gd name="connsiteY0" fmla="*/ 777360 h 777360"/>
                <a:gd name="connsiteX1" fmla="*/ 2938 w 698919"/>
                <a:gd name="connsiteY1" fmla="*/ 413219 h 777360"/>
                <a:gd name="connsiteX2" fmla="*/ 91950 w 698919"/>
                <a:gd name="connsiteY2" fmla="*/ 121904 h 777360"/>
                <a:gd name="connsiteX3" fmla="*/ 367080 w 698919"/>
                <a:gd name="connsiteY3" fmla="*/ 524 h 777360"/>
                <a:gd name="connsiteX4" fmla="*/ 626025 w 698919"/>
                <a:gd name="connsiteY4" fmla="*/ 162365 h 777360"/>
                <a:gd name="connsiteX5" fmla="*/ 698853 w 698919"/>
                <a:gd name="connsiteY5" fmla="*/ 469862 h 777360"/>
                <a:gd name="connsiteX6" fmla="*/ 617933 w 698919"/>
                <a:gd name="connsiteY6" fmla="*/ 696439 h 77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8919" h="777360">
                  <a:moveTo>
                    <a:pt x="180963" y="777360"/>
                  </a:moveTo>
                  <a:cubicBezTo>
                    <a:pt x="85881" y="696439"/>
                    <a:pt x="17773" y="522462"/>
                    <a:pt x="2938" y="413219"/>
                  </a:cubicBezTo>
                  <a:cubicBezTo>
                    <a:pt x="-11897" y="303976"/>
                    <a:pt x="31260" y="190687"/>
                    <a:pt x="91950" y="121904"/>
                  </a:cubicBezTo>
                  <a:cubicBezTo>
                    <a:pt x="152640" y="53122"/>
                    <a:pt x="278068" y="-6220"/>
                    <a:pt x="367080" y="524"/>
                  </a:cubicBezTo>
                  <a:cubicBezTo>
                    <a:pt x="456093" y="7268"/>
                    <a:pt x="570729" y="84142"/>
                    <a:pt x="626025" y="162365"/>
                  </a:cubicBezTo>
                  <a:cubicBezTo>
                    <a:pt x="681321" y="240588"/>
                    <a:pt x="700202" y="380850"/>
                    <a:pt x="698853" y="469862"/>
                  </a:cubicBezTo>
                  <a:cubicBezTo>
                    <a:pt x="697504" y="558874"/>
                    <a:pt x="664462" y="666768"/>
                    <a:pt x="617933" y="696439"/>
                  </a:cubicBezTo>
                </a:path>
              </a:pathLst>
            </a:cu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A866723-060D-407B-A642-910A900DACB9}"/>
                </a:ext>
              </a:extLst>
            </p:cNvPr>
            <p:cNvSpPr/>
            <p:nvPr/>
          </p:nvSpPr>
          <p:spPr>
            <a:xfrm rot="615089">
              <a:off x="7251657" y="2990646"/>
              <a:ext cx="698919" cy="777360"/>
            </a:xfrm>
            <a:custGeom>
              <a:avLst/>
              <a:gdLst>
                <a:gd name="connsiteX0" fmla="*/ 215715 w 742225"/>
                <a:gd name="connsiteY0" fmla="*/ 717019 h 717019"/>
                <a:gd name="connsiteX1" fmla="*/ 5322 w 742225"/>
                <a:gd name="connsiteY1" fmla="*/ 449982 h 717019"/>
                <a:gd name="connsiteX2" fmla="*/ 94334 w 742225"/>
                <a:gd name="connsiteY2" fmla="*/ 85840 h 717019"/>
                <a:gd name="connsiteX3" fmla="*/ 426108 w 742225"/>
                <a:gd name="connsiteY3" fmla="*/ 4920 h 717019"/>
                <a:gd name="connsiteX4" fmla="*/ 701237 w 742225"/>
                <a:gd name="connsiteY4" fmla="*/ 182945 h 717019"/>
                <a:gd name="connsiteX5" fmla="*/ 733605 w 742225"/>
                <a:gd name="connsiteY5" fmla="*/ 514718 h 717019"/>
                <a:gd name="connsiteX6" fmla="*/ 628409 w 742225"/>
                <a:gd name="connsiteY6" fmla="*/ 652283 h 717019"/>
                <a:gd name="connsiteX0" fmla="*/ 210699 w 737209"/>
                <a:gd name="connsiteY0" fmla="*/ 722892 h 722892"/>
                <a:gd name="connsiteX1" fmla="*/ 306 w 737209"/>
                <a:gd name="connsiteY1" fmla="*/ 455855 h 722892"/>
                <a:gd name="connsiteX2" fmla="*/ 170239 w 737209"/>
                <a:gd name="connsiteY2" fmla="*/ 67437 h 722892"/>
                <a:gd name="connsiteX3" fmla="*/ 421092 w 737209"/>
                <a:gd name="connsiteY3" fmla="*/ 10793 h 722892"/>
                <a:gd name="connsiteX4" fmla="*/ 696221 w 737209"/>
                <a:gd name="connsiteY4" fmla="*/ 188818 h 722892"/>
                <a:gd name="connsiteX5" fmla="*/ 728589 w 737209"/>
                <a:gd name="connsiteY5" fmla="*/ 520591 h 722892"/>
                <a:gd name="connsiteX6" fmla="*/ 623393 w 737209"/>
                <a:gd name="connsiteY6" fmla="*/ 658156 h 722892"/>
                <a:gd name="connsiteX0" fmla="*/ 210675 w 740044"/>
                <a:gd name="connsiteY0" fmla="*/ 743338 h 743338"/>
                <a:gd name="connsiteX1" fmla="*/ 282 w 740044"/>
                <a:gd name="connsiteY1" fmla="*/ 476301 h 743338"/>
                <a:gd name="connsiteX2" fmla="*/ 170215 w 740044"/>
                <a:gd name="connsiteY2" fmla="*/ 87883 h 743338"/>
                <a:gd name="connsiteX3" fmla="*/ 364424 w 740044"/>
                <a:gd name="connsiteY3" fmla="*/ 6963 h 743338"/>
                <a:gd name="connsiteX4" fmla="*/ 696197 w 740044"/>
                <a:gd name="connsiteY4" fmla="*/ 209264 h 743338"/>
                <a:gd name="connsiteX5" fmla="*/ 728565 w 740044"/>
                <a:gd name="connsiteY5" fmla="*/ 541037 h 743338"/>
                <a:gd name="connsiteX6" fmla="*/ 623369 w 740044"/>
                <a:gd name="connsiteY6" fmla="*/ 678602 h 743338"/>
                <a:gd name="connsiteX0" fmla="*/ 210675 w 728565"/>
                <a:gd name="connsiteY0" fmla="*/ 740650 h 740650"/>
                <a:gd name="connsiteX1" fmla="*/ 282 w 728565"/>
                <a:gd name="connsiteY1" fmla="*/ 473613 h 740650"/>
                <a:gd name="connsiteX2" fmla="*/ 170215 w 728565"/>
                <a:gd name="connsiteY2" fmla="*/ 85195 h 740650"/>
                <a:gd name="connsiteX3" fmla="*/ 364424 w 728565"/>
                <a:gd name="connsiteY3" fmla="*/ 4275 h 740650"/>
                <a:gd name="connsiteX4" fmla="*/ 623369 w 728565"/>
                <a:gd name="connsiteY4" fmla="*/ 166116 h 740650"/>
                <a:gd name="connsiteX5" fmla="*/ 728565 w 728565"/>
                <a:gd name="connsiteY5" fmla="*/ 538349 h 740650"/>
                <a:gd name="connsiteX6" fmla="*/ 623369 w 728565"/>
                <a:gd name="connsiteY6" fmla="*/ 675914 h 740650"/>
                <a:gd name="connsiteX0" fmla="*/ 210675 w 760933"/>
                <a:gd name="connsiteY0" fmla="*/ 740650 h 740650"/>
                <a:gd name="connsiteX1" fmla="*/ 282 w 760933"/>
                <a:gd name="connsiteY1" fmla="*/ 473613 h 740650"/>
                <a:gd name="connsiteX2" fmla="*/ 170215 w 760933"/>
                <a:gd name="connsiteY2" fmla="*/ 85195 h 740650"/>
                <a:gd name="connsiteX3" fmla="*/ 364424 w 760933"/>
                <a:gd name="connsiteY3" fmla="*/ 4275 h 740650"/>
                <a:gd name="connsiteX4" fmla="*/ 623369 w 760933"/>
                <a:gd name="connsiteY4" fmla="*/ 166116 h 740650"/>
                <a:gd name="connsiteX5" fmla="*/ 760933 w 760933"/>
                <a:gd name="connsiteY5" fmla="*/ 376509 h 740650"/>
                <a:gd name="connsiteX6" fmla="*/ 623369 w 760933"/>
                <a:gd name="connsiteY6" fmla="*/ 675914 h 740650"/>
                <a:gd name="connsiteX0" fmla="*/ 138127 w 688385"/>
                <a:gd name="connsiteY0" fmla="*/ 739184 h 739184"/>
                <a:gd name="connsiteX1" fmla="*/ 562 w 688385"/>
                <a:gd name="connsiteY1" fmla="*/ 350767 h 739184"/>
                <a:gd name="connsiteX2" fmla="*/ 97667 w 688385"/>
                <a:gd name="connsiteY2" fmla="*/ 83729 h 739184"/>
                <a:gd name="connsiteX3" fmla="*/ 291876 w 688385"/>
                <a:gd name="connsiteY3" fmla="*/ 2809 h 739184"/>
                <a:gd name="connsiteX4" fmla="*/ 550821 w 688385"/>
                <a:gd name="connsiteY4" fmla="*/ 164650 h 739184"/>
                <a:gd name="connsiteX5" fmla="*/ 688385 w 688385"/>
                <a:gd name="connsiteY5" fmla="*/ 375043 h 739184"/>
                <a:gd name="connsiteX6" fmla="*/ 550821 w 688385"/>
                <a:gd name="connsiteY6" fmla="*/ 674448 h 739184"/>
                <a:gd name="connsiteX0" fmla="*/ 218751 w 769009"/>
                <a:gd name="connsiteY0" fmla="*/ 739184 h 739184"/>
                <a:gd name="connsiteX1" fmla="*/ 266 w 769009"/>
                <a:gd name="connsiteY1" fmla="*/ 350767 h 739184"/>
                <a:gd name="connsiteX2" fmla="*/ 178291 w 769009"/>
                <a:gd name="connsiteY2" fmla="*/ 83729 h 739184"/>
                <a:gd name="connsiteX3" fmla="*/ 372500 w 769009"/>
                <a:gd name="connsiteY3" fmla="*/ 2809 h 739184"/>
                <a:gd name="connsiteX4" fmla="*/ 631445 w 769009"/>
                <a:gd name="connsiteY4" fmla="*/ 164650 h 739184"/>
                <a:gd name="connsiteX5" fmla="*/ 769009 w 769009"/>
                <a:gd name="connsiteY5" fmla="*/ 375043 h 739184"/>
                <a:gd name="connsiteX6" fmla="*/ 631445 w 769009"/>
                <a:gd name="connsiteY6" fmla="*/ 674448 h 739184"/>
                <a:gd name="connsiteX0" fmla="*/ 222731 w 772989"/>
                <a:gd name="connsiteY0" fmla="*/ 736827 h 736827"/>
                <a:gd name="connsiteX1" fmla="*/ 4246 w 772989"/>
                <a:gd name="connsiteY1" fmla="*/ 348410 h 736827"/>
                <a:gd name="connsiteX2" fmla="*/ 101350 w 772989"/>
                <a:gd name="connsiteY2" fmla="*/ 121832 h 736827"/>
                <a:gd name="connsiteX3" fmla="*/ 376480 w 772989"/>
                <a:gd name="connsiteY3" fmla="*/ 452 h 736827"/>
                <a:gd name="connsiteX4" fmla="*/ 635425 w 772989"/>
                <a:gd name="connsiteY4" fmla="*/ 162293 h 736827"/>
                <a:gd name="connsiteX5" fmla="*/ 772989 w 772989"/>
                <a:gd name="connsiteY5" fmla="*/ 372686 h 736827"/>
                <a:gd name="connsiteX6" fmla="*/ 635425 w 772989"/>
                <a:gd name="connsiteY6" fmla="*/ 672091 h 736827"/>
                <a:gd name="connsiteX0" fmla="*/ 253971 w 804229"/>
                <a:gd name="connsiteY0" fmla="*/ 736969 h 736969"/>
                <a:gd name="connsiteX1" fmla="*/ 3118 w 804229"/>
                <a:gd name="connsiteY1" fmla="*/ 461841 h 736969"/>
                <a:gd name="connsiteX2" fmla="*/ 132590 w 804229"/>
                <a:gd name="connsiteY2" fmla="*/ 121974 h 736969"/>
                <a:gd name="connsiteX3" fmla="*/ 407720 w 804229"/>
                <a:gd name="connsiteY3" fmla="*/ 594 h 736969"/>
                <a:gd name="connsiteX4" fmla="*/ 666665 w 804229"/>
                <a:gd name="connsiteY4" fmla="*/ 162435 h 736969"/>
                <a:gd name="connsiteX5" fmla="*/ 804229 w 804229"/>
                <a:gd name="connsiteY5" fmla="*/ 372828 h 736969"/>
                <a:gd name="connsiteX6" fmla="*/ 666665 w 804229"/>
                <a:gd name="connsiteY6" fmla="*/ 672233 h 736969"/>
                <a:gd name="connsiteX0" fmla="*/ 253971 w 739493"/>
                <a:gd name="connsiteY0" fmla="*/ 736969 h 736969"/>
                <a:gd name="connsiteX1" fmla="*/ 3118 w 739493"/>
                <a:gd name="connsiteY1" fmla="*/ 461841 h 736969"/>
                <a:gd name="connsiteX2" fmla="*/ 132590 w 739493"/>
                <a:gd name="connsiteY2" fmla="*/ 121974 h 736969"/>
                <a:gd name="connsiteX3" fmla="*/ 407720 w 739493"/>
                <a:gd name="connsiteY3" fmla="*/ 594 h 736969"/>
                <a:gd name="connsiteX4" fmla="*/ 666665 w 739493"/>
                <a:gd name="connsiteY4" fmla="*/ 162435 h 736969"/>
                <a:gd name="connsiteX5" fmla="*/ 739493 w 739493"/>
                <a:gd name="connsiteY5" fmla="*/ 469932 h 736969"/>
                <a:gd name="connsiteX6" fmla="*/ 666665 w 739493"/>
                <a:gd name="connsiteY6" fmla="*/ 672233 h 736969"/>
                <a:gd name="connsiteX0" fmla="*/ 253971 w 747593"/>
                <a:gd name="connsiteY0" fmla="*/ 736969 h 736969"/>
                <a:gd name="connsiteX1" fmla="*/ 3118 w 747593"/>
                <a:gd name="connsiteY1" fmla="*/ 461841 h 736969"/>
                <a:gd name="connsiteX2" fmla="*/ 132590 w 747593"/>
                <a:gd name="connsiteY2" fmla="*/ 121974 h 736969"/>
                <a:gd name="connsiteX3" fmla="*/ 407720 w 747593"/>
                <a:gd name="connsiteY3" fmla="*/ 594 h 736969"/>
                <a:gd name="connsiteX4" fmla="*/ 666665 w 747593"/>
                <a:gd name="connsiteY4" fmla="*/ 162435 h 736969"/>
                <a:gd name="connsiteX5" fmla="*/ 739493 w 747593"/>
                <a:gd name="connsiteY5" fmla="*/ 469932 h 736969"/>
                <a:gd name="connsiteX6" fmla="*/ 504824 w 747593"/>
                <a:gd name="connsiteY6" fmla="*/ 639865 h 736969"/>
                <a:gd name="connsiteX0" fmla="*/ 313237 w 750215"/>
                <a:gd name="connsiteY0" fmla="*/ 639865 h 639865"/>
                <a:gd name="connsiteX1" fmla="*/ 5740 w 750215"/>
                <a:gd name="connsiteY1" fmla="*/ 461841 h 639865"/>
                <a:gd name="connsiteX2" fmla="*/ 135212 w 750215"/>
                <a:gd name="connsiteY2" fmla="*/ 121974 h 639865"/>
                <a:gd name="connsiteX3" fmla="*/ 410342 w 750215"/>
                <a:gd name="connsiteY3" fmla="*/ 594 h 639865"/>
                <a:gd name="connsiteX4" fmla="*/ 669287 w 750215"/>
                <a:gd name="connsiteY4" fmla="*/ 162435 h 639865"/>
                <a:gd name="connsiteX5" fmla="*/ 742115 w 750215"/>
                <a:gd name="connsiteY5" fmla="*/ 469932 h 639865"/>
                <a:gd name="connsiteX6" fmla="*/ 507446 w 750215"/>
                <a:gd name="connsiteY6" fmla="*/ 639865 h 639865"/>
                <a:gd name="connsiteX0" fmla="*/ 313237 w 798541"/>
                <a:gd name="connsiteY0" fmla="*/ 639865 h 704601"/>
                <a:gd name="connsiteX1" fmla="*/ 5740 w 798541"/>
                <a:gd name="connsiteY1" fmla="*/ 461841 h 704601"/>
                <a:gd name="connsiteX2" fmla="*/ 135212 w 798541"/>
                <a:gd name="connsiteY2" fmla="*/ 121974 h 704601"/>
                <a:gd name="connsiteX3" fmla="*/ 410342 w 798541"/>
                <a:gd name="connsiteY3" fmla="*/ 594 h 704601"/>
                <a:gd name="connsiteX4" fmla="*/ 669287 w 798541"/>
                <a:gd name="connsiteY4" fmla="*/ 162435 h 704601"/>
                <a:gd name="connsiteX5" fmla="*/ 742115 w 798541"/>
                <a:gd name="connsiteY5" fmla="*/ 469932 h 704601"/>
                <a:gd name="connsiteX6" fmla="*/ 782576 w 798541"/>
                <a:gd name="connsiteY6" fmla="*/ 704601 h 704601"/>
                <a:gd name="connsiteX0" fmla="*/ 313237 w 742181"/>
                <a:gd name="connsiteY0" fmla="*/ 639865 h 696509"/>
                <a:gd name="connsiteX1" fmla="*/ 5740 w 742181"/>
                <a:gd name="connsiteY1" fmla="*/ 461841 h 696509"/>
                <a:gd name="connsiteX2" fmla="*/ 135212 w 742181"/>
                <a:gd name="connsiteY2" fmla="*/ 121974 h 696509"/>
                <a:gd name="connsiteX3" fmla="*/ 410342 w 742181"/>
                <a:gd name="connsiteY3" fmla="*/ 594 h 696509"/>
                <a:gd name="connsiteX4" fmla="*/ 669287 w 742181"/>
                <a:gd name="connsiteY4" fmla="*/ 162435 h 696509"/>
                <a:gd name="connsiteX5" fmla="*/ 742115 w 742181"/>
                <a:gd name="connsiteY5" fmla="*/ 469932 h 696509"/>
                <a:gd name="connsiteX6" fmla="*/ 661195 w 742181"/>
                <a:gd name="connsiteY6" fmla="*/ 696509 h 696509"/>
                <a:gd name="connsiteX0" fmla="*/ 220343 w 738299"/>
                <a:gd name="connsiteY0" fmla="*/ 777430 h 777430"/>
                <a:gd name="connsiteX1" fmla="*/ 1858 w 738299"/>
                <a:gd name="connsiteY1" fmla="*/ 461841 h 777430"/>
                <a:gd name="connsiteX2" fmla="*/ 131330 w 738299"/>
                <a:gd name="connsiteY2" fmla="*/ 121974 h 777430"/>
                <a:gd name="connsiteX3" fmla="*/ 406460 w 738299"/>
                <a:gd name="connsiteY3" fmla="*/ 594 h 777430"/>
                <a:gd name="connsiteX4" fmla="*/ 665405 w 738299"/>
                <a:gd name="connsiteY4" fmla="*/ 162435 h 777430"/>
                <a:gd name="connsiteX5" fmla="*/ 738233 w 738299"/>
                <a:gd name="connsiteY5" fmla="*/ 469932 h 777430"/>
                <a:gd name="connsiteX6" fmla="*/ 657313 w 738299"/>
                <a:gd name="connsiteY6" fmla="*/ 696509 h 777430"/>
                <a:gd name="connsiteX0" fmla="*/ 180963 w 698919"/>
                <a:gd name="connsiteY0" fmla="*/ 777360 h 777360"/>
                <a:gd name="connsiteX1" fmla="*/ 2938 w 698919"/>
                <a:gd name="connsiteY1" fmla="*/ 413219 h 777360"/>
                <a:gd name="connsiteX2" fmla="*/ 91950 w 698919"/>
                <a:gd name="connsiteY2" fmla="*/ 121904 h 777360"/>
                <a:gd name="connsiteX3" fmla="*/ 367080 w 698919"/>
                <a:gd name="connsiteY3" fmla="*/ 524 h 777360"/>
                <a:gd name="connsiteX4" fmla="*/ 626025 w 698919"/>
                <a:gd name="connsiteY4" fmla="*/ 162365 h 777360"/>
                <a:gd name="connsiteX5" fmla="*/ 698853 w 698919"/>
                <a:gd name="connsiteY5" fmla="*/ 469862 h 777360"/>
                <a:gd name="connsiteX6" fmla="*/ 617933 w 698919"/>
                <a:gd name="connsiteY6" fmla="*/ 696439 h 77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8919" h="777360">
                  <a:moveTo>
                    <a:pt x="180963" y="777360"/>
                  </a:moveTo>
                  <a:cubicBezTo>
                    <a:pt x="85881" y="696439"/>
                    <a:pt x="17773" y="522462"/>
                    <a:pt x="2938" y="413219"/>
                  </a:cubicBezTo>
                  <a:cubicBezTo>
                    <a:pt x="-11897" y="303976"/>
                    <a:pt x="31260" y="190687"/>
                    <a:pt x="91950" y="121904"/>
                  </a:cubicBezTo>
                  <a:cubicBezTo>
                    <a:pt x="152640" y="53122"/>
                    <a:pt x="278068" y="-6220"/>
                    <a:pt x="367080" y="524"/>
                  </a:cubicBezTo>
                  <a:cubicBezTo>
                    <a:pt x="456093" y="7268"/>
                    <a:pt x="570729" y="84142"/>
                    <a:pt x="626025" y="162365"/>
                  </a:cubicBezTo>
                  <a:cubicBezTo>
                    <a:pt x="681321" y="240588"/>
                    <a:pt x="700202" y="380850"/>
                    <a:pt x="698853" y="469862"/>
                  </a:cubicBezTo>
                  <a:cubicBezTo>
                    <a:pt x="697504" y="558874"/>
                    <a:pt x="664462" y="666768"/>
                    <a:pt x="617933" y="696439"/>
                  </a:cubicBezTo>
                </a:path>
              </a:pathLst>
            </a:cu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70D3BAA-7D18-45C8-AF8D-08DA11303518}"/>
                    </a:ext>
                  </a:extLst>
                </p:cNvPr>
                <p:cNvSpPr txBox="1"/>
                <p:nvPr/>
              </p:nvSpPr>
              <p:spPr>
                <a:xfrm>
                  <a:off x="3664098" y="2502984"/>
                  <a:ext cx="101829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800" dirty="0"/>
                    <a:t> 0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70D3BAA-7D18-45C8-AF8D-08DA113035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4098" y="2502984"/>
                  <a:ext cx="1018292" cy="523220"/>
                </a:xfrm>
                <a:prstGeom prst="rect">
                  <a:avLst/>
                </a:prstGeom>
                <a:blipFill>
                  <a:blip r:embed="rId5"/>
                  <a:stretch>
                    <a:fillRect t="-10465" r="-10778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6371FC4-7945-4A8E-967D-03B0F5DAEBB8}"/>
                    </a:ext>
                  </a:extLst>
                </p:cNvPr>
                <p:cNvSpPr txBox="1"/>
                <p:nvPr/>
              </p:nvSpPr>
              <p:spPr>
                <a:xfrm>
                  <a:off x="5394482" y="2934657"/>
                  <a:ext cx="101829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800" dirty="0"/>
                    <a:t> 1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6371FC4-7945-4A8E-967D-03B0F5DAEB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4482" y="2934657"/>
                  <a:ext cx="1018292" cy="523220"/>
                </a:xfrm>
                <a:prstGeom prst="rect">
                  <a:avLst/>
                </a:prstGeom>
                <a:blipFill>
                  <a:blip r:embed="rId6"/>
                  <a:stretch>
                    <a:fillRect t="-10465" r="-10778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1">
                <a:extLst>
                  <a:ext uri="{FF2B5EF4-FFF2-40B4-BE49-F238E27FC236}">
                    <a16:creationId xmlns:a16="http://schemas.microsoft.com/office/drawing/2014/main" id="{16FD0E49-E738-46FB-8E04-C8FBA470C6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49706" y="1629765"/>
                <a:ext cx="6744563" cy="28046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States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Input variable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with domain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dirty="0"/>
                  <a:t>Final state: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Transitions: (as shown)</a:t>
                </a:r>
              </a:p>
              <a:p>
                <a:r>
                  <a:rPr lang="en-US" sz="2400" dirty="0"/>
                  <a:t>Given trace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400" dirty="0"/>
                  <a:t> (infinite sequence of symbols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400" dirty="0"/>
                  <a:t> is accepted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appears inf. often</a:t>
                </a:r>
              </a:p>
            </p:txBody>
          </p:sp>
        </mc:Choice>
        <mc:Fallback xmlns="">
          <p:sp>
            <p:nvSpPr>
              <p:cNvPr id="22" name="Content Placeholder 1">
                <a:extLst>
                  <a:ext uri="{FF2B5EF4-FFF2-40B4-BE49-F238E27FC236}">
                    <a16:creationId xmlns:a16="http://schemas.microsoft.com/office/drawing/2014/main" id="{16FD0E49-E738-46FB-8E04-C8FBA470C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706" y="1629765"/>
                <a:ext cx="6744563" cy="2804670"/>
              </a:xfrm>
              <a:prstGeom prst="rect">
                <a:avLst/>
              </a:prstGeom>
              <a:blipFill>
                <a:blip r:embed="rId7"/>
                <a:stretch>
                  <a:fillRect l="-723" t="-2609" r="-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1">
                <a:extLst>
                  <a:ext uri="{FF2B5EF4-FFF2-40B4-BE49-F238E27FC236}">
                    <a16:creationId xmlns:a16="http://schemas.microsoft.com/office/drawing/2014/main" id="{894C9597-4376-4943-AB06-A7727715C8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49706" y="4434435"/>
                <a:ext cx="4879893" cy="10691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What is the language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LTL formula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3" name="Content Placeholder 1">
                <a:extLst>
                  <a:ext uri="{FF2B5EF4-FFF2-40B4-BE49-F238E27FC236}">
                    <a16:creationId xmlns:a16="http://schemas.microsoft.com/office/drawing/2014/main" id="{894C9597-4376-4943-AB06-A7727715C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706" y="4434435"/>
                <a:ext cx="4879893" cy="1069193"/>
              </a:xfrm>
              <a:prstGeom prst="rect">
                <a:avLst/>
              </a:prstGeom>
              <a:blipFill>
                <a:blip r:embed="rId8"/>
                <a:stretch>
                  <a:fillRect l="-1625" t="-9091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AD0D7FF-4138-4B78-AA27-CCEFE00D0E44}"/>
                  </a:ext>
                </a:extLst>
              </p:cNvPr>
              <p:cNvSpPr txBox="1"/>
              <p:nvPr/>
            </p:nvSpPr>
            <p:spPr>
              <a:xfrm>
                <a:off x="4259480" y="1969559"/>
                <a:ext cx="10182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1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AD0D7FF-4138-4B78-AA27-CCEFE00D0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480" y="1969559"/>
                <a:ext cx="1018292" cy="523220"/>
              </a:xfrm>
              <a:prstGeom prst="rect">
                <a:avLst/>
              </a:prstGeom>
              <a:blipFill>
                <a:blip r:embed="rId9"/>
                <a:stretch>
                  <a:fillRect t="-10465" r="-10180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615141B-20C8-4135-A8A5-1618407A531F}"/>
                  </a:ext>
                </a:extLst>
              </p:cNvPr>
              <p:cNvSpPr txBox="1"/>
              <p:nvPr/>
            </p:nvSpPr>
            <p:spPr>
              <a:xfrm>
                <a:off x="2446952" y="3484328"/>
                <a:ext cx="10182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0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615141B-20C8-4135-A8A5-1618407A5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952" y="3484328"/>
                <a:ext cx="1018292" cy="523220"/>
              </a:xfrm>
              <a:prstGeom prst="rect">
                <a:avLst/>
              </a:prstGeom>
              <a:blipFill>
                <a:blip r:embed="rId10"/>
                <a:stretch>
                  <a:fillRect t="-11765" r="-10778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721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5ED4A3-07A1-4799-9295-6159AC9C7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Sounds like a boring topic about documentation, is anything but that!</a:t>
            </a:r>
          </a:p>
          <a:p>
            <a:r>
              <a:rPr lang="en-US" dirty="0"/>
              <a:t>A requirement describes a desirable property of the system behaviors.</a:t>
            </a:r>
          </a:p>
          <a:p>
            <a:r>
              <a:rPr lang="en-US" dirty="0"/>
              <a:t>High assurance/safety-critical, or mission-critical systems should use formal requirements.</a:t>
            </a:r>
          </a:p>
          <a:p>
            <a:r>
              <a:rPr lang="en-US" dirty="0"/>
              <a:t>A system design meets its requirements if </a:t>
            </a:r>
            <a:r>
              <a:rPr lang="en-US" i="1" dirty="0"/>
              <a:t>all </a:t>
            </a:r>
            <a:r>
              <a:rPr lang="en-US" dirty="0"/>
              <a:t>system executions satisfy all the requirements.</a:t>
            </a:r>
          </a:p>
          <a:p>
            <a:r>
              <a:rPr lang="en-US" dirty="0"/>
              <a:t>There should ideally be clear separation between requirements (what needs to be implemented) and the design (how should it be implemented).</a:t>
            </a:r>
          </a:p>
          <a:p>
            <a:r>
              <a:rPr lang="en-US" dirty="0"/>
              <a:t>Unfortunately, this simple philosophy is often not followed by designers.</a:t>
            </a:r>
          </a:p>
          <a:p>
            <a:endParaRPr lang="en-US" dirty="0"/>
          </a:p>
          <a:p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CF79AA-9E8C-4F3F-9E90-FAC9E0EE7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2ADA8-9D82-4208-865B-878065EF9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4292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A4B56C-397C-4CBF-ACF1-1E2484ABE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Büchi</a:t>
            </a:r>
            <a:r>
              <a:rPr lang="en-US" dirty="0"/>
              <a:t> automaton Example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C0C33-FEF7-43A7-97B5-B48BBD194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40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6F4438-B83B-4A2C-A893-5EFFDC10880A}"/>
              </a:ext>
            </a:extLst>
          </p:cNvPr>
          <p:cNvGrpSpPr/>
          <p:nvPr/>
        </p:nvGrpSpPr>
        <p:grpSpPr>
          <a:xfrm>
            <a:off x="254141" y="1078361"/>
            <a:ext cx="5159186" cy="2120755"/>
            <a:chOff x="2975013" y="2147605"/>
            <a:chExt cx="5159186" cy="2120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692E9FBA-778B-4909-9111-1097DFF82358}"/>
                    </a:ext>
                  </a:extLst>
                </p:cNvPr>
                <p:cNvSpPr/>
                <p:nvPr/>
              </p:nvSpPr>
              <p:spPr>
                <a:xfrm>
                  <a:off x="3685697" y="3724137"/>
                  <a:ext cx="1001031" cy="544223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692E9FBA-778B-4909-9111-1097DFF823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5697" y="3724137"/>
                  <a:ext cx="1001031" cy="54422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9ED9724A-05A9-433C-B76F-E9C6E31B4527}"/>
                    </a:ext>
                  </a:extLst>
                </p:cNvPr>
                <p:cNvSpPr/>
                <p:nvPr/>
              </p:nvSpPr>
              <p:spPr>
                <a:xfrm>
                  <a:off x="7100601" y="3745140"/>
                  <a:ext cx="1001031" cy="523220"/>
                </a:xfrm>
                <a:prstGeom prst="ellipse">
                  <a:avLst/>
                </a:prstGeom>
                <a:ln w="95250" cmpd="dbl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9ED9724A-05A9-433C-B76F-E9C6E31B45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0601" y="3745140"/>
                  <a:ext cx="1001031" cy="52322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95250" cmpd="dbl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D4A4156-5387-4A8A-AE53-9D847EB43882}"/>
                    </a:ext>
                  </a:extLst>
                </p:cNvPr>
                <p:cNvSpPr txBox="1"/>
                <p:nvPr/>
              </p:nvSpPr>
              <p:spPr>
                <a:xfrm>
                  <a:off x="5405423" y="2147605"/>
                  <a:ext cx="72750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D4A4156-5387-4A8A-AE53-9D847EB438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5423" y="2147605"/>
                  <a:ext cx="727507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545D9D2-9D17-4E1D-9229-777F8E6C969A}"/>
                </a:ext>
              </a:extLst>
            </p:cNvPr>
            <p:cNvCxnSpPr>
              <a:cxnSpLocks/>
              <a:endCxn id="5" idx="2"/>
            </p:cNvCxnSpPr>
            <p:nvPr/>
          </p:nvCxnSpPr>
          <p:spPr>
            <a:xfrm>
              <a:off x="2975013" y="3996248"/>
              <a:ext cx="710684" cy="1"/>
            </a:xfrm>
            <a:prstGeom prst="straightConnector1">
              <a:avLst/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13DDD61-AFC2-45C5-AE1C-726A8126ABF5}"/>
                </a:ext>
              </a:extLst>
            </p:cNvPr>
            <p:cNvSpPr/>
            <p:nvPr/>
          </p:nvSpPr>
          <p:spPr>
            <a:xfrm rot="385658">
              <a:off x="3708742" y="3017804"/>
              <a:ext cx="698919" cy="777360"/>
            </a:xfrm>
            <a:custGeom>
              <a:avLst/>
              <a:gdLst>
                <a:gd name="connsiteX0" fmla="*/ 215715 w 742225"/>
                <a:gd name="connsiteY0" fmla="*/ 717019 h 717019"/>
                <a:gd name="connsiteX1" fmla="*/ 5322 w 742225"/>
                <a:gd name="connsiteY1" fmla="*/ 449982 h 717019"/>
                <a:gd name="connsiteX2" fmla="*/ 94334 w 742225"/>
                <a:gd name="connsiteY2" fmla="*/ 85840 h 717019"/>
                <a:gd name="connsiteX3" fmla="*/ 426108 w 742225"/>
                <a:gd name="connsiteY3" fmla="*/ 4920 h 717019"/>
                <a:gd name="connsiteX4" fmla="*/ 701237 w 742225"/>
                <a:gd name="connsiteY4" fmla="*/ 182945 h 717019"/>
                <a:gd name="connsiteX5" fmla="*/ 733605 w 742225"/>
                <a:gd name="connsiteY5" fmla="*/ 514718 h 717019"/>
                <a:gd name="connsiteX6" fmla="*/ 628409 w 742225"/>
                <a:gd name="connsiteY6" fmla="*/ 652283 h 717019"/>
                <a:gd name="connsiteX0" fmla="*/ 210699 w 737209"/>
                <a:gd name="connsiteY0" fmla="*/ 722892 h 722892"/>
                <a:gd name="connsiteX1" fmla="*/ 306 w 737209"/>
                <a:gd name="connsiteY1" fmla="*/ 455855 h 722892"/>
                <a:gd name="connsiteX2" fmla="*/ 170239 w 737209"/>
                <a:gd name="connsiteY2" fmla="*/ 67437 h 722892"/>
                <a:gd name="connsiteX3" fmla="*/ 421092 w 737209"/>
                <a:gd name="connsiteY3" fmla="*/ 10793 h 722892"/>
                <a:gd name="connsiteX4" fmla="*/ 696221 w 737209"/>
                <a:gd name="connsiteY4" fmla="*/ 188818 h 722892"/>
                <a:gd name="connsiteX5" fmla="*/ 728589 w 737209"/>
                <a:gd name="connsiteY5" fmla="*/ 520591 h 722892"/>
                <a:gd name="connsiteX6" fmla="*/ 623393 w 737209"/>
                <a:gd name="connsiteY6" fmla="*/ 658156 h 722892"/>
                <a:gd name="connsiteX0" fmla="*/ 210675 w 740044"/>
                <a:gd name="connsiteY0" fmla="*/ 743338 h 743338"/>
                <a:gd name="connsiteX1" fmla="*/ 282 w 740044"/>
                <a:gd name="connsiteY1" fmla="*/ 476301 h 743338"/>
                <a:gd name="connsiteX2" fmla="*/ 170215 w 740044"/>
                <a:gd name="connsiteY2" fmla="*/ 87883 h 743338"/>
                <a:gd name="connsiteX3" fmla="*/ 364424 w 740044"/>
                <a:gd name="connsiteY3" fmla="*/ 6963 h 743338"/>
                <a:gd name="connsiteX4" fmla="*/ 696197 w 740044"/>
                <a:gd name="connsiteY4" fmla="*/ 209264 h 743338"/>
                <a:gd name="connsiteX5" fmla="*/ 728565 w 740044"/>
                <a:gd name="connsiteY5" fmla="*/ 541037 h 743338"/>
                <a:gd name="connsiteX6" fmla="*/ 623369 w 740044"/>
                <a:gd name="connsiteY6" fmla="*/ 678602 h 743338"/>
                <a:gd name="connsiteX0" fmla="*/ 210675 w 728565"/>
                <a:gd name="connsiteY0" fmla="*/ 740650 h 740650"/>
                <a:gd name="connsiteX1" fmla="*/ 282 w 728565"/>
                <a:gd name="connsiteY1" fmla="*/ 473613 h 740650"/>
                <a:gd name="connsiteX2" fmla="*/ 170215 w 728565"/>
                <a:gd name="connsiteY2" fmla="*/ 85195 h 740650"/>
                <a:gd name="connsiteX3" fmla="*/ 364424 w 728565"/>
                <a:gd name="connsiteY3" fmla="*/ 4275 h 740650"/>
                <a:gd name="connsiteX4" fmla="*/ 623369 w 728565"/>
                <a:gd name="connsiteY4" fmla="*/ 166116 h 740650"/>
                <a:gd name="connsiteX5" fmla="*/ 728565 w 728565"/>
                <a:gd name="connsiteY5" fmla="*/ 538349 h 740650"/>
                <a:gd name="connsiteX6" fmla="*/ 623369 w 728565"/>
                <a:gd name="connsiteY6" fmla="*/ 675914 h 740650"/>
                <a:gd name="connsiteX0" fmla="*/ 210675 w 760933"/>
                <a:gd name="connsiteY0" fmla="*/ 740650 h 740650"/>
                <a:gd name="connsiteX1" fmla="*/ 282 w 760933"/>
                <a:gd name="connsiteY1" fmla="*/ 473613 h 740650"/>
                <a:gd name="connsiteX2" fmla="*/ 170215 w 760933"/>
                <a:gd name="connsiteY2" fmla="*/ 85195 h 740650"/>
                <a:gd name="connsiteX3" fmla="*/ 364424 w 760933"/>
                <a:gd name="connsiteY3" fmla="*/ 4275 h 740650"/>
                <a:gd name="connsiteX4" fmla="*/ 623369 w 760933"/>
                <a:gd name="connsiteY4" fmla="*/ 166116 h 740650"/>
                <a:gd name="connsiteX5" fmla="*/ 760933 w 760933"/>
                <a:gd name="connsiteY5" fmla="*/ 376509 h 740650"/>
                <a:gd name="connsiteX6" fmla="*/ 623369 w 760933"/>
                <a:gd name="connsiteY6" fmla="*/ 675914 h 740650"/>
                <a:gd name="connsiteX0" fmla="*/ 138127 w 688385"/>
                <a:gd name="connsiteY0" fmla="*/ 739184 h 739184"/>
                <a:gd name="connsiteX1" fmla="*/ 562 w 688385"/>
                <a:gd name="connsiteY1" fmla="*/ 350767 h 739184"/>
                <a:gd name="connsiteX2" fmla="*/ 97667 w 688385"/>
                <a:gd name="connsiteY2" fmla="*/ 83729 h 739184"/>
                <a:gd name="connsiteX3" fmla="*/ 291876 w 688385"/>
                <a:gd name="connsiteY3" fmla="*/ 2809 h 739184"/>
                <a:gd name="connsiteX4" fmla="*/ 550821 w 688385"/>
                <a:gd name="connsiteY4" fmla="*/ 164650 h 739184"/>
                <a:gd name="connsiteX5" fmla="*/ 688385 w 688385"/>
                <a:gd name="connsiteY5" fmla="*/ 375043 h 739184"/>
                <a:gd name="connsiteX6" fmla="*/ 550821 w 688385"/>
                <a:gd name="connsiteY6" fmla="*/ 674448 h 739184"/>
                <a:gd name="connsiteX0" fmla="*/ 218751 w 769009"/>
                <a:gd name="connsiteY0" fmla="*/ 739184 h 739184"/>
                <a:gd name="connsiteX1" fmla="*/ 266 w 769009"/>
                <a:gd name="connsiteY1" fmla="*/ 350767 h 739184"/>
                <a:gd name="connsiteX2" fmla="*/ 178291 w 769009"/>
                <a:gd name="connsiteY2" fmla="*/ 83729 h 739184"/>
                <a:gd name="connsiteX3" fmla="*/ 372500 w 769009"/>
                <a:gd name="connsiteY3" fmla="*/ 2809 h 739184"/>
                <a:gd name="connsiteX4" fmla="*/ 631445 w 769009"/>
                <a:gd name="connsiteY4" fmla="*/ 164650 h 739184"/>
                <a:gd name="connsiteX5" fmla="*/ 769009 w 769009"/>
                <a:gd name="connsiteY5" fmla="*/ 375043 h 739184"/>
                <a:gd name="connsiteX6" fmla="*/ 631445 w 769009"/>
                <a:gd name="connsiteY6" fmla="*/ 674448 h 739184"/>
                <a:gd name="connsiteX0" fmla="*/ 222731 w 772989"/>
                <a:gd name="connsiteY0" fmla="*/ 736827 h 736827"/>
                <a:gd name="connsiteX1" fmla="*/ 4246 w 772989"/>
                <a:gd name="connsiteY1" fmla="*/ 348410 h 736827"/>
                <a:gd name="connsiteX2" fmla="*/ 101350 w 772989"/>
                <a:gd name="connsiteY2" fmla="*/ 121832 h 736827"/>
                <a:gd name="connsiteX3" fmla="*/ 376480 w 772989"/>
                <a:gd name="connsiteY3" fmla="*/ 452 h 736827"/>
                <a:gd name="connsiteX4" fmla="*/ 635425 w 772989"/>
                <a:gd name="connsiteY4" fmla="*/ 162293 h 736827"/>
                <a:gd name="connsiteX5" fmla="*/ 772989 w 772989"/>
                <a:gd name="connsiteY5" fmla="*/ 372686 h 736827"/>
                <a:gd name="connsiteX6" fmla="*/ 635425 w 772989"/>
                <a:gd name="connsiteY6" fmla="*/ 672091 h 736827"/>
                <a:gd name="connsiteX0" fmla="*/ 253971 w 804229"/>
                <a:gd name="connsiteY0" fmla="*/ 736969 h 736969"/>
                <a:gd name="connsiteX1" fmla="*/ 3118 w 804229"/>
                <a:gd name="connsiteY1" fmla="*/ 461841 h 736969"/>
                <a:gd name="connsiteX2" fmla="*/ 132590 w 804229"/>
                <a:gd name="connsiteY2" fmla="*/ 121974 h 736969"/>
                <a:gd name="connsiteX3" fmla="*/ 407720 w 804229"/>
                <a:gd name="connsiteY3" fmla="*/ 594 h 736969"/>
                <a:gd name="connsiteX4" fmla="*/ 666665 w 804229"/>
                <a:gd name="connsiteY4" fmla="*/ 162435 h 736969"/>
                <a:gd name="connsiteX5" fmla="*/ 804229 w 804229"/>
                <a:gd name="connsiteY5" fmla="*/ 372828 h 736969"/>
                <a:gd name="connsiteX6" fmla="*/ 666665 w 804229"/>
                <a:gd name="connsiteY6" fmla="*/ 672233 h 736969"/>
                <a:gd name="connsiteX0" fmla="*/ 253971 w 739493"/>
                <a:gd name="connsiteY0" fmla="*/ 736969 h 736969"/>
                <a:gd name="connsiteX1" fmla="*/ 3118 w 739493"/>
                <a:gd name="connsiteY1" fmla="*/ 461841 h 736969"/>
                <a:gd name="connsiteX2" fmla="*/ 132590 w 739493"/>
                <a:gd name="connsiteY2" fmla="*/ 121974 h 736969"/>
                <a:gd name="connsiteX3" fmla="*/ 407720 w 739493"/>
                <a:gd name="connsiteY3" fmla="*/ 594 h 736969"/>
                <a:gd name="connsiteX4" fmla="*/ 666665 w 739493"/>
                <a:gd name="connsiteY4" fmla="*/ 162435 h 736969"/>
                <a:gd name="connsiteX5" fmla="*/ 739493 w 739493"/>
                <a:gd name="connsiteY5" fmla="*/ 469932 h 736969"/>
                <a:gd name="connsiteX6" fmla="*/ 666665 w 739493"/>
                <a:gd name="connsiteY6" fmla="*/ 672233 h 736969"/>
                <a:gd name="connsiteX0" fmla="*/ 253971 w 747593"/>
                <a:gd name="connsiteY0" fmla="*/ 736969 h 736969"/>
                <a:gd name="connsiteX1" fmla="*/ 3118 w 747593"/>
                <a:gd name="connsiteY1" fmla="*/ 461841 h 736969"/>
                <a:gd name="connsiteX2" fmla="*/ 132590 w 747593"/>
                <a:gd name="connsiteY2" fmla="*/ 121974 h 736969"/>
                <a:gd name="connsiteX3" fmla="*/ 407720 w 747593"/>
                <a:gd name="connsiteY3" fmla="*/ 594 h 736969"/>
                <a:gd name="connsiteX4" fmla="*/ 666665 w 747593"/>
                <a:gd name="connsiteY4" fmla="*/ 162435 h 736969"/>
                <a:gd name="connsiteX5" fmla="*/ 739493 w 747593"/>
                <a:gd name="connsiteY5" fmla="*/ 469932 h 736969"/>
                <a:gd name="connsiteX6" fmla="*/ 504824 w 747593"/>
                <a:gd name="connsiteY6" fmla="*/ 639865 h 736969"/>
                <a:gd name="connsiteX0" fmla="*/ 313237 w 750215"/>
                <a:gd name="connsiteY0" fmla="*/ 639865 h 639865"/>
                <a:gd name="connsiteX1" fmla="*/ 5740 w 750215"/>
                <a:gd name="connsiteY1" fmla="*/ 461841 h 639865"/>
                <a:gd name="connsiteX2" fmla="*/ 135212 w 750215"/>
                <a:gd name="connsiteY2" fmla="*/ 121974 h 639865"/>
                <a:gd name="connsiteX3" fmla="*/ 410342 w 750215"/>
                <a:gd name="connsiteY3" fmla="*/ 594 h 639865"/>
                <a:gd name="connsiteX4" fmla="*/ 669287 w 750215"/>
                <a:gd name="connsiteY4" fmla="*/ 162435 h 639865"/>
                <a:gd name="connsiteX5" fmla="*/ 742115 w 750215"/>
                <a:gd name="connsiteY5" fmla="*/ 469932 h 639865"/>
                <a:gd name="connsiteX6" fmla="*/ 507446 w 750215"/>
                <a:gd name="connsiteY6" fmla="*/ 639865 h 639865"/>
                <a:gd name="connsiteX0" fmla="*/ 313237 w 798541"/>
                <a:gd name="connsiteY0" fmla="*/ 639865 h 704601"/>
                <a:gd name="connsiteX1" fmla="*/ 5740 w 798541"/>
                <a:gd name="connsiteY1" fmla="*/ 461841 h 704601"/>
                <a:gd name="connsiteX2" fmla="*/ 135212 w 798541"/>
                <a:gd name="connsiteY2" fmla="*/ 121974 h 704601"/>
                <a:gd name="connsiteX3" fmla="*/ 410342 w 798541"/>
                <a:gd name="connsiteY3" fmla="*/ 594 h 704601"/>
                <a:gd name="connsiteX4" fmla="*/ 669287 w 798541"/>
                <a:gd name="connsiteY4" fmla="*/ 162435 h 704601"/>
                <a:gd name="connsiteX5" fmla="*/ 742115 w 798541"/>
                <a:gd name="connsiteY5" fmla="*/ 469932 h 704601"/>
                <a:gd name="connsiteX6" fmla="*/ 782576 w 798541"/>
                <a:gd name="connsiteY6" fmla="*/ 704601 h 704601"/>
                <a:gd name="connsiteX0" fmla="*/ 313237 w 742181"/>
                <a:gd name="connsiteY0" fmla="*/ 639865 h 696509"/>
                <a:gd name="connsiteX1" fmla="*/ 5740 w 742181"/>
                <a:gd name="connsiteY1" fmla="*/ 461841 h 696509"/>
                <a:gd name="connsiteX2" fmla="*/ 135212 w 742181"/>
                <a:gd name="connsiteY2" fmla="*/ 121974 h 696509"/>
                <a:gd name="connsiteX3" fmla="*/ 410342 w 742181"/>
                <a:gd name="connsiteY3" fmla="*/ 594 h 696509"/>
                <a:gd name="connsiteX4" fmla="*/ 669287 w 742181"/>
                <a:gd name="connsiteY4" fmla="*/ 162435 h 696509"/>
                <a:gd name="connsiteX5" fmla="*/ 742115 w 742181"/>
                <a:gd name="connsiteY5" fmla="*/ 469932 h 696509"/>
                <a:gd name="connsiteX6" fmla="*/ 661195 w 742181"/>
                <a:gd name="connsiteY6" fmla="*/ 696509 h 696509"/>
                <a:gd name="connsiteX0" fmla="*/ 220343 w 738299"/>
                <a:gd name="connsiteY0" fmla="*/ 777430 h 777430"/>
                <a:gd name="connsiteX1" fmla="*/ 1858 w 738299"/>
                <a:gd name="connsiteY1" fmla="*/ 461841 h 777430"/>
                <a:gd name="connsiteX2" fmla="*/ 131330 w 738299"/>
                <a:gd name="connsiteY2" fmla="*/ 121974 h 777430"/>
                <a:gd name="connsiteX3" fmla="*/ 406460 w 738299"/>
                <a:gd name="connsiteY3" fmla="*/ 594 h 777430"/>
                <a:gd name="connsiteX4" fmla="*/ 665405 w 738299"/>
                <a:gd name="connsiteY4" fmla="*/ 162435 h 777430"/>
                <a:gd name="connsiteX5" fmla="*/ 738233 w 738299"/>
                <a:gd name="connsiteY5" fmla="*/ 469932 h 777430"/>
                <a:gd name="connsiteX6" fmla="*/ 657313 w 738299"/>
                <a:gd name="connsiteY6" fmla="*/ 696509 h 777430"/>
                <a:gd name="connsiteX0" fmla="*/ 180963 w 698919"/>
                <a:gd name="connsiteY0" fmla="*/ 777360 h 777360"/>
                <a:gd name="connsiteX1" fmla="*/ 2938 w 698919"/>
                <a:gd name="connsiteY1" fmla="*/ 413219 h 777360"/>
                <a:gd name="connsiteX2" fmla="*/ 91950 w 698919"/>
                <a:gd name="connsiteY2" fmla="*/ 121904 h 777360"/>
                <a:gd name="connsiteX3" fmla="*/ 367080 w 698919"/>
                <a:gd name="connsiteY3" fmla="*/ 524 h 777360"/>
                <a:gd name="connsiteX4" fmla="*/ 626025 w 698919"/>
                <a:gd name="connsiteY4" fmla="*/ 162365 h 777360"/>
                <a:gd name="connsiteX5" fmla="*/ 698853 w 698919"/>
                <a:gd name="connsiteY5" fmla="*/ 469862 h 777360"/>
                <a:gd name="connsiteX6" fmla="*/ 617933 w 698919"/>
                <a:gd name="connsiteY6" fmla="*/ 696439 h 77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8919" h="777360">
                  <a:moveTo>
                    <a:pt x="180963" y="777360"/>
                  </a:moveTo>
                  <a:cubicBezTo>
                    <a:pt x="85881" y="696439"/>
                    <a:pt x="17773" y="522462"/>
                    <a:pt x="2938" y="413219"/>
                  </a:cubicBezTo>
                  <a:cubicBezTo>
                    <a:pt x="-11897" y="303976"/>
                    <a:pt x="31260" y="190687"/>
                    <a:pt x="91950" y="121904"/>
                  </a:cubicBezTo>
                  <a:cubicBezTo>
                    <a:pt x="152640" y="53122"/>
                    <a:pt x="278068" y="-6220"/>
                    <a:pt x="367080" y="524"/>
                  </a:cubicBezTo>
                  <a:cubicBezTo>
                    <a:pt x="456093" y="7268"/>
                    <a:pt x="570729" y="84142"/>
                    <a:pt x="626025" y="162365"/>
                  </a:cubicBezTo>
                  <a:cubicBezTo>
                    <a:pt x="681321" y="240588"/>
                    <a:pt x="700202" y="380850"/>
                    <a:pt x="698853" y="469862"/>
                  </a:cubicBezTo>
                  <a:cubicBezTo>
                    <a:pt x="697504" y="558874"/>
                    <a:pt x="664462" y="666768"/>
                    <a:pt x="617933" y="696439"/>
                  </a:cubicBezTo>
                </a:path>
              </a:pathLst>
            </a:cu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A866723-060D-407B-A642-910A900DACB9}"/>
                </a:ext>
              </a:extLst>
            </p:cNvPr>
            <p:cNvSpPr/>
            <p:nvPr/>
          </p:nvSpPr>
          <p:spPr>
            <a:xfrm rot="615089">
              <a:off x="7251657" y="2990646"/>
              <a:ext cx="698919" cy="777360"/>
            </a:xfrm>
            <a:custGeom>
              <a:avLst/>
              <a:gdLst>
                <a:gd name="connsiteX0" fmla="*/ 215715 w 742225"/>
                <a:gd name="connsiteY0" fmla="*/ 717019 h 717019"/>
                <a:gd name="connsiteX1" fmla="*/ 5322 w 742225"/>
                <a:gd name="connsiteY1" fmla="*/ 449982 h 717019"/>
                <a:gd name="connsiteX2" fmla="*/ 94334 w 742225"/>
                <a:gd name="connsiteY2" fmla="*/ 85840 h 717019"/>
                <a:gd name="connsiteX3" fmla="*/ 426108 w 742225"/>
                <a:gd name="connsiteY3" fmla="*/ 4920 h 717019"/>
                <a:gd name="connsiteX4" fmla="*/ 701237 w 742225"/>
                <a:gd name="connsiteY4" fmla="*/ 182945 h 717019"/>
                <a:gd name="connsiteX5" fmla="*/ 733605 w 742225"/>
                <a:gd name="connsiteY5" fmla="*/ 514718 h 717019"/>
                <a:gd name="connsiteX6" fmla="*/ 628409 w 742225"/>
                <a:gd name="connsiteY6" fmla="*/ 652283 h 717019"/>
                <a:gd name="connsiteX0" fmla="*/ 210699 w 737209"/>
                <a:gd name="connsiteY0" fmla="*/ 722892 h 722892"/>
                <a:gd name="connsiteX1" fmla="*/ 306 w 737209"/>
                <a:gd name="connsiteY1" fmla="*/ 455855 h 722892"/>
                <a:gd name="connsiteX2" fmla="*/ 170239 w 737209"/>
                <a:gd name="connsiteY2" fmla="*/ 67437 h 722892"/>
                <a:gd name="connsiteX3" fmla="*/ 421092 w 737209"/>
                <a:gd name="connsiteY3" fmla="*/ 10793 h 722892"/>
                <a:gd name="connsiteX4" fmla="*/ 696221 w 737209"/>
                <a:gd name="connsiteY4" fmla="*/ 188818 h 722892"/>
                <a:gd name="connsiteX5" fmla="*/ 728589 w 737209"/>
                <a:gd name="connsiteY5" fmla="*/ 520591 h 722892"/>
                <a:gd name="connsiteX6" fmla="*/ 623393 w 737209"/>
                <a:gd name="connsiteY6" fmla="*/ 658156 h 722892"/>
                <a:gd name="connsiteX0" fmla="*/ 210675 w 740044"/>
                <a:gd name="connsiteY0" fmla="*/ 743338 h 743338"/>
                <a:gd name="connsiteX1" fmla="*/ 282 w 740044"/>
                <a:gd name="connsiteY1" fmla="*/ 476301 h 743338"/>
                <a:gd name="connsiteX2" fmla="*/ 170215 w 740044"/>
                <a:gd name="connsiteY2" fmla="*/ 87883 h 743338"/>
                <a:gd name="connsiteX3" fmla="*/ 364424 w 740044"/>
                <a:gd name="connsiteY3" fmla="*/ 6963 h 743338"/>
                <a:gd name="connsiteX4" fmla="*/ 696197 w 740044"/>
                <a:gd name="connsiteY4" fmla="*/ 209264 h 743338"/>
                <a:gd name="connsiteX5" fmla="*/ 728565 w 740044"/>
                <a:gd name="connsiteY5" fmla="*/ 541037 h 743338"/>
                <a:gd name="connsiteX6" fmla="*/ 623369 w 740044"/>
                <a:gd name="connsiteY6" fmla="*/ 678602 h 743338"/>
                <a:gd name="connsiteX0" fmla="*/ 210675 w 728565"/>
                <a:gd name="connsiteY0" fmla="*/ 740650 h 740650"/>
                <a:gd name="connsiteX1" fmla="*/ 282 w 728565"/>
                <a:gd name="connsiteY1" fmla="*/ 473613 h 740650"/>
                <a:gd name="connsiteX2" fmla="*/ 170215 w 728565"/>
                <a:gd name="connsiteY2" fmla="*/ 85195 h 740650"/>
                <a:gd name="connsiteX3" fmla="*/ 364424 w 728565"/>
                <a:gd name="connsiteY3" fmla="*/ 4275 h 740650"/>
                <a:gd name="connsiteX4" fmla="*/ 623369 w 728565"/>
                <a:gd name="connsiteY4" fmla="*/ 166116 h 740650"/>
                <a:gd name="connsiteX5" fmla="*/ 728565 w 728565"/>
                <a:gd name="connsiteY5" fmla="*/ 538349 h 740650"/>
                <a:gd name="connsiteX6" fmla="*/ 623369 w 728565"/>
                <a:gd name="connsiteY6" fmla="*/ 675914 h 740650"/>
                <a:gd name="connsiteX0" fmla="*/ 210675 w 760933"/>
                <a:gd name="connsiteY0" fmla="*/ 740650 h 740650"/>
                <a:gd name="connsiteX1" fmla="*/ 282 w 760933"/>
                <a:gd name="connsiteY1" fmla="*/ 473613 h 740650"/>
                <a:gd name="connsiteX2" fmla="*/ 170215 w 760933"/>
                <a:gd name="connsiteY2" fmla="*/ 85195 h 740650"/>
                <a:gd name="connsiteX3" fmla="*/ 364424 w 760933"/>
                <a:gd name="connsiteY3" fmla="*/ 4275 h 740650"/>
                <a:gd name="connsiteX4" fmla="*/ 623369 w 760933"/>
                <a:gd name="connsiteY4" fmla="*/ 166116 h 740650"/>
                <a:gd name="connsiteX5" fmla="*/ 760933 w 760933"/>
                <a:gd name="connsiteY5" fmla="*/ 376509 h 740650"/>
                <a:gd name="connsiteX6" fmla="*/ 623369 w 760933"/>
                <a:gd name="connsiteY6" fmla="*/ 675914 h 740650"/>
                <a:gd name="connsiteX0" fmla="*/ 138127 w 688385"/>
                <a:gd name="connsiteY0" fmla="*/ 739184 h 739184"/>
                <a:gd name="connsiteX1" fmla="*/ 562 w 688385"/>
                <a:gd name="connsiteY1" fmla="*/ 350767 h 739184"/>
                <a:gd name="connsiteX2" fmla="*/ 97667 w 688385"/>
                <a:gd name="connsiteY2" fmla="*/ 83729 h 739184"/>
                <a:gd name="connsiteX3" fmla="*/ 291876 w 688385"/>
                <a:gd name="connsiteY3" fmla="*/ 2809 h 739184"/>
                <a:gd name="connsiteX4" fmla="*/ 550821 w 688385"/>
                <a:gd name="connsiteY4" fmla="*/ 164650 h 739184"/>
                <a:gd name="connsiteX5" fmla="*/ 688385 w 688385"/>
                <a:gd name="connsiteY5" fmla="*/ 375043 h 739184"/>
                <a:gd name="connsiteX6" fmla="*/ 550821 w 688385"/>
                <a:gd name="connsiteY6" fmla="*/ 674448 h 739184"/>
                <a:gd name="connsiteX0" fmla="*/ 218751 w 769009"/>
                <a:gd name="connsiteY0" fmla="*/ 739184 h 739184"/>
                <a:gd name="connsiteX1" fmla="*/ 266 w 769009"/>
                <a:gd name="connsiteY1" fmla="*/ 350767 h 739184"/>
                <a:gd name="connsiteX2" fmla="*/ 178291 w 769009"/>
                <a:gd name="connsiteY2" fmla="*/ 83729 h 739184"/>
                <a:gd name="connsiteX3" fmla="*/ 372500 w 769009"/>
                <a:gd name="connsiteY3" fmla="*/ 2809 h 739184"/>
                <a:gd name="connsiteX4" fmla="*/ 631445 w 769009"/>
                <a:gd name="connsiteY4" fmla="*/ 164650 h 739184"/>
                <a:gd name="connsiteX5" fmla="*/ 769009 w 769009"/>
                <a:gd name="connsiteY5" fmla="*/ 375043 h 739184"/>
                <a:gd name="connsiteX6" fmla="*/ 631445 w 769009"/>
                <a:gd name="connsiteY6" fmla="*/ 674448 h 739184"/>
                <a:gd name="connsiteX0" fmla="*/ 222731 w 772989"/>
                <a:gd name="connsiteY0" fmla="*/ 736827 h 736827"/>
                <a:gd name="connsiteX1" fmla="*/ 4246 w 772989"/>
                <a:gd name="connsiteY1" fmla="*/ 348410 h 736827"/>
                <a:gd name="connsiteX2" fmla="*/ 101350 w 772989"/>
                <a:gd name="connsiteY2" fmla="*/ 121832 h 736827"/>
                <a:gd name="connsiteX3" fmla="*/ 376480 w 772989"/>
                <a:gd name="connsiteY3" fmla="*/ 452 h 736827"/>
                <a:gd name="connsiteX4" fmla="*/ 635425 w 772989"/>
                <a:gd name="connsiteY4" fmla="*/ 162293 h 736827"/>
                <a:gd name="connsiteX5" fmla="*/ 772989 w 772989"/>
                <a:gd name="connsiteY5" fmla="*/ 372686 h 736827"/>
                <a:gd name="connsiteX6" fmla="*/ 635425 w 772989"/>
                <a:gd name="connsiteY6" fmla="*/ 672091 h 736827"/>
                <a:gd name="connsiteX0" fmla="*/ 253971 w 804229"/>
                <a:gd name="connsiteY0" fmla="*/ 736969 h 736969"/>
                <a:gd name="connsiteX1" fmla="*/ 3118 w 804229"/>
                <a:gd name="connsiteY1" fmla="*/ 461841 h 736969"/>
                <a:gd name="connsiteX2" fmla="*/ 132590 w 804229"/>
                <a:gd name="connsiteY2" fmla="*/ 121974 h 736969"/>
                <a:gd name="connsiteX3" fmla="*/ 407720 w 804229"/>
                <a:gd name="connsiteY3" fmla="*/ 594 h 736969"/>
                <a:gd name="connsiteX4" fmla="*/ 666665 w 804229"/>
                <a:gd name="connsiteY4" fmla="*/ 162435 h 736969"/>
                <a:gd name="connsiteX5" fmla="*/ 804229 w 804229"/>
                <a:gd name="connsiteY5" fmla="*/ 372828 h 736969"/>
                <a:gd name="connsiteX6" fmla="*/ 666665 w 804229"/>
                <a:gd name="connsiteY6" fmla="*/ 672233 h 736969"/>
                <a:gd name="connsiteX0" fmla="*/ 253971 w 739493"/>
                <a:gd name="connsiteY0" fmla="*/ 736969 h 736969"/>
                <a:gd name="connsiteX1" fmla="*/ 3118 w 739493"/>
                <a:gd name="connsiteY1" fmla="*/ 461841 h 736969"/>
                <a:gd name="connsiteX2" fmla="*/ 132590 w 739493"/>
                <a:gd name="connsiteY2" fmla="*/ 121974 h 736969"/>
                <a:gd name="connsiteX3" fmla="*/ 407720 w 739493"/>
                <a:gd name="connsiteY3" fmla="*/ 594 h 736969"/>
                <a:gd name="connsiteX4" fmla="*/ 666665 w 739493"/>
                <a:gd name="connsiteY4" fmla="*/ 162435 h 736969"/>
                <a:gd name="connsiteX5" fmla="*/ 739493 w 739493"/>
                <a:gd name="connsiteY5" fmla="*/ 469932 h 736969"/>
                <a:gd name="connsiteX6" fmla="*/ 666665 w 739493"/>
                <a:gd name="connsiteY6" fmla="*/ 672233 h 736969"/>
                <a:gd name="connsiteX0" fmla="*/ 253971 w 747593"/>
                <a:gd name="connsiteY0" fmla="*/ 736969 h 736969"/>
                <a:gd name="connsiteX1" fmla="*/ 3118 w 747593"/>
                <a:gd name="connsiteY1" fmla="*/ 461841 h 736969"/>
                <a:gd name="connsiteX2" fmla="*/ 132590 w 747593"/>
                <a:gd name="connsiteY2" fmla="*/ 121974 h 736969"/>
                <a:gd name="connsiteX3" fmla="*/ 407720 w 747593"/>
                <a:gd name="connsiteY3" fmla="*/ 594 h 736969"/>
                <a:gd name="connsiteX4" fmla="*/ 666665 w 747593"/>
                <a:gd name="connsiteY4" fmla="*/ 162435 h 736969"/>
                <a:gd name="connsiteX5" fmla="*/ 739493 w 747593"/>
                <a:gd name="connsiteY5" fmla="*/ 469932 h 736969"/>
                <a:gd name="connsiteX6" fmla="*/ 504824 w 747593"/>
                <a:gd name="connsiteY6" fmla="*/ 639865 h 736969"/>
                <a:gd name="connsiteX0" fmla="*/ 313237 w 750215"/>
                <a:gd name="connsiteY0" fmla="*/ 639865 h 639865"/>
                <a:gd name="connsiteX1" fmla="*/ 5740 w 750215"/>
                <a:gd name="connsiteY1" fmla="*/ 461841 h 639865"/>
                <a:gd name="connsiteX2" fmla="*/ 135212 w 750215"/>
                <a:gd name="connsiteY2" fmla="*/ 121974 h 639865"/>
                <a:gd name="connsiteX3" fmla="*/ 410342 w 750215"/>
                <a:gd name="connsiteY3" fmla="*/ 594 h 639865"/>
                <a:gd name="connsiteX4" fmla="*/ 669287 w 750215"/>
                <a:gd name="connsiteY4" fmla="*/ 162435 h 639865"/>
                <a:gd name="connsiteX5" fmla="*/ 742115 w 750215"/>
                <a:gd name="connsiteY5" fmla="*/ 469932 h 639865"/>
                <a:gd name="connsiteX6" fmla="*/ 507446 w 750215"/>
                <a:gd name="connsiteY6" fmla="*/ 639865 h 639865"/>
                <a:gd name="connsiteX0" fmla="*/ 313237 w 798541"/>
                <a:gd name="connsiteY0" fmla="*/ 639865 h 704601"/>
                <a:gd name="connsiteX1" fmla="*/ 5740 w 798541"/>
                <a:gd name="connsiteY1" fmla="*/ 461841 h 704601"/>
                <a:gd name="connsiteX2" fmla="*/ 135212 w 798541"/>
                <a:gd name="connsiteY2" fmla="*/ 121974 h 704601"/>
                <a:gd name="connsiteX3" fmla="*/ 410342 w 798541"/>
                <a:gd name="connsiteY3" fmla="*/ 594 h 704601"/>
                <a:gd name="connsiteX4" fmla="*/ 669287 w 798541"/>
                <a:gd name="connsiteY4" fmla="*/ 162435 h 704601"/>
                <a:gd name="connsiteX5" fmla="*/ 742115 w 798541"/>
                <a:gd name="connsiteY5" fmla="*/ 469932 h 704601"/>
                <a:gd name="connsiteX6" fmla="*/ 782576 w 798541"/>
                <a:gd name="connsiteY6" fmla="*/ 704601 h 704601"/>
                <a:gd name="connsiteX0" fmla="*/ 313237 w 742181"/>
                <a:gd name="connsiteY0" fmla="*/ 639865 h 696509"/>
                <a:gd name="connsiteX1" fmla="*/ 5740 w 742181"/>
                <a:gd name="connsiteY1" fmla="*/ 461841 h 696509"/>
                <a:gd name="connsiteX2" fmla="*/ 135212 w 742181"/>
                <a:gd name="connsiteY2" fmla="*/ 121974 h 696509"/>
                <a:gd name="connsiteX3" fmla="*/ 410342 w 742181"/>
                <a:gd name="connsiteY3" fmla="*/ 594 h 696509"/>
                <a:gd name="connsiteX4" fmla="*/ 669287 w 742181"/>
                <a:gd name="connsiteY4" fmla="*/ 162435 h 696509"/>
                <a:gd name="connsiteX5" fmla="*/ 742115 w 742181"/>
                <a:gd name="connsiteY5" fmla="*/ 469932 h 696509"/>
                <a:gd name="connsiteX6" fmla="*/ 661195 w 742181"/>
                <a:gd name="connsiteY6" fmla="*/ 696509 h 696509"/>
                <a:gd name="connsiteX0" fmla="*/ 220343 w 738299"/>
                <a:gd name="connsiteY0" fmla="*/ 777430 h 777430"/>
                <a:gd name="connsiteX1" fmla="*/ 1858 w 738299"/>
                <a:gd name="connsiteY1" fmla="*/ 461841 h 777430"/>
                <a:gd name="connsiteX2" fmla="*/ 131330 w 738299"/>
                <a:gd name="connsiteY2" fmla="*/ 121974 h 777430"/>
                <a:gd name="connsiteX3" fmla="*/ 406460 w 738299"/>
                <a:gd name="connsiteY3" fmla="*/ 594 h 777430"/>
                <a:gd name="connsiteX4" fmla="*/ 665405 w 738299"/>
                <a:gd name="connsiteY4" fmla="*/ 162435 h 777430"/>
                <a:gd name="connsiteX5" fmla="*/ 738233 w 738299"/>
                <a:gd name="connsiteY5" fmla="*/ 469932 h 777430"/>
                <a:gd name="connsiteX6" fmla="*/ 657313 w 738299"/>
                <a:gd name="connsiteY6" fmla="*/ 696509 h 777430"/>
                <a:gd name="connsiteX0" fmla="*/ 180963 w 698919"/>
                <a:gd name="connsiteY0" fmla="*/ 777360 h 777360"/>
                <a:gd name="connsiteX1" fmla="*/ 2938 w 698919"/>
                <a:gd name="connsiteY1" fmla="*/ 413219 h 777360"/>
                <a:gd name="connsiteX2" fmla="*/ 91950 w 698919"/>
                <a:gd name="connsiteY2" fmla="*/ 121904 h 777360"/>
                <a:gd name="connsiteX3" fmla="*/ 367080 w 698919"/>
                <a:gd name="connsiteY3" fmla="*/ 524 h 777360"/>
                <a:gd name="connsiteX4" fmla="*/ 626025 w 698919"/>
                <a:gd name="connsiteY4" fmla="*/ 162365 h 777360"/>
                <a:gd name="connsiteX5" fmla="*/ 698853 w 698919"/>
                <a:gd name="connsiteY5" fmla="*/ 469862 h 777360"/>
                <a:gd name="connsiteX6" fmla="*/ 617933 w 698919"/>
                <a:gd name="connsiteY6" fmla="*/ 696439 h 77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8919" h="777360">
                  <a:moveTo>
                    <a:pt x="180963" y="777360"/>
                  </a:moveTo>
                  <a:cubicBezTo>
                    <a:pt x="85881" y="696439"/>
                    <a:pt x="17773" y="522462"/>
                    <a:pt x="2938" y="413219"/>
                  </a:cubicBezTo>
                  <a:cubicBezTo>
                    <a:pt x="-11897" y="303976"/>
                    <a:pt x="31260" y="190687"/>
                    <a:pt x="91950" y="121904"/>
                  </a:cubicBezTo>
                  <a:cubicBezTo>
                    <a:pt x="152640" y="53122"/>
                    <a:pt x="278068" y="-6220"/>
                    <a:pt x="367080" y="524"/>
                  </a:cubicBezTo>
                  <a:cubicBezTo>
                    <a:pt x="456093" y="7268"/>
                    <a:pt x="570729" y="84142"/>
                    <a:pt x="626025" y="162365"/>
                  </a:cubicBezTo>
                  <a:cubicBezTo>
                    <a:pt x="681321" y="240588"/>
                    <a:pt x="700202" y="380850"/>
                    <a:pt x="698853" y="469862"/>
                  </a:cubicBezTo>
                  <a:cubicBezTo>
                    <a:pt x="697504" y="558874"/>
                    <a:pt x="664462" y="666768"/>
                    <a:pt x="617933" y="696439"/>
                  </a:cubicBezTo>
                </a:path>
              </a:pathLst>
            </a:cu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70D3BAA-7D18-45C8-AF8D-08DA11303518}"/>
                    </a:ext>
                  </a:extLst>
                </p:cNvPr>
                <p:cNvSpPr txBox="1"/>
                <p:nvPr/>
              </p:nvSpPr>
              <p:spPr>
                <a:xfrm>
                  <a:off x="3410790" y="2470770"/>
                  <a:ext cx="152522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= 0|1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70D3BAA-7D18-45C8-AF8D-08DA113035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0790" y="2470770"/>
                  <a:ext cx="1525226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6371FC4-7945-4A8E-967D-03B0F5DAEBB8}"/>
                    </a:ext>
                  </a:extLst>
                </p:cNvPr>
                <p:cNvSpPr txBox="1"/>
                <p:nvPr/>
              </p:nvSpPr>
              <p:spPr>
                <a:xfrm>
                  <a:off x="5319176" y="3412258"/>
                  <a:ext cx="152522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= 0|1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6371FC4-7945-4A8E-967D-03B0F5DAEB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9176" y="3412258"/>
                  <a:ext cx="1525226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0CE0D4D-8293-4F1A-A137-F7815C1D8DC7}"/>
                    </a:ext>
                  </a:extLst>
                </p:cNvPr>
                <p:cNvSpPr txBox="1"/>
                <p:nvPr/>
              </p:nvSpPr>
              <p:spPr>
                <a:xfrm>
                  <a:off x="7000106" y="2488573"/>
                  <a:ext cx="11340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0CE0D4D-8293-4F1A-A137-F7815C1D8D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0106" y="2488573"/>
                  <a:ext cx="1134093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1">
                <a:extLst>
                  <a:ext uri="{FF2B5EF4-FFF2-40B4-BE49-F238E27FC236}">
                    <a16:creationId xmlns:a16="http://schemas.microsoft.com/office/drawing/2014/main" id="{16FD0E49-E738-46FB-8E04-C8FBA470C6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356" y="3830358"/>
                <a:ext cx="4879943" cy="100370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Transitions: (as shown)</a:t>
                </a:r>
              </a:p>
            </p:txBody>
          </p:sp>
        </mc:Choice>
        <mc:Fallback xmlns="">
          <p:sp>
            <p:nvSpPr>
              <p:cNvPr id="22" name="Content Placeholder 1">
                <a:extLst>
                  <a:ext uri="{FF2B5EF4-FFF2-40B4-BE49-F238E27FC236}">
                    <a16:creationId xmlns:a16="http://schemas.microsoft.com/office/drawing/2014/main" id="{16FD0E49-E738-46FB-8E04-C8FBA470C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56" y="3830358"/>
                <a:ext cx="4879943" cy="1003707"/>
              </a:xfrm>
              <a:prstGeom prst="rect">
                <a:avLst/>
              </a:prstGeom>
              <a:blipFill>
                <a:blip r:embed="rId8"/>
                <a:stretch>
                  <a:fillRect l="-1000" t="-5455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1">
                <a:extLst>
                  <a:ext uri="{FF2B5EF4-FFF2-40B4-BE49-F238E27FC236}">
                    <a16:creationId xmlns:a16="http://schemas.microsoft.com/office/drawing/2014/main" id="{894C9597-4376-4943-AB06-A7727715C8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33355" y="1448473"/>
                <a:ext cx="6390946" cy="4304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Note that this is a nondeterministic </a:t>
                </a:r>
                <a:r>
                  <a:rPr lang="en-US" dirty="0" err="1"/>
                  <a:t>Büchi</a:t>
                </a:r>
                <a:r>
                  <a:rPr lang="en-US" dirty="0"/>
                  <a:t> automaton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accepts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if </a:t>
                </a:r>
                <a:r>
                  <a:rPr lang="en-US" b="1" i="1" dirty="0"/>
                  <a:t>there exists a path </a:t>
                </a:r>
                <a:r>
                  <a:rPr lang="en-US" dirty="0"/>
                  <a:t>along which a state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appears infinitely often</a:t>
                </a:r>
              </a:p>
              <a:p>
                <a:r>
                  <a:rPr lang="en-US" dirty="0"/>
                  <a:t>What is the language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? </a:t>
                </a:r>
              </a:p>
              <a:p>
                <a:pPr lvl="1"/>
                <a:r>
                  <a:rPr lang="en-US" dirty="0"/>
                  <a:t>LTL formula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3" name="Content Placeholder 1">
                <a:extLst>
                  <a:ext uri="{FF2B5EF4-FFF2-40B4-BE49-F238E27FC236}">
                    <a16:creationId xmlns:a16="http://schemas.microsoft.com/office/drawing/2014/main" id="{894C9597-4376-4943-AB06-A7727715C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355" y="1448473"/>
                <a:ext cx="6390946" cy="4304963"/>
              </a:xfrm>
              <a:prstGeom prst="rect">
                <a:avLst/>
              </a:prstGeom>
              <a:blipFill>
                <a:blip r:embed="rId9"/>
                <a:stretch>
                  <a:fillRect l="-1240" t="-2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56D85EF-1ACC-467C-B347-19BD1D6F4681}"/>
              </a:ext>
            </a:extLst>
          </p:cNvPr>
          <p:cNvCxnSpPr>
            <a:stCxn id="5" idx="6"/>
            <a:endCxn id="6" idx="2"/>
          </p:cNvCxnSpPr>
          <p:nvPr/>
        </p:nvCxnSpPr>
        <p:spPr>
          <a:xfrm>
            <a:off x="1965856" y="2927005"/>
            <a:ext cx="2413873" cy="10501"/>
          </a:xfrm>
          <a:prstGeom prst="straightConnector1">
            <a:avLst/>
          </a:prstGeom>
          <a:ln w="444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F69BF6E-47CB-4282-91ED-7E2297C314C9}"/>
              </a:ext>
            </a:extLst>
          </p:cNvPr>
          <p:cNvSpPr/>
          <p:nvPr/>
        </p:nvSpPr>
        <p:spPr>
          <a:xfrm>
            <a:off x="-59829" y="4915452"/>
            <a:ext cx="5686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/>
              <a:t>Fun fact: there is no deterministic </a:t>
            </a:r>
            <a:r>
              <a:rPr lang="en-US" sz="2400" dirty="0" err="1"/>
              <a:t>Büchi</a:t>
            </a:r>
            <a:r>
              <a:rPr lang="en-US" sz="2400" dirty="0"/>
              <a:t> automaton that accepts this language</a:t>
            </a:r>
            <a:endParaRPr lang="en-US" sz="2400" i="1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37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349FC4D-E4A6-4522-A15C-6FB09D4DD2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8695" y="1332703"/>
                <a:ext cx="6107073" cy="4351338"/>
              </a:xfrm>
            </p:spPr>
            <p:txBody>
              <a:bodyPr/>
              <a:lstStyle/>
              <a:p>
                <a:r>
                  <a:rPr lang="en-US" dirty="0"/>
                  <a:t>What is the language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LTL formula: 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=1)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I.e. always when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US" dirty="0"/>
                  <a:t>, in some future step,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other words, </a:t>
                </a:r>
                <a14:m>
                  <m:oMath xmlns:m="http://schemas.openxmlformats.org/officeDocument/2006/math">
                    <m:r>
                      <a:rPr lang="mr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r>
                  <a:rPr lang="en-US" dirty="0"/>
                  <a:t> must be followed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349FC4D-E4A6-4522-A15C-6FB09D4DD2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8695" y="1332703"/>
                <a:ext cx="6107073" cy="4351338"/>
              </a:xfrm>
              <a:blipFill>
                <a:blip r:embed="rId2"/>
                <a:stretch>
                  <a:fillRect l="-1299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D77A11A-60B4-4362-8358-886D712A0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Büchi</a:t>
            </a:r>
            <a:r>
              <a:rPr lang="en-US" dirty="0"/>
              <a:t> automaton Example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B1D70-7207-43E0-8BC7-B94535931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41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29E8EA-FD7C-44CE-B96C-C3E80CBFAB86}"/>
              </a:ext>
            </a:extLst>
          </p:cNvPr>
          <p:cNvGrpSpPr/>
          <p:nvPr/>
        </p:nvGrpSpPr>
        <p:grpSpPr>
          <a:xfrm>
            <a:off x="138799" y="1111257"/>
            <a:ext cx="5118246" cy="2433772"/>
            <a:chOff x="2947132" y="2049660"/>
            <a:chExt cx="5118246" cy="24337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CE0509A7-DB2C-4F71-A45A-8F20DBEB376F}"/>
                    </a:ext>
                  </a:extLst>
                </p:cNvPr>
                <p:cNvSpPr/>
                <p:nvPr/>
              </p:nvSpPr>
              <p:spPr>
                <a:xfrm>
                  <a:off x="7064347" y="3698648"/>
                  <a:ext cx="1001031" cy="544223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CE0509A7-DB2C-4F71-A45A-8F20DBEB37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4347" y="3698648"/>
                  <a:ext cx="1001031" cy="54422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008A861-9020-44C4-A586-08A2454D6C89}"/>
                    </a:ext>
                  </a:extLst>
                </p:cNvPr>
                <p:cNvSpPr txBox="1"/>
                <p:nvPr/>
              </p:nvSpPr>
              <p:spPr>
                <a:xfrm>
                  <a:off x="5405423" y="2147605"/>
                  <a:ext cx="72750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008A861-9020-44C4-A586-08A2454D6C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5423" y="2147605"/>
                  <a:ext cx="727507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E63B181-685E-4806-8000-54E034177D2A}"/>
                </a:ext>
              </a:extLst>
            </p:cNvPr>
            <p:cNvCxnSpPr>
              <a:cxnSpLocks/>
            </p:cNvCxnSpPr>
            <p:nvPr/>
          </p:nvCxnSpPr>
          <p:spPr>
            <a:xfrm>
              <a:off x="2947132" y="4036214"/>
              <a:ext cx="710684" cy="1"/>
            </a:xfrm>
            <a:prstGeom prst="straightConnector1">
              <a:avLst/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9858346-68F8-4C9E-AAB2-4F0E67F85F44}"/>
                </a:ext>
              </a:extLst>
            </p:cNvPr>
            <p:cNvSpPr/>
            <p:nvPr/>
          </p:nvSpPr>
          <p:spPr>
            <a:xfrm>
              <a:off x="4539632" y="3503763"/>
              <a:ext cx="2629911" cy="291401"/>
            </a:xfrm>
            <a:custGeom>
              <a:avLst/>
              <a:gdLst>
                <a:gd name="connsiteX0" fmla="*/ 0 w 2629911"/>
                <a:gd name="connsiteY0" fmla="*/ 291401 h 291401"/>
                <a:gd name="connsiteX1" fmla="*/ 1213805 w 2629911"/>
                <a:gd name="connsiteY1" fmla="*/ 88 h 291401"/>
                <a:gd name="connsiteX2" fmla="*/ 2629911 w 2629911"/>
                <a:gd name="connsiteY2" fmla="*/ 267125 h 291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9911" h="291401">
                  <a:moveTo>
                    <a:pt x="0" y="291401"/>
                  </a:moveTo>
                  <a:cubicBezTo>
                    <a:pt x="387743" y="147767"/>
                    <a:pt x="775487" y="4134"/>
                    <a:pt x="1213805" y="88"/>
                  </a:cubicBezTo>
                  <a:cubicBezTo>
                    <a:pt x="1652123" y="-3958"/>
                    <a:pt x="2141017" y="131583"/>
                    <a:pt x="2629911" y="267125"/>
                  </a:cubicBezTo>
                </a:path>
              </a:pathLst>
            </a:cu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EB7AAB5-628B-4099-9ABB-0DA172EDB023}"/>
                </a:ext>
              </a:extLst>
            </p:cNvPr>
            <p:cNvSpPr/>
            <p:nvPr/>
          </p:nvSpPr>
          <p:spPr>
            <a:xfrm>
              <a:off x="4531540" y="4151214"/>
              <a:ext cx="2621819" cy="332218"/>
            </a:xfrm>
            <a:custGeom>
              <a:avLst/>
              <a:gdLst>
                <a:gd name="connsiteX0" fmla="*/ 2621819 w 2621819"/>
                <a:gd name="connsiteY0" fmla="*/ 0 h 332218"/>
                <a:gd name="connsiteX1" fmla="*/ 1359462 w 2621819"/>
                <a:gd name="connsiteY1" fmla="*/ 331773 h 332218"/>
                <a:gd name="connsiteX2" fmla="*/ 0 w 2621819"/>
                <a:gd name="connsiteY2" fmla="*/ 56644 h 33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1819" h="332218">
                  <a:moveTo>
                    <a:pt x="2621819" y="0"/>
                  </a:moveTo>
                  <a:cubicBezTo>
                    <a:pt x="2209125" y="161166"/>
                    <a:pt x="1796432" y="322332"/>
                    <a:pt x="1359462" y="331773"/>
                  </a:cubicBezTo>
                  <a:cubicBezTo>
                    <a:pt x="922492" y="341214"/>
                    <a:pt x="461246" y="198929"/>
                    <a:pt x="0" y="56644"/>
                  </a:cubicBezTo>
                </a:path>
              </a:pathLst>
            </a:cu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D62C5E-ECEF-468D-901E-1DB300FF5970}"/>
                </a:ext>
              </a:extLst>
            </p:cNvPr>
            <p:cNvSpPr/>
            <p:nvPr/>
          </p:nvSpPr>
          <p:spPr>
            <a:xfrm rot="385658">
              <a:off x="3708742" y="3017804"/>
              <a:ext cx="698919" cy="777360"/>
            </a:xfrm>
            <a:custGeom>
              <a:avLst/>
              <a:gdLst>
                <a:gd name="connsiteX0" fmla="*/ 215715 w 742225"/>
                <a:gd name="connsiteY0" fmla="*/ 717019 h 717019"/>
                <a:gd name="connsiteX1" fmla="*/ 5322 w 742225"/>
                <a:gd name="connsiteY1" fmla="*/ 449982 h 717019"/>
                <a:gd name="connsiteX2" fmla="*/ 94334 w 742225"/>
                <a:gd name="connsiteY2" fmla="*/ 85840 h 717019"/>
                <a:gd name="connsiteX3" fmla="*/ 426108 w 742225"/>
                <a:gd name="connsiteY3" fmla="*/ 4920 h 717019"/>
                <a:gd name="connsiteX4" fmla="*/ 701237 w 742225"/>
                <a:gd name="connsiteY4" fmla="*/ 182945 h 717019"/>
                <a:gd name="connsiteX5" fmla="*/ 733605 w 742225"/>
                <a:gd name="connsiteY5" fmla="*/ 514718 h 717019"/>
                <a:gd name="connsiteX6" fmla="*/ 628409 w 742225"/>
                <a:gd name="connsiteY6" fmla="*/ 652283 h 717019"/>
                <a:gd name="connsiteX0" fmla="*/ 210699 w 737209"/>
                <a:gd name="connsiteY0" fmla="*/ 722892 h 722892"/>
                <a:gd name="connsiteX1" fmla="*/ 306 w 737209"/>
                <a:gd name="connsiteY1" fmla="*/ 455855 h 722892"/>
                <a:gd name="connsiteX2" fmla="*/ 170239 w 737209"/>
                <a:gd name="connsiteY2" fmla="*/ 67437 h 722892"/>
                <a:gd name="connsiteX3" fmla="*/ 421092 w 737209"/>
                <a:gd name="connsiteY3" fmla="*/ 10793 h 722892"/>
                <a:gd name="connsiteX4" fmla="*/ 696221 w 737209"/>
                <a:gd name="connsiteY4" fmla="*/ 188818 h 722892"/>
                <a:gd name="connsiteX5" fmla="*/ 728589 w 737209"/>
                <a:gd name="connsiteY5" fmla="*/ 520591 h 722892"/>
                <a:gd name="connsiteX6" fmla="*/ 623393 w 737209"/>
                <a:gd name="connsiteY6" fmla="*/ 658156 h 722892"/>
                <a:gd name="connsiteX0" fmla="*/ 210675 w 740044"/>
                <a:gd name="connsiteY0" fmla="*/ 743338 h 743338"/>
                <a:gd name="connsiteX1" fmla="*/ 282 w 740044"/>
                <a:gd name="connsiteY1" fmla="*/ 476301 h 743338"/>
                <a:gd name="connsiteX2" fmla="*/ 170215 w 740044"/>
                <a:gd name="connsiteY2" fmla="*/ 87883 h 743338"/>
                <a:gd name="connsiteX3" fmla="*/ 364424 w 740044"/>
                <a:gd name="connsiteY3" fmla="*/ 6963 h 743338"/>
                <a:gd name="connsiteX4" fmla="*/ 696197 w 740044"/>
                <a:gd name="connsiteY4" fmla="*/ 209264 h 743338"/>
                <a:gd name="connsiteX5" fmla="*/ 728565 w 740044"/>
                <a:gd name="connsiteY5" fmla="*/ 541037 h 743338"/>
                <a:gd name="connsiteX6" fmla="*/ 623369 w 740044"/>
                <a:gd name="connsiteY6" fmla="*/ 678602 h 743338"/>
                <a:gd name="connsiteX0" fmla="*/ 210675 w 728565"/>
                <a:gd name="connsiteY0" fmla="*/ 740650 h 740650"/>
                <a:gd name="connsiteX1" fmla="*/ 282 w 728565"/>
                <a:gd name="connsiteY1" fmla="*/ 473613 h 740650"/>
                <a:gd name="connsiteX2" fmla="*/ 170215 w 728565"/>
                <a:gd name="connsiteY2" fmla="*/ 85195 h 740650"/>
                <a:gd name="connsiteX3" fmla="*/ 364424 w 728565"/>
                <a:gd name="connsiteY3" fmla="*/ 4275 h 740650"/>
                <a:gd name="connsiteX4" fmla="*/ 623369 w 728565"/>
                <a:gd name="connsiteY4" fmla="*/ 166116 h 740650"/>
                <a:gd name="connsiteX5" fmla="*/ 728565 w 728565"/>
                <a:gd name="connsiteY5" fmla="*/ 538349 h 740650"/>
                <a:gd name="connsiteX6" fmla="*/ 623369 w 728565"/>
                <a:gd name="connsiteY6" fmla="*/ 675914 h 740650"/>
                <a:gd name="connsiteX0" fmla="*/ 210675 w 760933"/>
                <a:gd name="connsiteY0" fmla="*/ 740650 h 740650"/>
                <a:gd name="connsiteX1" fmla="*/ 282 w 760933"/>
                <a:gd name="connsiteY1" fmla="*/ 473613 h 740650"/>
                <a:gd name="connsiteX2" fmla="*/ 170215 w 760933"/>
                <a:gd name="connsiteY2" fmla="*/ 85195 h 740650"/>
                <a:gd name="connsiteX3" fmla="*/ 364424 w 760933"/>
                <a:gd name="connsiteY3" fmla="*/ 4275 h 740650"/>
                <a:gd name="connsiteX4" fmla="*/ 623369 w 760933"/>
                <a:gd name="connsiteY4" fmla="*/ 166116 h 740650"/>
                <a:gd name="connsiteX5" fmla="*/ 760933 w 760933"/>
                <a:gd name="connsiteY5" fmla="*/ 376509 h 740650"/>
                <a:gd name="connsiteX6" fmla="*/ 623369 w 760933"/>
                <a:gd name="connsiteY6" fmla="*/ 675914 h 740650"/>
                <a:gd name="connsiteX0" fmla="*/ 138127 w 688385"/>
                <a:gd name="connsiteY0" fmla="*/ 739184 h 739184"/>
                <a:gd name="connsiteX1" fmla="*/ 562 w 688385"/>
                <a:gd name="connsiteY1" fmla="*/ 350767 h 739184"/>
                <a:gd name="connsiteX2" fmla="*/ 97667 w 688385"/>
                <a:gd name="connsiteY2" fmla="*/ 83729 h 739184"/>
                <a:gd name="connsiteX3" fmla="*/ 291876 w 688385"/>
                <a:gd name="connsiteY3" fmla="*/ 2809 h 739184"/>
                <a:gd name="connsiteX4" fmla="*/ 550821 w 688385"/>
                <a:gd name="connsiteY4" fmla="*/ 164650 h 739184"/>
                <a:gd name="connsiteX5" fmla="*/ 688385 w 688385"/>
                <a:gd name="connsiteY5" fmla="*/ 375043 h 739184"/>
                <a:gd name="connsiteX6" fmla="*/ 550821 w 688385"/>
                <a:gd name="connsiteY6" fmla="*/ 674448 h 739184"/>
                <a:gd name="connsiteX0" fmla="*/ 218751 w 769009"/>
                <a:gd name="connsiteY0" fmla="*/ 739184 h 739184"/>
                <a:gd name="connsiteX1" fmla="*/ 266 w 769009"/>
                <a:gd name="connsiteY1" fmla="*/ 350767 h 739184"/>
                <a:gd name="connsiteX2" fmla="*/ 178291 w 769009"/>
                <a:gd name="connsiteY2" fmla="*/ 83729 h 739184"/>
                <a:gd name="connsiteX3" fmla="*/ 372500 w 769009"/>
                <a:gd name="connsiteY3" fmla="*/ 2809 h 739184"/>
                <a:gd name="connsiteX4" fmla="*/ 631445 w 769009"/>
                <a:gd name="connsiteY4" fmla="*/ 164650 h 739184"/>
                <a:gd name="connsiteX5" fmla="*/ 769009 w 769009"/>
                <a:gd name="connsiteY5" fmla="*/ 375043 h 739184"/>
                <a:gd name="connsiteX6" fmla="*/ 631445 w 769009"/>
                <a:gd name="connsiteY6" fmla="*/ 674448 h 739184"/>
                <a:gd name="connsiteX0" fmla="*/ 222731 w 772989"/>
                <a:gd name="connsiteY0" fmla="*/ 736827 h 736827"/>
                <a:gd name="connsiteX1" fmla="*/ 4246 w 772989"/>
                <a:gd name="connsiteY1" fmla="*/ 348410 h 736827"/>
                <a:gd name="connsiteX2" fmla="*/ 101350 w 772989"/>
                <a:gd name="connsiteY2" fmla="*/ 121832 h 736827"/>
                <a:gd name="connsiteX3" fmla="*/ 376480 w 772989"/>
                <a:gd name="connsiteY3" fmla="*/ 452 h 736827"/>
                <a:gd name="connsiteX4" fmla="*/ 635425 w 772989"/>
                <a:gd name="connsiteY4" fmla="*/ 162293 h 736827"/>
                <a:gd name="connsiteX5" fmla="*/ 772989 w 772989"/>
                <a:gd name="connsiteY5" fmla="*/ 372686 h 736827"/>
                <a:gd name="connsiteX6" fmla="*/ 635425 w 772989"/>
                <a:gd name="connsiteY6" fmla="*/ 672091 h 736827"/>
                <a:gd name="connsiteX0" fmla="*/ 253971 w 804229"/>
                <a:gd name="connsiteY0" fmla="*/ 736969 h 736969"/>
                <a:gd name="connsiteX1" fmla="*/ 3118 w 804229"/>
                <a:gd name="connsiteY1" fmla="*/ 461841 h 736969"/>
                <a:gd name="connsiteX2" fmla="*/ 132590 w 804229"/>
                <a:gd name="connsiteY2" fmla="*/ 121974 h 736969"/>
                <a:gd name="connsiteX3" fmla="*/ 407720 w 804229"/>
                <a:gd name="connsiteY3" fmla="*/ 594 h 736969"/>
                <a:gd name="connsiteX4" fmla="*/ 666665 w 804229"/>
                <a:gd name="connsiteY4" fmla="*/ 162435 h 736969"/>
                <a:gd name="connsiteX5" fmla="*/ 804229 w 804229"/>
                <a:gd name="connsiteY5" fmla="*/ 372828 h 736969"/>
                <a:gd name="connsiteX6" fmla="*/ 666665 w 804229"/>
                <a:gd name="connsiteY6" fmla="*/ 672233 h 736969"/>
                <a:gd name="connsiteX0" fmla="*/ 253971 w 739493"/>
                <a:gd name="connsiteY0" fmla="*/ 736969 h 736969"/>
                <a:gd name="connsiteX1" fmla="*/ 3118 w 739493"/>
                <a:gd name="connsiteY1" fmla="*/ 461841 h 736969"/>
                <a:gd name="connsiteX2" fmla="*/ 132590 w 739493"/>
                <a:gd name="connsiteY2" fmla="*/ 121974 h 736969"/>
                <a:gd name="connsiteX3" fmla="*/ 407720 w 739493"/>
                <a:gd name="connsiteY3" fmla="*/ 594 h 736969"/>
                <a:gd name="connsiteX4" fmla="*/ 666665 w 739493"/>
                <a:gd name="connsiteY4" fmla="*/ 162435 h 736969"/>
                <a:gd name="connsiteX5" fmla="*/ 739493 w 739493"/>
                <a:gd name="connsiteY5" fmla="*/ 469932 h 736969"/>
                <a:gd name="connsiteX6" fmla="*/ 666665 w 739493"/>
                <a:gd name="connsiteY6" fmla="*/ 672233 h 736969"/>
                <a:gd name="connsiteX0" fmla="*/ 253971 w 747593"/>
                <a:gd name="connsiteY0" fmla="*/ 736969 h 736969"/>
                <a:gd name="connsiteX1" fmla="*/ 3118 w 747593"/>
                <a:gd name="connsiteY1" fmla="*/ 461841 h 736969"/>
                <a:gd name="connsiteX2" fmla="*/ 132590 w 747593"/>
                <a:gd name="connsiteY2" fmla="*/ 121974 h 736969"/>
                <a:gd name="connsiteX3" fmla="*/ 407720 w 747593"/>
                <a:gd name="connsiteY3" fmla="*/ 594 h 736969"/>
                <a:gd name="connsiteX4" fmla="*/ 666665 w 747593"/>
                <a:gd name="connsiteY4" fmla="*/ 162435 h 736969"/>
                <a:gd name="connsiteX5" fmla="*/ 739493 w 747593"/>
                <a:gd name="connsiteY5" fmla="*/ 469932 h 736969"/>
                <a:gd name="connsiteX6" fmla="*/ 504824 w 747593"/>
                <a:gd name="connsiteY6" fmla="*/ 639865 h 736969"/>
                <a:gd name="connsiteX0" fmla="*/ 313237 w 750215"/>
                <a:gd name="connsiteY0" fmla="*/ 639865 h 639865"/>
                <a:gd name="connsiteX1" fmla="*/ 5740 w 750215"/>
                <a:gd name="connsiteY1" fmla="*/ 461841 h 639865"/>
                <a:gd name="connsiteX2" fmla="*/ 135212 w 750215"/>
                <a:gd name="connsiteY2" fmla="*/ 121974 h 639865"/>
                <a:gd name="connsiteX3" fmla="*/ 410342 w 750215"/>
                <a:gd name="connsiteY3" fmla="*/ 594 h 639865"/>
                <a:gd name="connsiteX4" fmla="*/ 669287 w 750215"/>
                <a:gd name="connsiteY4" fmla="*/ 162435 h 639865"/>
                <a:gd name="connsiteX5" fmla="*/ 742115 w 750215"/>
                <a:gd name="connsiteY5" fmla="*/ 469932 h 639865"/>
                <a:gd name="connsiteX6" fmla="*/ 507446 w 750215"/>
                <a:gd name="connsiteY6" fmla="*/ 639865 h 639865"/>
                <a:gd name="connsiteX0" fmla="*/ 313237 w 798541"/>
                <a:gd name="connsiteY0" fmla="*/ 639865 h 704601"/>
                <a:gd name="connsiteX1" fmla="*/ 5740 w 798541"/>
                <a:gd name="connsiteY1" fmla="*/ 461841 h 704601"/>
                <a:gd name="connsiteX2" fmla="*/ 135212 w 798541"/>
                <a:gd name="connsiteY2" fmla="*/ 121974 h 704601"/>
                <a:gd name="connsiteX3" fmla="*/ 410342 w 798541"/>
                <a:gd name="connsiteY3" fmla="*/ 594 h 704601"/>
                <a:gd name="connsiteX4" fmla="*/ 669287 w 798541"/>
                <a:gd name="connsiteY4" fmla="*/ 162435 h 704601"/>
                <a:gd name="connsiteX5" fmla="*/ 742115 w 798541"/>
                <a:gd name="connsiteY5" fmla="*/ 469932 h 704601"/>
                <a:gd name="connsiteX6" fmla="*/ 782576 w 798541"/>
                <a:gd name="connsiteY6" fmla="*/ 704601 h 704601"/>
                <a:gd name="connsiteX0" fmla="*/ 313237 w 742181"/>
                <a:gd name="connsiteY0" fmla="*/ 639865 h 696509"/>
                <a:gd name="connsiteX1" fmla="*/ 5740 w 742181"/>
                <a:gd name="connsiteY1" fmla="*/ 461841 h 696509"/>
                <a:gd name="connsiteX2" fmla="*/ 135212 w 742181"/>
                <a:gd name="connsiteY2" fmla="*/ 121974 h 696509"/>
                <a:gd name="connsiteX3" fmla="*/ 410342 w 742181"/>
                <a:gd name="connsiteY3" fmla="*/ 594 h 696509"/>
                <a:gd name="connsiteX4" fmla="*/ 669287 w 742181"/>
                <a:gd name="connsiteY4" fmla="*/ 162435 h 696509"/>
                <a:gd name="connsiteX5" fmla="*/ 742115 w 742181"/>
                <a:gd name="connsiteY5" fmla="*/ 469932 h 696509"/>
                <a:gd name="connsiteX6" fmla="*/ 661195 w 742181"/>
                <a:gd name="connsiteY6" fmla="*/ 696509 h 696509"/>
                <a:gd name="connsiteX0" fmla="*/ 220343 w 738299"/>
                <a:gd name="connsiteY0" fmla="*/ 777430 h 777430"/>
                <a:gd name="connsiteX1" fmla="*/ 1858 w 738299"/>
                <a:gd name="connsiteY1" fmla="*/ 461841 h 777430"/>
                <a:gd name="connsiteX2" fmla="*/ 131330 w 738299"/>
                <a:gd name="connsiteY2" fmla="*/ 121974 h 777430"/>
                <a:gd name="connsiteX3" fmla="*/ 406460 w 738299"/>
                <a:gd name="connsiteY3" fmla="*/ 594 h 777430"/>
                <a:gd name="connsiteX4" fmla="*/ 665405 w 738299"/>
                <a:gd name="connsiteY4" fmla="*/ 162435 h 777430"/>
                <a:gd name="connsiteX5" fmla="*/ 738233 w 738299"/>
                <a:gd name="connsiteY5" fmla="*/ 469932 h 777430"/>
                <a:gd name="connsiteX6" fmla="*/ 657313 w 738299"/>
                <a:gd name="connsiteY6" fmla="*/ 696509 h 777430"/>
                <a:gd name="connsiteX0" fmla="*/ 180963 w 698919"/>
                <a:gd name="connsiteY0" fmla="*/ 777360 h 777360"/>
                <a:gd name="connsiteX1" fmla="*/ 2938 w 698919"/>
                <a:gd name="connsiteY1" fmla="*/ 413219 h 777360"/>
                <a:gd name="connsiteX2" fmla="*/ 91950 w 698919"/>
                <a:gd name="connsiteY2" fmla="*/ 121904 h 777360"/>
                <a:gd name="connsiteX3" fmla="*/ 367080 w 698919"/>
                <a:gd name="connsiteY3" fmla="*/ 524 h 777360"/>
                <a:gd name="connsiteX4" fmla="*/ 626025 w 698919"/>
                <a:gd name="connsiteY4" fmla="*/ 162365 h 777360"/>
                <a:gd name="connsiteX5" fmla="*/ 698853 w 698919"/>
                <a:gd name="connsiteY5" fmla="*/ 469862 h 777360"/>
                <a:gd name="connsiteX6" fmla="*/ 617933 w 698919"/>
                <a:gd name="connsiteY6" fmla="*/ 696439 h 77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8919" h="777360">
                  <a:moveTo>
                    <a:pt x="180963" y="777360"/>
                  </a:moveTo>
                  <a:cubicBezTo>
                    <a:pt x="85881" y="696439"/>
                    <a:pt x="17773" y="522462"/>
                    <a:pt x="2938" y="413219"/>
                  </a:cubicBezTo>
                  <a:cubicBezTo>
                    <a:pt x="-11897" y="303976"/>
                    <a:pt x="31260" y="190687"/>
                    <a:pt x="91950" y="121904"/>
                  </a:cubicBezTo>
                  <a:cubicBezTo>
                    <a:pt x="152640" y="53122"/>
                    <a:pt x="278068" y="-6220"/>
                    <a:pt x="367080" y="524"/>
                  </a:cubicBezTo>
                  <a:cubicBezTo>
                    <a:pt x="456093" y="7268"/>
                    <a:pt x="570729" y="84142"/>
                    <a:pt x="626025" y="162365"/>
                  </a:cubicBezTo>
                  <a:cubicBezTo>
                    <a:pt x="681321" y="240588"/>
                    <a:pt x="700202" y="380850"/>
                    <a:pt x="698853" y="469862"/>
                  </a:cubicBezTo>
                  <a:cubicBezTo>
                    <a:pt x="697504" y="558874"/>
                    <a:pt x="664462" y="666768"/>
                    <a:pt x="617933" y="696439"/>
                  </a:cubicBezTo>
                </a:path>
              </a:pathLst>
            </a:cu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868A533-1DA4-4685-AEDD-8435CA4E08F1}"/>
                </a:ext>
              </a:extLst>
            </p:cNvPr>
            <p:cNvSpPr/>
            <p:nvPr/>
          </p:nvSpPr>
          <p:spPr>
            <a:xfrm rot="615089">
              <a:off x="7251657" y="2990646"/>
              <a:ext cx="698919" cy="777360"/>
            </a:xfrm>
            <a:custGeom>
              <a:avLst/>
              <a:gdLst>
                <a:gd name="connsiteX0" fmla="*/ 215715 w 742225"/>
                <a:gd name="connsiteY0" fmla="*/ 717019 h 717019"/>
                <a:gd name="connsiteX1" fmla="*/ 5322 w 742225"/>
                <a:gd name="connsiteY1" fmla="*/ 449982 h 717019"/>
                <a:gd name="connsiteX2" fmla="*/ 94334 w 742225"/>
                <a:gd name="connsiteY2" fmla="*/ 85840 h 717019"/>
                <a:gd name="connsiteX3" fmla="*/ 426108 w 742225"/>
                <a:gd name="connsiteY3" fmla="*/ 4920 h 717019"/>
                <a:gd name="connsiteX4" fmla="*/ 701237 w 742225"/>
                <a:gd name="connsiteY4" fmla="*/ 182945 h 717019"/>
                <a:gd name="connsiteX5" fmla="*/ 733605 w 742225"/>
                <a:gd name="connsiteY5" fmla="*/ 514718 h 717019"/>
                <a:gd name="connsiteX6" fmla="*/ 628409 w 742225"/>
                <a:gd name="connsiteY6" fmla="*/ 652283 h 717019"/>
                <a:gd name="connsiteX0" fmla="*/ 210699 w 737209"/>
                <a:gd name="connsiteY0" fmla="*/ 722892 h 722892"/>
                <a:gd name="connsiteX1" fmla="*/ 306 w 737209"/>
                <a:gd name="connsiteY1" fmla="*/ 455855 h 722892"/>
                <a:gd name="connsiteX2" fmla="*/ 170239 w 737209"/>
                <a:gd name="connsiteY2" fmla="*/ 67437 h 722892"/>
                <a:gd name="connsiteX3" fmla="*/ 421092 w 737209"/>
                <a:gd name="connsiteY3" fmla="*/ 10793 h 722892"/>
                <a:gd name="connsiteX4" fmla="*/ 696221 w 737209"/>
                <a:gd name="connsiteY4" fmla="*/ 188818 h 722892"/>
                <a:gd name="connsiteX5" fmla="*/ 728589 w 737209"/>
                <a:gd name="connsiteY5" fmla="*/ 520591 h 722892"/>
                <a:gd name="connsiteX6" fmla="*/ 623393 w 737209"/>
                <a:gd name="connsiteY6" fmla="*/ 658156 h 722892"/>
                <a:gd name="connsiteX0" fmla="*/ 210675 w 740044"/>
                <a:gd name="connsiteY0" fmla="*/ 743338 h 743338"/>
                <a:gd name="connsiteX1" fmla="*/ 282 w 740044"/>
                <a:gd name="connsiteY1" fmla="*/ 476301 h 743338"/>
                <a:gd name="connsiteX2" fmla="*/ 170215 w 740044"/>
                <a:gd name="connsiteY2" fmla="*/ 87883 h 743338"/>
                <a:gd name="connsiteX3" fmla="*/ 364424 w 740044"/>
                <a:gd name="connsiteY3" fmla="*/ 6963 h 743338"/>
                <a:gd name="connsiteX4" fmla="*/ 696197 w 740044"/>
                <a:gd name="connsiteY4" fmla="*/ 209264 h 743338"/>
                <a:gd name="connsiteX5" fmla="*/ 728565 w 740044"/>
                <a:gd name="connsiteY5" fmla="*/ 541037 h 743338"/>
                <a:gd name="connsiteX6" fmla="*/ 623369 w 740044"/>
                <a:gd name="connsiteY6" fmla="*/ 678602 h 743338"/>
                <a:gd name="connsiteX0" fmla="*/ 210675 w 728565"/>
                <a:gd name="connsiteY0" fmla="*/ 740650 h 740650"/>
                <a:gd name="connsiteX1" fmla="*/ 282 w 728565"/>
                <a:gd name="connsiteY1" fmla="*/ 473613 h 740650"/>
                <a:gd name="connsiteX2" fmla="*/ 170215 w 728565"/>
                <a:gd name="connsiteY2" fmla="*/ 85195 h 740650"/>
                <a:gd name="connsiteX3" fmla="*/ 364424 w 728565"/>
                <a:gd name="connsiteY3" fmla="*/ 4275 h 740650"/>
                <a:gd name="connsiteX4" fmla="*/ 623369 w 728565"/>
                <a:gd name="connsiteY4" fmla="*/ 166116 h 740650"/>
                <a:gd name="connsiteX5" fmla="*/ 728565 w 728565"/>
                <a:gd name="connsiteY5" fmla="*/ 538349 h 740650"/>
                <a:gd name="connsiteX6" fmla="*/ 623369 w 728565"/>
                <a:gd name="connsiteY6" fmla="*/ 675914 h 740650"/>
                <a:gd name="connsiteX0" fmla="*/ 210675 w 760933"/>
                <a:gd name="connsiteY0" fmla="*/ 740650 h 740650"/>
                <a:gd name="connsiteX1" fmla="*/ 282 w 760933"/>
                <a:gd name="connsiteY1" fmla="*/ 473613 h 740650"/>
                <a:gd name="connsiteX2" fmla="*/ 170215 w 760933"/>
                <a:gd name="connsiteY2" fmla="*/ 85195 h 740650"/>
                <a:gd name="connsiteX3" fmla="*/ 364424 w 760933"/>
                <a:gd name="connsiteY3" fmla="*/ 4275 h 740650"/>
                <a:gd name="connsiteX4" fmla="*/ 623369 w 760933"/>
                <a:gd name="connsiteY4" fmla="*/ 166116 h 740650"/>
                <a:gd name="connsiteX5" fmla="*/ 760933 w 760933"/>
                <a:gd name="connsiteY5" fmla="*/ 376509 h 740650"/>
                <a:gd name="connsiteX6" fmla="*/ 623369 w 760933"/>
                <a:gd name="connsiteY6" fmla="*/ 675914 h 740650"/>
                <a:gd name="connsiteX0" fmla="*/ 138127 w 688385"/>
                <a:gd name="connsiteY0" fmla="*/ 739184 h 739184"/>
                <a:gd name="connsiteX1" fmla="*/ 562 w 688385"/>
                <a:gd name="connsiteY1" fmla="*/ 350767 h 739184"/>
                <a:gd name="connsiteX2" fmla="*/ 97667 w 688385"/>
                <a:gd name="connsiteY2" fmla="*/ 83729 h 739184"/>
                <a:gd name="connsiteX3" fmla="*/ 291876 w 688385"/>
                <a:gd name="connsiteY3" fmla="*/ 2809 h 739184"/>
                <a:gd name="connsiteX4" fmla="*/ 550821 w 688385"/>
                <a:gd name="connsiteY4" fmla="*/ 164650 h 739184"/>
                <a:gd name="connsiteX5" fmla="*/ 688385 w 688385"/>
                <a:gd name="connsiteY5" fmla="*/ 375043 h 739184"/>
                <a:gd name="connsiteX6" fmla="*/ 550821 w 688385"/>
                <a:gd name="connsiteY6" fmla="*/ 674448 h 739184"/>
                <a:gd name="connsiteX0" fmla="*/ 218751 w 769009"/>
                <a:gd name="connsiteY0" fmla="*/ 739184 h 739184"/>
                <a:gd name="connsiteX1" fmla="*/ 266 w 769009"/>
                <a:gd name="connsiteY1" fmla="*/ 350767 h 739184"/>
                <a:gd name="connsiteX2" fmla="*/ 178291 w 769009"/>
                <a:gd name="connsiteY2" fmla="*/ 83729 h 739184"/>
                <a:gd name="connsiteX3" fmla="*/ 372500 w 769009"/>
                <a:gd name="connsiteY3" fmla="*/ 2809 h 739184"/>
                <a:gd name="connsiteX4" fmla="*/ 631445 w 769009"/>
                <a:gd name="connsiteY4" fmla="*/ 164650 h 739184"/>
                <a:gd name="connsiteX5" fmla="*/ 769009 w 769009"/>
                <a:gd name="connsiteY5" fmla="*/ 375043 h 739184"/>
                <a:gd name="connsiteX6" fmla="*/ 631445 w 769009"/>
                <a:gd name="connsiteY6" fmla="*/ 674448 h 739184"/>
                <a:gd name="connsiteX0" fmla="*/ 222731 w 772989"/>
                <a:gd name="connsiteY0" fmla="*/ 736827 h 736827"/>
                <a:gd name="connsiteX1" fmla="*/ 4246 w 772989"/>
                <a:gd name="connsiteY1" fmla="*/ 348410 h 736827"/>
                <a:gd name="connsiteX2" fmla="*/ 101350 w 772989"/>
                <a:gd name="connsiteY2" fmla="*/ 121832 h 736827"/>
                <a:gd name="connsiteX3" fmla="*/ 376480 w 772989"/>
                <a:gd name="connsiteY3" fmla="*/ 452 h 736827"/>
                <a:gd name="connsiteX4" fmla="*/ 635425 w 772989"/>
                <a:gd name="connsiteY4" fmla="*/ 162293 h 736827"/>
                <a:gd name="connsiteX5" fmla="*/ 772989 w 772989"/>
                <a:gd name="connsiteY5" fmla="*/ 372686 h 736827"/>
                <a:gd name="connsiteX6" fmla="*/ 635425 w 772989"/>
                <a:gd name="connsiteY6" fmla="*/ 672091 h 736827"/>
                <a:gd name="connsiteX0" fmla="*/ 253971 w 804229"/>
                <a:gd name="connsiteY0" fmla="*/ 736969 h 736969"/>
                <a:gd name="connsiteX1" fmla="*/ 3118 w 804229"/>
                <a:gd name="connsiteY1" fmla="*/ 461841 h 736969"/>
                <a:gd name="connsiteX2" fmla="*/ 132590 w 804229"/>
                <a:gd name="connsiteY2" fmla="*/ 121974 h 736969"/>
                <a:gd name="connsiteX3" fmla="*/ 407720 w 804229"/>
                <a:gd name="connsiteY3" fmla="*/ 594 h 736969"/>
                <a:gd name="connsiteX4" fmla="*/ 666665 w 804229"/>
                <a:gd name="connsiteY4" fmla="*/ 162435 h 736969"/>
                <a:gd name="connsiteX5" fmla="*/ 804229 w 804229"/>
                <a:gd name="connsiteY5" fmla="*/ 372828 h 736969"/>
                <a:gd name="connsiteX6" fmla="*/ 666665 w 804229"/>
                <a:gd name="connsiteY6" fmla="*/ 672233 h 736969"/>
                <a:gd name="connsiteX0" fmla="*/ 253971 w 739493"/>
                <a:gd name="connsiteY0" fmla="*/ 736969 h 736969"/>
                <a:gd name="connsiteX1" fmla="*/ 3118 w 739493"/>
                <a:gd name="connsiteY1" fmla="*/ 461841 h 736969"/>
                <a:gd name="connsiteX2" fmla="*/ 132590 w 739493"/>
                <a:gd name="connsiteY2" fmla="*/ 121974 h 736969"/>
                <a:gd name="connsiteX3" fmla="*/ 407720 w 739493"/>
                <a:gd name="connsiteY3" fmla="*/ 594 h 736969"/>
                <a:gd name="connsiteX4" fmla="*/ 666665 w 739493"/>
                <a:gd name="connsiteY4" fmla="*/ 162435 h 736969"/>
                <a:gd name="connsiteX5" fmla="*/ 739493 w 739493"/>
                <a:gd name="connsiteY5" fmla="*/ 469932 h 736969"/>
                <a:gd name="connsiteX6" fmla="*/ 666665 w 739493"/>
                <a:gd name="connsiteY6" fmla="*/ 672233 h 736969"/>
                <a:gd name="connsiteX0" fmla="*/ 253971 w 747593"/>
                <a:gd name="connsiteY0" fmla="*/ 736969 h 736969"/>
                <a:gd name="connsiteX1" fmla="*/ 3118 w 747593"/>
                <a:gd name="connsiteY1" fmla="*/ 461841 h 736969"/>
                <a:gd name="connsiteX2" fmla="*/ 132590 w 747593"/>
                <a:gd name="connsiteY2" fmla="*/ 121974 h 736969"/>
                <a:gd name="connsiteX3" fmla="*/ 407720 w 747593"/>
                <a:gd name="connsiteY3" fmla="*/ 594 h 736969"/>
                <a:gd name="connsiteX4" fmla="*/ 666665 w 747593"/>
                <a:gd name="connsiteY4" fmla="*/ 162435 h 736969"/>
                <a:gd name="connsiteX5" fmla="*/ 739493 w 747593"/>
                <a:gd name="connsiteY5" fmla="*/ 469932 h 736969"/>
                <a:gd name="connsiteX6" fmla="*/ 504824 w 747593"/>
                <a:gd name="connsiteY6" fmla="*/ 639865 h 736969"/>
                <a:gd name="connsiteX0" fmla="*/ 313237 w 750215"/>
                <a:gd name="connsiteY0" fmla="*/ 639865 h 639865"/>
                <a:gd name="connsiteX1" fmla="*/ 5740 w 750215"/>
                <a:gd name="connsiteY1" fmla="*/ 461841 h 639865"/>
                <a:gd name="connsiteX2" fmla="*/ 135212 w 750215"/>
                <a:gd name="connsiteY2" fmla="*/ 121974 h 639865"/>
                <a:gd name="connsiteX3" fmla="*/ 410342 w 750215"/>
                <a:gd name="connsiteY3" fmla="*/ 594 h 639865"/>
                <a:gd name="connsiteX4" fmla="*/ 669287 w 750215"/>
                <a:gd name="connsiteY4" fmla="*/ 162435 h 639865"/>
                <a:gd name="connsiteX5" fmla="*/ 742115 w 750215"/>
                <a:gd name="connsiteY5" fmla="*/ 469932 h 639865"/>
                <a:gd name="connsiteX6" fmla="*/ 507446 w 750215"/>
                <a:gd name="connsiteY6" fmla="*/ 639865 h 639865"/>
                <a:gd name="connsiteX0" fmla="*/ 313237 w 798541"/>
                <a:gd name="connsiteY0" fmla="*/ 639865 h 704601"/>
                <a:gd name="connsiteX1" fmla="*/ 5740 w 798541"/>
                <a:gd name="connsiteY1" fmla="*/ 461841 h 704601"/>
                <a:gd name="connsiteX2" fmla="*/ 135212 w 798541"/>
                <a:gd name="connsiteY2" fmla="*/ 121974 h 704601"/>
                <a:gd name="connsiteX3" fmla="*/ 410342 w 798541"/>
                <a:gd name="connsiteY3" fmla="*/ 594 h 704601"/>
                <a:gd name="connsiteX4" fmla="*/ 669287 w 798541"/>
                <a:gd name="connsiteY4" fmla="*/ 162435 h 704601"/>
                <a:gd name="connsiteX5" fmla="*/ 742115 w 798541"/>
                <a:gd name="connsiteY5" fmla="*/ 469932 h 704601"/>
                <a:gd name="connsiteX6" fmla="*/ 782576 w 798541"/>
                <a:gd name="connsiteY6" fmla="*/ 704601 h 704601"/>
                <a:gd name="connsiteX0" fmla="*/ 313237 w 742181"/>
                <a:gd name="connsiteY0" fmla="*/ 639865 h 696509"/>
                <a:gd name="connsiteX1" fmla="*/ 5740 w 742181"/>
                <a:gd name="connsiteY1" fmla="*/ 461841 h 696509"/>
                <a:gd name="connsiteX2" fmla="*/ 135212 w 742181"/>
                <a:gd name="connsiteY2" fmla="*/ 121974 h 696509"/>
                <a:gd name="connsiteX3" fmla="*/ 410342 w 742181"/>
                <a:gd name="connsiteY3" fmla="*/ 594 h 696509"/>
                <a:gd name="connsiteX4" fmla="*/ 669287 w 742181"/>
                <a:gd name="connsiteY4" fmla="*/ 162435 h 696509"/>
                <a:gd name="connsiteX5" fmla="*/ 742115 w 742181"/>
                <a:gd name="connsiteY5" fmla="*/ 469932 h 696509"/>
                <a:gd name="connsiteX6" fmla="*/ 661195 w 742181"/>
                <a:gd name="connsiteY6" fmla="*/ 696509 h 696509"/>
                <a:gd name="connsiteX0" fmla="*/ 220343 w 738299"/>
                <a:gd name="connsiteY0" fmla="*/ 777430 h 777430"/>
                <a:gd name="connsiteX1" fmla="*/ 1858 w 738299"/>
                <a:gd name="connsiteY1" fmla="*/ 461841 h 777430"/>
                <a:gd name="connsiteX2" fmla="*/ 131330 w 738299"/>
                <a:gd name="connsiteY2" fmla="*/ 121974 h 777430"/>
                <a:gd name="connsiteX3" fmla="*/ 406460 w 738299"/>
                <a:gd name="connsiteY3" fmla="*/ 594 h 777430"/>
                <a:gd name="connsiteX4" fmla="*/ 665405 w 738299"/>
                <a:gd name="connsiteY4" fmla="*/ 162435 h 777430"/>
                <a:gd name="connsiteX5" fmla="*/ 738233 w 738299"/>
                <a:gd name="connsiteY5" fmla="*/ 469932 h 777430"/>
                <a:gd name="connsiteX6" fmla="*/ 657313 w 738299"/>
                <a:gd name="connsiteY6" fmla="*/ 696509 h 777430"/>
                <a:gd name="connsiteX0" fmla="*/ 180963 w 698919"/>
                <a:gd name="connsiteY0" fmla="*/ 777360 h 777360"/>
                <a:gd name="connsiteX1" fmla="*/ 2938 w 698919"/>
                <a:gd name="connsiteY1" fmla="*/ 413219 h 777360"/>
                <a:gd name="connsiteX2" fmla="*/ 91950 w 698919"/>
                <a:gd name="connsiteY2" fmla="*/ 121904 h 777360"/>
                <a:gd name="connsiteX3" fmla="*/ 367080 w 698919"/>
                <a:gd name="connsiteY3" fmla="*/ 524 h 777360"/>
                <a:gd name="connsiteX4" fmla="*/ 626025 w 698919"/>
                <a:gd name="connsiteY4" fmla="*/ 162365 h 777360"/>
                <a:gd name="connsiteX5" fmla="*/ 698853 w 698919"/>
                <a:gd name="connsiteY5" fmla="*/ 469862 h 777360"/>
                <a:gd name="connsiteX6" fmla="*/ 617933 w 698919"/>
                <a:gd name="connsiteY6" fmla="*/ 696439 h 77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8919" h="777360">
                  <a:moveTo>
                    <a:pt x="180963" y="777360"/>
                  </a:moveTo>
                  <a:cubicBezTo>
                    <a:pt x="85881" y="696439"/>
                    <a:pt x="17773" y="522462"/>
                    <a:pt x="2938" y="413219"/>
                  </a:cubicBezTo>
                  <a:cubicBezTo>
                    <a:pt x="-11897" y="303976"/>
                    <a:pt x="31260" y="190687"/>
                    <a:pt x="91950" y="121904"/>
                  </a:cubicBezTo>
                  <a:cubicBezTo>
                    <a:pt x="152640" y="53122"/>
                    <a:pt x="278068" y="-6220"/>
                    <a:pt x="367080" y="524"/>
                  </a:cubicBezTo>
                  <a:cubicBezTo>
                    <a:pt x="456093" y="7268"/>
                    <a:pt x="570729" y="84142"/>
                    <a:pt x="626025" y="162365"/>
                  </a:cubicBezTo>
                  <a:cubicBezTo>
                    <a:pt x="681321" y="240588"/>
                    <a:pt x="700202" y="380850"/>
                    <a:pt x="698853" y="469862"/>
                  </a:cubicBezTo>
                  <a:cubicBezTo>
                    <a:pt x="697504" y="558874"/>
                    <a:pt x="664462" y="666768"/>
                    <a:pt x="617933" y="696439"/>
                  </a:cubicBezTo>
                </a:path>
              </a:pathLst>
            </a:cu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B23470E-E088-46CF-9285-87BD5E22DBE2}"/>
                    </a:ext>
                  </a:extLst>
                </p:cNvPr>
                <p:cNvSpPr txBox="1"/>
                <p:nvPr/>
              </p:nvSpPr>
              <p:spPr>
                <a:xfrm>
                  <a:off x="3419586" y="2049660"/>
                  <a:ext cx="1377749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 0</m:t>
                      </m:r>
                    </m:oMath>
                  </a14:m>
                  <a:r>
                    <a:rPr lang="en-US" sz="2800" dirty="0"/>
                    <a:t> |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B23470E-E088-46CF-9285-87BD5E22DB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586" y="2049660"/>
                  <a:ext cx="1377749" cy="954107"/>
                </a:xfrm>
                <a:prstGeom prst="rect">
                  <a:avLst/>
                </a:prstGeom>
                <a:blipFill>
                  <a:blip r:embed="rId6"/>
                  <a:stretch>
                    <a:fillRect t="-5732" r="-84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7A4C7CE-D0A7-4E48-8799-27F1CD585412}"/>
                    </a:ext>
                  </a:extLst>
                </p:cNvPr>
                <p:cNvSpPr txBox="1"/>
                <p:nvPr/>
              </p:nvSpPr>
              <p:spPr>
                <a:xfrm>
                  <a:off x="4732097" y="3017987"/>
                  <a:ext cx="229960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800" dirty="0"/>
                    <a:t> 1 &amp;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7A4C7CE-D0A7-4E48-8799-27F1CD5854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2097" y="3017987"/>
                  <a:ext cx="2299604" cy="523220"/>
                </a:xfrm>
                <a:prstGeom prst="rect">
                  <a:avLst/>
                </a:prstGeom>
                <a:blipFill>
                  <a:blip r:embed="rId7"/>
                  <a:stretch>
                    <a:fillRect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0512194-5DD7-45EB-AC26-623FD9F34C9E}"/>
                  </a:ext>
                </a:extLst>
              </p:cNvPr>
              <p:cNvSpPr/>
              <p:nvPr/>
            </p:nvSpPr>
            <p:spPr>
              <a:xfrm>
                <a:off x="4292268" y="1452888"/>
                <a:ext cx="11389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0512194-5DD7-45EB-AC26-623FD9F34C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268" y="1452888"/>
                <a:ext cx="113896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6C8D52A-C0C7-4A9B-8369-FB7BF4A56AB9}"/>
                  </a:ext>
                </a:extLst>
              </p:cNvPr>
              <p:cNvSpPr/>
              <p:nvPr/>
            </p:nvSpPr>
            <p:spPr>
              <a:xfrm>
                <a:off x="2316463" y="3545029"/>
                <a:ext cx="11389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6C8D52A-C0C7-4A9B-8369-FB7BF4A56A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463" y="3545029"/>
                <a:ext cx="113896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1">
                <a:extLst>
                  <a:ext uri="{FF2B5EF4-FFF2-40B4-BE49-F238E27FC236}">
                    <a16:creationId xmlns:a16="http://schemas.microsoft.com/office/drawing/2014/main" id="{5BB65FB8-2785-48E3-9126-5158C74742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5332" y="4249598"/>
                <a:ext cx="4879943" cy="100370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Transitions: (as shown)</a:t>
                </a:r>
              </a:p>
            </p:txBody>
          </p:sp>
        </mc:Choice>
        <mc:Fallback xmlns="">
          <p:sp>
            <p:nvSpPr>
              <p:cNvPr id="18" name="Content Placeholder 1">
                <a:extLst>
                  <a:ext uri="{FF2B5EF4-FFF2-40B4-BE49-F238E27FC236}">
                    <a16:creationId xmlns:a16="http://schemas.microsoft.com/office/drawing/2014/main" id="{5BB65FB8-2785-48E3-9126-5158C7474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32" y="4249598"/>
                <a:ext cx="4879943" cy="1003707"/>
              </a:xfrm>
              <a:prstGeom prst="rect">
                <a:avLst/>
              </a:prstGeom>
              <a:blipFill>
                <a:blip r:embed="rId10"/>
                <a:stretch>
                  <a:fillRect l="-1000" t="-7273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8E10BD0-E057-40B5-BA12-C2590ED06A89}"/>
                  </a:ext>
                </a:extLst>
              </p:cNvPr>
              <p:cNvSpPr/>
              <p:nvPr/>
            </p:nvSpPr>
            <p:spPr>
              <a:xfrm>
                <a:off x="849483" y="2836202"/>
                <a:ext cx="1001031" cy="523220"/>
              </a:xfrm>
              <a:prstGeom prst="ellipse">
                <a:avLst/>
              </a:prstGeom>
              <a:ln w="95250" cmpd="dbl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8E10BD0-E057-40B5-BA12-C2590ED06A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83" y="2836202"/>
                <a:ext cx="1001031" cy="52322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95250" cmpd="dbl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20449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EB444EA-D2E8-4066-ADD7-D6CD2324C1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11769071" cy="410514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Theoretical result: Every LTL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can be converted to a </a:t>
                </a:r>
                <a:r>
                  <a:rPr lang="en-US" dirty="0" err="1"/>
                  <a:t>Büchi</a:t>
                </a:r>
                <a:r>
                  <a:rPr lang="en-US" dirty="0"/>
                  <a:t> monitor/automaton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Size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dirty="0"/>
                  <a:t> is generally exponential in the size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; blow-up unavoidable in general</a:t>
                </a:r>
              </a:p>
              <a:p>
                <a:r>
                  <a:rPr lang="en-US" dirty="0"/>
                  <a:t>Construct composition of the original process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the </a:t>
                </a:r>
                <a:r>
                  <a:rPr lang="en-US" dirty="0" err="1"/>
                  <a:t>Büchi</a:t>
                </a:r>
                <a:r>
                  <a:rPr lang="en-US" dirty="0"/>
                  <a:t> monitor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If there are cycles in the composite process that do not visit the states specified by the liveness property, then we have found a violation.</a:t>
                </a:r>
              </a:p>
              <a:p>
                <a:r>
                  <a:rPr lang="en-US" dirty="0"/>
                  <a:t>Reachable cycles in process composition correspond to counterexamples to liveness properties</a:t>
                </a:r>
              </a:p>
              <a:p>
                <a:r>
                  <a:rPr lang="en-US" dirty="0"/>
                  <a:t>Implemented in many verification tools (e.g. the SPIN model checker developed at NASA JPL)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EB444EA-D2E8-4066-ADD7-D6CD2324C1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11769071" cy="4105145"/>
              </a:xfrm>
              <a:blipFill>
                <a:blip r:embed="rId2"/>
                <a:stretch>
                  <a:fillRect l="-518" t="-3120" r="-570" b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2BFAF98-54A9-4568-90B0-EA4ED4D17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Büchi</a:t>
            </a:r>
            <a:r>
              <a:rPr lang="en-US" dirty="0"/>
              <a:t> monitors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1E830-2D88-4E52-A81F-074161B36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1532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183FB6-5CDE-4B09-AB93-C3613A58A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LTL was a linear-time logic where we reason about traces</a:t>
            </a:r>
          </a:p>
          <a:p>
            <a:r>
              <a:rPr lang="en-US" dirty="0"/>
              <a:t>CTL is a logic where we reason over the tree of executions generated by a program, also known as the </a:t>
            </a:r>
            <a:r>
              <a:rPr lang="en-US" i="1" dirty="0"/>
              <a:t>computation tree</a:t>
            </a:r>
            <a:endParaRPr lang="en-US" dirty="0"/>
          </a:p>
          <a:p>
            <a:r>
              <a:rPr lang="en-US" dirty="0"/>
              <a:t>We care about CTL because:</a:t>
            </a:r>
          </a:p>
          <a:p>
            <a:pPr lvl="1"/>
            <a:r>
              <a:rPr lang="en-US" dirty="0"/>
              <a:t> There are some properties that cannot be expressed in LTL, but can be expressed in CTL: From every system state, there is a system execution that takes it back to the initial state (also known as the reset property)</a:t>
            </a:r>
          </a:p>
          <a:p>
            <a:pPr lvl="1"/>
            <a:r>
              <a:rPr lang="en-US" dirty="0"/>
              <a:t>To understand </a:t>
            </a:r>
            <a:r>
              <a:rPr lang="en-US" dirty="0" err="1"/>
              <a:t>pCTL</a:t>
            </a:r>
            <a:r>
              <a:rPr lang="en-US" dirty="0"/>
              <a:t> (Probabilistic CTL), it’s good if you understand CTL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Can express interesting properties for multi-agent systems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DD350D-5867-4F26-9E9E-B67A2A314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Tree Logic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09BD4F-A084-44A4-A698-C3B0B4E9C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2529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F1D6DA-28FC-4CFE-9492-8826EE954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7094" y="1277926"/>
            <a:ext cx="3752900" cy="4445007"/>
          </a:xfrm>
        </p:spPr>
        <p:txBody>
          <a:bodyPr>
            <a:normAutofit/>
          </a:bodyPr>
          <a:lstStyle/>
          <a:p>
            <a:r>
              <a:rPr lang="en-US" dirty="0"/>
              <a:t>We saw computation trees when understanding semantics of asynchronous processes</a:t>
            </a:r>
          </a:p>
          <a:p>
            <a:r>
              <a:rPr lang="en-US" dirty="0"/>
              <a:t>Basically a tree that considers “all possibilities” in a reactive program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B85A36-75B3-4F0F-9B76-5E3FD5C7B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9F33D9-FDE7-4266-BAC9-A02B0F763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44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37BEFC1-C120-47B7-801B-156FBDF4E43C}"/>
              </a:ext>
            </a:extLst>
          </p:cNvPr>
          <p:cNvGrpSpPr/>
          <p:nvPr/>
        </p:nvGrpSpPr>
        <p:grpSpPr>
          <a:xfrm>
            <a:off x="192005" y="1147454"/>
            <a:ext cx="3211206" cy="1255135"/>
            <a:chOff x="1206584" y="1703718"/>
            <a:chExt cx="3719414" cy="181819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F506EE5-C532-4BBA-913F-CBAAB77121C7}"/>
                </a:ext>
              </a:extLst>
            </p:cNvPr>
            <p:cNvSpPr/>
            <p:nvPr/>
          </p:nvSpPr>
          <p:spPr>
            <a:xfrm>
              <a:off x="1206585" y="1723597"/>
              <a:ext cx="3719413" cy="175744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3169416-0BEA-4999-8784-9BDDE478AF97}"/>
                </a:ext>
              </a:extLst>
            </p:cNvPr>
            <p:cNvCxnSpPr>
              <a:cxnSpLocks/>
            </p:cNvCxnSpPr>
            <p:nvPr/>
          </p:nvCxnSpPr>
          <p:spPr>
            <a:xfrm>
              <a:off x="1206584" y="2341759"/>
              <a:ext cx="3719413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72F582B-0CCF-46C6-8F35-7E74AAD7ABFA}"/>
                </a:ext>
              </a:extLst>
            </p:cNvPr>
            <p:cNvSpPr txBox="1"/>
            <p:nvPr/>
          </p:nvSpPr>
          <p:spPr>
            <a:xfrm>
              <a:off x="1481058" y="1703718"/>
              <a:ext cx="3222109" cy="507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nat</a:t>
              </a:r>
              <a:r>
                <a:rPr lang="en-US" sz="2400" dirty="0"/>
                <a:t> x := 0; bool y:= 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E495F7A-33FE-424A-9804-3A01DC7BB3F5}"/>
                    </a:ext>
                  </a:extLst>
                </p:cNvPr>
                <p:cNvSpPr txBox="1"/>
                <p:nvPr/>
              </p:nvSpPr>
              <p:spPr>
                <a:xfrm>
                  <a:off x="1270896" y="2390399"/>
                  <a:ext cx="3147471" cy="507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0" dirty="0"/>
                    <a:t>A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US" sz="2400" dirty="0"/>
                    <a:t>  x := (x + 1) mod 2</a:t>
                  </a: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E495F7A-33FE-424A-9804-3A01DC7BB3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0896" y="2390399"/>
                  <a:ext cx="3147471" cy="507848"/>
                </a:xfrm>
                <a:prstGeom prst="rect">
                  <a:avLst/>
                </a:prstGeom>
                <a:blipFill>
                  <a:blip r:embed="rId2"/>
                  <a:stretch>
                    <a:fillRect l="-3596" t="-13793" r="-2472" b="-689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06EBCB3-8EAA-431B-9FF7-0EC255C4AE8A}"/>
                    </a:ext>
                  </a:extLst>
                </p:cNvPr>
                <p:cNvSpPr txBox="1"/>
                <p:nvPr/>
              </p:nvSpPr>
              <p:spPr>
                <a:xfrm>
                  <a:off x="1263098" y="2853142"/>
                  <a:ext cx="3155269" cy="6687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0" dirty="0"/>
                    <a:t>B: even(x)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sz="2400" dirty="0"/>
                    <a:t> y: = 1-y</a:t>
                  </a: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06EBCB3-8EAA-431B-9FF7-0EC255C4AE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098" y="2853142"/>
                  <a:ext cx="3155269" cy="668770"/>
                </a:xfrm>
                <a:prstGeom prst="rect">
                  <a:avLst/>
                </a:prstGeom>
                <a:blipFill>
                  <a:blip r:embed="rId3"/>
                  <a:stretch>
                    <a:fillRect l="-3587" t="-10526" r="-246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2561C67-80A1-4C3A-8045-8945CB75C0B6}"/>
              </a:ext>
            </a:extLst>
          </p:cNvPr>
          <p:cNvGrpSpPr/>
          <p:nvPr/>
        </p:nvGrpSpPr>
        <p:grpSpPr>
          <a:xfrm>
            <a:off x="192005" y="2989333"/>
            <a:ext cx="3288870" cy="2196748"/>
            <a:chOff x="3702969" y="1557568"/>
            <a:chExt cx="3288870" cy="21967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68E55583-5AB6-43A3-A74E-308BA0EB95A4}"/>
                    </a:ext>
                  </a:extLst>
                </p:cNvPr>
                <p:cNvSpPr/>
                <p:nvPr/>
              </p:nvSpPr>
              <p:spPr>
                <a:xfrm>
                  <a:off x="4063849" y="1761312"/>
                  <a:ext cx="1001031" cy="544223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68E55583-5AB6-43A3-A74E-308BA0EB95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3849" y="1761312"/>
                  <a:ext cx="1001031" cy="544223"/>
                </a:xfrm>
                <a:prstGeom prst="ellipse">
                  <a:avLst/>
                </a:prstGeom>
                <a:blipFill>
                  <a:blip r:embed="rId4"/>
                  <a:stretch>
                    <a:fillRect b="-4255"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309F698C-BDF6-4916-864A-51E6FD9470CF}"/>
                    </a:ext>
                  </a:extLst>
                </p:cNvPr>
                <p:cNvSpPr/>
                <p:nvPr/>
              </p:nvSpPr>
              <p:spPr>
                <a:xfrm flipH="1">
                  <a:off x="4063849" y="3210093"/>
                  <a:ext cx="1001031" cy="544223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309F698C-BDF6-4916-864A-51E6FD9470C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063849" y="3210093"/>
                  <a:ext cx="1001031" cy="544223"/>
                </a:xfrm>
                <a:prstGeom prst="ellipse">
                  <a:avLst/>
                </a:prstGeom>
                <a:blipFill>
                  <a:blip r:embed="rId5"/>
                  <a:stretch>
                    <a:fillRect b="-4211"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AE65B84-74F1-4B13-8823-CB6C1E713753}"/>
                </a:ext>
              </a:extLst>
            </p:cNvPr>
            <p:cNvSpPr/>
            <p:nvPr/>
          </p:nvSpPr>
          <p:spPr>
            <a:xfrm>
              <a:off x="3702969" y="2107201"/>
              <a:ext cx="363920" cy="1341237"/>
            </a:xfrm>
            <a:custGeom>
              <a:avLst/>
              <a:gdLst>
                <a:gd name="connsiteX0" fmla="*/ 324176 w 388913"/>
                <a:gd name="connsiteY0" fmla="*/ 2023009 h 2023009"/>
                <a:gd name="connsiteX1" fmla="*/ 495 w 388913"/>
                <a:gd name="connsiteY1" fmla="*/ 922492 h 2023009"/>
                <a:gd name="connsiteX2" fmla="*/ 388913 w 388913"/>
                <a:gd name="connsiteY2" fmla="*/ 0 h 2023009"/>
                <a:gd name="connsiteX0" fmla="*/ 388418 w 388418"/>
                <a:gd name="connsiteY0" fmla="*/ 2063469 h 2063469"/>
                <a:gd name="connsiteX1" fmla="*/ 0 w 388418"/>
                <a:gd name="connsiteY1" fmla="*/ 922492 h 2063469"/>
                <a:gd name="connsiteX2" fmla="*/ 388418 w 388418"/>
                <a:gd name="connsiteY2" fmla="*/ 0 h 2063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8418" h="2063469">
                  <a:moveTo>
                    <a:pt x="388418" y="2063469"/>
                  </a:moveTo>
                  <a:cubicBezTo>
                    <a:pt x="221182" y="1681794"/>
                    <a:pt x="0" y="1266403"/>
                    <a:pt x="0" y="922492"/>
                  </a:cubicBezTo>
                  <a:cubicBezTo>
                    <a:pt x="0" y="578581"/>
                    <a:pt x="199603" y="292662"/>
                    <a:pt x="388418" y="0"/>
                  </a:cubicBezTo>
                </a:path>
              </a:pathLst>
            </a:custGeom>
            <a:ln w="31750">
              <a:solidFill>
                <a:srgbClr val="C00000"/>
              </a:solidFill>
              <a:tailEnd type="triangle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A4E09898-A92A-4A8D-95BC-507D1C012336}"/>
                    </a:ext>
                  </a:extLst>
                </p:cNvPr>
                <p:cNvSpPr/>
                <p:nvPr/>
              </p:nvSpPr>
              <p:spPr>
                <a:xfrm>
                  <a:off x="5626889" y="1761312"/>
                  <a:ext cx="1001031" cy="544223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A4E09898-A92A-4A8D-95BC-507D1C0123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6889" y="1761312"/>
                  <a:ext cx="1001031" cy="544223"/>
                </a:xfrm>
                <a:prstGeom prst="ellipse">
                  <a:avLst/>
                </a:prstGeom>
                <a:blipFill>
                  <a:blip r:embed="rId6"/>
                  <a:stretch>
                    <a:fillRect b="-4255"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7C7DF7A5-D75D-4973-A38B-AB94632D5552}"/>
                    </a:ext>
                  </a:extLst>
                </p:cNvPr>
                <p:cNvSpPr/>
                <p:nvPr/>
              </p:nvSpPr>
              <p:spPr>
                <a:xfrm>
                  <a:off x="5626888" y="3160838"/>
                  <a:ext cx="1001031" cy="544223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7C7DF7A5-D75D-4973-A38B-AB94632D555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6888" y="3160838"/>
                  <a:ext cx="1001031" cy="544223"/>
                </a:xfrm>
                <a:prstGeom prst="ellipse">
                  <a:avLst/>
                </a:prstGeom>
                <a:blipFill>
                  <a:blip r:embed="rId7"/>
                  <a:stretch>
                    <a:fillRect b="-4211"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4A64CE5-3A17-4711-A474-67F7C5E93844}"/>
                </a:ext>
              </a:extLst>
            </p:cNvPr>
            <p:cNvCxnSpPr>
              <a:stCxn id="5" idx="6"/>
              <a:endCxn id="26" idx="2"/>
            </p:cNvCxnSpPr>
            <p:nvPr/>
          </p:nvCxnSpPr>
          <p:spPr>
            <a:xfrm>
              <a:off x="5064880" y="2033424"/>
              <a:ext cx="562009" cy="0"/>
            </a:xfrm>
            <a:prstGeom prst="straightConnector1">
              <a:avLst/>
            </a:prstGeom>
            <a:ln w="31750">
              <a:solidFill>
                <a:srgbClr val="0070C0"/>
              </a:solidFill>
              <a:tailEnd type="triangle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92B0C52-7882-4865-BBB7-6A31705CC099}"/>
                </a:ext>
              </a:extLst>
            </p:cNvPr>
            <p:cNvCxnSpPr>
              <a:cxnSpLocks/>
              <a:stCxn id="5" idx="4"/>
            </p:cNvCxnSpPr>
            <p:nvPr/>
          </p:nvCxnSpPr>
          <p:spPr>
            <a:xfrm>
              <a:off x="4564365" y="2305535"/>
              <a:ext cx="0" cy="855303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D901FBB3-157F-43A5-A755-174B5F7F4C1F}"/>
                </a:ext>
              </a:extLst>
            </p:cNvPr>
            <p:cNvCxnSpPr>
              <a:cxnSpLocks/>
              <a:stCxn id="26" idx="4"/>
              <a:endCxn id="27" idx="0"/>
            </p:cNvCxnSpPr>
            <p:nvPr/>
          </p:nvCxnSpPr>
          <p:spPr>
            <a:xfrm flipH="1">
              <a:off x="6127404" y="2305535"/>
              <a:ext cx="1" cy="855303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E26AAE3-40F0-4E2E-9DC3-E709E05F056B}"/>
                </a:ext>
              </a:extLst>
            </p:cNvPr>
            <p:cNvSpPr/>
            <p:nvPr/>
          </p:nvSpPr>
          <p:spPr>
            <a:xfrm flipH="1">
              <a:off x="6627919" y="2048014"/>
              <a:ext cx="363920" cy="1341237"/>
            </a:xfrm>
            <a:custGeom>
              <a:avLst/>
              <a:gdLst>
                <a:gd name="connsiteX0" fmla="*/ 324176 w 388913"/>
                <a:gd name="connsiteY0" fmla="*/ 2023009 h 2023009"/>
                <a:gd name="connsiteX1" fmla="*/ 495 w 388913"/>
                <a:gd name="connsiteY1" fmla="*/ 922492 h 2023009"/>
                <a:gd name="connsiteX2" fmla="*/ 388913 w 388913"/>
                <a:gd name="connsiteY2" fmla="*/ 0 h 2023009"/>
                <a:gd name="connsiteX0" fmla="*/ 388418 w 388418"/>
                <a:gd name="connsiteY0" fmla="*/ 2063469 h 2063469"/>
                <a:gd name="connsiteX1" fmla="*/ 0 w 388418"/>
                <a:gd name="connsiteY1" fmla="*/ 922492 h 2063469"/>
                <a:gd name="connsiteX2" fmla="*/ 388418 w 388418"/>
                <a:gd name="connsiteY2" fmla="*/ 0 h 2063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8418" h="2063469">
                  <a:moveTo>
                    <a:pt x="388418" y="2063469"/>
                  </a:moveTo>
                  <a:cubicBezTo>
                    <a:pt x="221182" y="1681794"/>
                    <a:pt x="0" y="1266403"/>
                    <a:pt x="0" y="922492"/>
                  </a:cubicBezTo>
                  <a:cubicBezTo>
                    <a:pt x="0" y="578581"/>
                    <a:pt x="199603" y="292662"/>
                    <a:pt x="388418" y="0"/>
                  </a:cubicBezTo>
                </a:path>
              </a:pathLst>
            </a:custGeom>
            <a:ln w="31750">
              <a:solidFill>
                <a:srgbClr val="C00000"/>
              </a:solidFill>
              <a:tailEnd type="triangle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A4A36A1-A751-4D73-AAEB-DB6812B99EA1}"/>
                </a:ext>
              </a:extLst>
            </p:cNvPr>
            <p:cNvSpPr/>
            <p:nvPr/>
          </p:nvSpPr>
          <p:spPr>
            <a:xfrm>
              <a:off x="4844375" y="1557568"/>
              <a:ext cx="904672" cy="221976"/>
            </a:xfrm>
            <a:custGeom>
              <a:avLst/>
              <a:gdLst>
                <a:gd name="connsiteX0" fmla="*/ 875490 w 875490"/>
                <a:gd name="connsiteY0" fmla="*/ 138909 h 138909"/>
                <a:gd name="connsiteX1" fmla="*/ 398834 w 875490"/>
                <a:gd name="connsiteY1" fmla="*/ 2722 h 138909"/>
                <a:gd name="connsiteX2" fmla="*/ 0 w 875490"/>
                <a:gd name="connsiteY2" fmla="*/ 61088 h 138909"/>
                <a:gd name="connsiteX0" fmla="*/ 875490 w 875490"/>
                <a:gd name="connsiteY0" fmla="*/ 456886 h 456886"/>
                <a:gd name="connsiteX1" fmla="*/ 483557 w 875490"/>
                <a:gd name="connsiteY1" fmla="*/ 344 h 456886"/>
                <a:gd name="connsiteX2" fmla="*/ 0 w 875490"/>
                <a:gd name="connsiteY2" fmla="*/ 379065 h 456886"/>
                <a:gd name="connsiteX0" fmla="*/ 950801 w 950801"/>
                <a:gd name="connsiteY0" fmla="*/ 578721 h 578722"/>
                <a:gd name="connsiteX1" fmla="*/ 483557 w 950801"/>
                <a:gd name="connsiteY1" fmla="*/ 2046 h 578722"/>
                <a:gd name="connsiteX2" fmla="*/ 0 w 950801"/>
                <a:gd name="connsiteY2" fmla="*/ 380767 h 578722"/>
                <a:gd name="connsiteX0" fmla="*/ 875489 w 875489"/>
                <a:gd name="connsiteY0" fmla="*/ 456889 h 456888"/>
                <a:gd name="connsiteX1" fmla="*/ 483557 w 875489"/>
                <a:gd name="connsiteY1" fmla="*/ 346 h 456888"/>
                <a:gd name="connsiteX2" fmla="*/ 0 w 875489"/>
                <a:gd name="connsiteY2" fmla="*/ 379067 h 456888"/>
                <a:gd name="connsiteX0" fmla="*/ 875489 w 875489"/>
                <a:gd name="connsiteY0" fmla="*/ 456889 h 456888"/>
                <a:gd name="connsiteX1" fmla="*/ 483557 w 875489"/>
                <a:gd name="connsiteY1" fmla="*/ 346 h 456888"/>
                <a:gd name="connsiteX2" fmla="*/ 0 w 875489"/>
                <a:gd name="connsiteY2" fmla="*/ 379067 h 456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5489" h="456888">
                  <a:moveTo>
                    <a:pt x="875489" y="456889"/>
                  </a:moveTo>
                  <a:cubicBezTo>
                    <a:pt x="757187" y="114969"/>
                    <a:pt x="629472" y="13316"/>
                    <a:pt x="483557" y="346"/>
                  </a:cubicBezTo>
                  <a:cubicBezTo>
                    <a:pt x="337642" y="-12624"/>
                    <a:pt x="126459" y="343399"/>
                    <a:pt x="0" y="379067"/>
                  </a:cubicBezTo>
                </a:path>
              </a:pathLst>
            </a:custGeom>
            <a:ln w="31750">
              <a:solidFill>
                <a:srgbClr val="0070C0"/>
              </a:solidFill>
              <a:tailEnd type="triangle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8562DF75-7EB3-4352-9E83-A57EDEC26BB0}"/>
              </a:ext>
            </a:extLst>
          </p:cNvPr>
          <p:cNvSpPr txBox="1"/>
          <p:nvPr/>
        </p:nvSpPr>
        <p:spPr>
          <a:xfrm>
            <a:off x="847537" y="2349472"/>
            <a:ext cx="1308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Process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0C37712-2E14-4BAC-8649-5F90254281EA}"/>
              </a:ext>
            </a:extLst>
          </p:cNvPr>
          <p:cNvSpPr txBox="1"/>
          <p:nvPr/>
        </p:nvSpPr>
        <p:spPr>
          <a:xfrm>
            <a:off x="166680" y="5214298"/>
            <a:ext cx="3226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Finite State machine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816EA145-F589-4F7D-B0A7-7C438BF0088A}"/>
              </a:ext>
            </a:extLst>
          </p:cNvPr>
          <p:cNvCxnSpPr>
            <a:cxnSpLocks/>
          </p:cNvCxnSpPr>
          <p:nvPr/>
        </p:nvCxnSpPr>
        <p:spPr>
          <a:xfrm>
            <a:off x="247530" y="2989333"/>
            <a:ext cx="408337" cy="314511"/>
          </a:xfrm>
          <a:prstGeom prst="straightConnector1">
            <a:avLst/>
          </a:prstGeom>
          <a:ln w="31750">
            <a:solidFill>
              <a:schemeClr val="accent3">
                <a:lumMod val="75000"/>
              </a:schemeClr>
            </a:solidFill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C7E3CB75-5D57-4CCF-88B7-0B5EFBDDF8B7}"/>
                  </a:ext>
                </a:extLst>
              </p:cNvPr>
              <p:cNvSpPr/>
              <p:nvPr/>
            </p:nvSpPr>
            <p:spPr>
              <a:xfrm>
                <a:off x="5184731" y="1209202"/>
                <a:ext cx="1001031" cy="544223"/>
              </a:xfrm>
              <a:prstGeom prst="ellipse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C7E3CB75-5D57-4CCF-88B7-0B5EFBDDF8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731" y="1209202"/>
                <a:ext cx="1001031" cy="544223"/>
              </a:xfrm>
              <a:prstGeom prst="ellipse">
                <a:avLst/>
              </a:prstGeom>
              <a:blipFill>
                <a:blip r:embed="rId8"/>
                <a:stretch>
                  <a:fillRect b="-3158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EEED4AFD-CB88-40B4-A297-ED6EB354D117}"/>
                  </a:ext>
                </a:extLst>
              </p:cNvPr>
              <p:cNvSpPr/>
              <p:nvPr/>
            </p:nvSpPr>
            <p:spPr>
              <a:xfrm>
                <a:off x="6052010" y="2260141"/>
                <a:ext cx="1001031" cy="544223"/>
              </a:xfrm>
              <a:prstGeom prst="ellipse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EEED4AFD-CB88-40B4-A297-ED6EB354D1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010" y="2260141"/>
                <a:ext cx="1001031" cy="544223"/>
              </a:xfrm>
              <a:prstGeom prst="ellipse">
                <a:avLst/>
              </a:prstGeom>
              <a:blipFill>
                <a:blip r:embed="rId9"/>
                <a:stretch>
                  <a:fillRect b="-4255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AD9BA6C-032A-4754-8231-D8B85E42553D}"/>
                  </a:ext>
                </a:extLst>
              </p:cNvPr>
              <p:cNvSpPr/>
              <p:nvPr/>
            </p:nvSpPr>
            <p:spPr>
              <a:xfrm flipH="1">
                <a:off x="4412252" y="2338970"/>
                <a:ext cx="1001031" cy="544223"/>
              </a:xfrm>
              <a:prstGeom prst="ellipse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AD9BA6C-032A-4754-8231-D8B85E4255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412252" y="2338970"/>
                <a:ext cx="1001031" cy="544223"/>
              </a:xfrm>
              <a:prstGeom prst="ellipse">
                <a:avLst/>
              </a:prstGeom>
              <a:blipFill>
                <a:blip r:embed="rId10"/>
                <a:stretch>
                  <a:fillRect b="-4255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47AB0BE3-FFAB-42AC-8CD0-0AC154A5411F}"/>
              </a:ext>
            </a:extLst>
          </p:cNvPr>
          <p:cNvCxnSpPr>
            <a:cxnSpLocks/>
            <a:stCxn id="72" idx="3"/>
            <a:endCxn id="74" idx="0"/>
          </p:cNvCxnSpPr>
          <p:nvPr/>
        </p:nvCxnSpPr>
        <p:spPr>
          <a:xfrm flipH="1">
            <a:off x="4912767" y="1673725"/>
            <a:ext cx="418562" cy="665245"/>
          </a:xfrm>
          <a:prstGeom prst="straightConnector1">
            <a:avLst/>
          </a:prstGeom>
          <a:ln w="31750">
            <a:solidFill>
              <a:srgbClr val="C00000"/>
            </a:solidFill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A36683E7-1F0B-45C5-B30F-5E89D41EC7A9}"/>
              </a:ext>
            </a:extLst>
          </p:cNvPr>
          <p:cNvCxnSpPr>
            <a:cxnSpLocks/>
            <a:stCxn id="72" idx="5"/>
            <a:endCxn id="73" idx="0"/>
          </p:cNvCxnSpPr>
          <p:nvPr/>
        </p:nvCxnSpPr>
        <p:spPr>
          <a:xfrm>
            <a:off x="6039164" y="1673725"/>
            <a:ext cx="513362" cy="586416"/>
          </a:xfrm>
          <a:prstGeom prst="straightConnector1">
            <a:avLst/>
          </a:prstGeom>
          <a:ln w="31750">
            <a:solidFill>
              <a:srgbClr val="0070C0"/>
            </a:solidFill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17CACEFD-37F7-4F3F-816B-8183193EA670}"/>
                  </a:ext>
                </a:extLst>
              </p:cNvPr>
              <p:cNvSpPr/>
              <p:nvPr/>
            </p:nvSpPr>
            <p:spPr>
              <a:xfrm flipH="1">
                <a:off x="5551494" y="3509414"/>
                <a:ext cx="1001031" cy="544223"/>
              </a:xfrm>
              <a:prstGeom prst="ellipse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17CACEFD-37F7-4F3F-816B-8183193EA6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51494" y="3509414"/>
                <a:ext cx="1001031" cy="544223"/>
              </a:xfrm>
              <a:prstGeom prst="ellipse">
                <a:avLst/>
              </a:prstGeom>
              <a:blipFill>
                <a:blip r:embed="rId11"/>
                <a:stretch>
                  <a:fillRect b="-4255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49998366-46FB-4C4E-8E2B-752B276FF701}"/>
                  </a:ext>
                </a:extLst>
              </p:cNvPr>
              <p:cNvSpPr/>
              <p:nvPr/>
            </p:nvSpPr>
            <p:spPr>
              <a:xfrm flipH="1">
                <a:off x="6970328" y="3522771"/>
                <a:ext cx="1001031" cy="544223"/>
              </a:xfrm>
              <a:prstGeom prst="ellipse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49998366-46FB-4C4E-8E2B-752B276FF7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970328" y="3522771"/>
                <a:ext cx="1001031" cy="544223"/>
              </a:xfrm>
              <a:prstGeom prst="ellipse">
                <a:avLst/>
              </a:prstGeom>
              <a:blipFill>
                <a:blip r:embed="rId12"/>
                <a:stretch>
                  <a:fillRect b="-4255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6F5C1BA-0BD5-4ACE-A677-FA1E9D998368}"/>
                  </a:ext>
                </a:extLst>
              </p:cNvPr>
              <p:cNvSpPr/>
              <p:nvPr/>
            </p:nvSpPr>
            <p:spPr>
              <a:xfrm flipH="1">
                <a:off x="3998519" y="3485701"/>
                <a:ext cx="1001031" cy="544223"/>
              </a:xfrm>
              <a:prstGeom prst="ellipse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6F5C1BA-0BD5-4ACE-A677-FA1E9D9983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998519" y="3485701"/>
                <a:ext cx="1001031" cy="544223"/>
              </a:xfrm>
              <a:prstGeom prst="ellipse">
                <a:avLst/>
              </a:prstGeom>
              <a:blipFill>
                <a:blip r:embed="rId13"/>
                <a:stretch>
                  <a:fillRect b="-4255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2667246B-E34B-4ABC-8721-5B7383E46E43}"/>
              </a:ext>
            </a:extLst>
          </p:cNvPr>
          <p:cNvCxnSpPr>
            <a:cxnSpLocks/>
            <a:endCxn id="85" idx="0"/>
          </p:cNvCxnSpPr>
          <p:nvPr/>
        </p:nvCxnSpPr>
        <p:spPr>
          <a:xfrm flipH="1">
            <a:off x="4499034" y="2872692"/>
            <a:ext cx="191880" cy="613009"/>
          </a:xfrm>
          <a:prstGeom prst="straightConnector1">
            <a:avLst/>
          </a:prstGeom>
          <a:ln w="31750">
            <a:solidFill>
              <a:srgbClr val="C00000"/>
            </a:solidFill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D6E85BDF-F8AD-443D-A92E-CDD4A4155EC3}"/>
              </a:ext>
            </a:extLst>
          </p:cNvPr>
          <p:cNvCxnSpPr>
            <a:cxnSpLocks/>
            <a:stCxn id="73" idx="3"/>
            <a:endCxn id="83" idx="0"/>
          </p:cNvCxnSpPr>
          <p:nvPr/>
        </p:nvCxnSpPr>
        <p:spPr>
          <a:xfrm flipH="1">
            <a:off x="6052009" y="2724664"/>
            <a:ext cx="146599" cy="784750"/>
          </a:xfrm>
          <a:prstGeom prst="straightConnector1">
            <a:avLst/>
          </a:prstGeom>
          <a:ln w="31750">
            <a:solidFill>
              <a:srgbClr val="0070C0"/>
            </a:solidFill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6F5949CE-1FFF-4984-BB9F-A67EC6952EF0}"/>
              </a:ext>
            </a:extLst>
          </p:cNvPr>
          <p:cNvCxnSpPr>
            <a:cxnSpLocks/>
            <a:stCxn id="73" idx="5"/>
            <a:endCxn id="84" idx="0"/>
          </p:cNvCxnSpPr>
          <p:nvPr/>
        </p:nvCxnSpPr>
        <p:spPr>
          <a:xfrm>
            <a:off x="6906443" y="2724664"/>
            <a:ext cx="564400" cy="798107"/>
          </a:xfrm>
          <a:prstGeom prst="straightConnector1">
            <a:avLst/>
          </a:prstGeom>
          <a:ln w="31750">
            <a:solidFill>
              <a:srgbClr val="C00000"/>
            </a:solidFill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FA0C96FD-3827-464E-8BC1-E9622387125F}"/>
              </a:ext>
            </a:extLst>
          </p:cNvPr>
          <p:cNvCxnSpPr>
            <a:cxnSpLocks/>
          </p:cNvCxnSpPr>
          <p:nvPr/>
        </p:nvCxnSpPr>
        <p:spPr>
          <a:xfrm flipH="1">
            <a:off x="4037844" y="3979594"/>
            <a:ext cx="191880" cy="613009"/>
          </a:xfrm>
          <a:prstGeom prst="straightConnector1">
            <a:avLst/>
          </a:prstGeom>
          <a:ln w="31750">
            <a:solidFill>
              <a:srgbClr val="C00000"/>
            </a:solidFill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9D8CBD9A-8A71-4FD7-BC35-775430A520E4}"/>
              </a:ext>
            </a:extLst>
          </p:cNvPr>
          <p:cNvCxnSpPr>
            <a:cxnSpLocks/>
          </p:cNvCxnSpPr>
          <p:nvPr/>
        </p:nvCxnSpPr>
        <p:spPr>
          <a:xfrm>
            <a:off x="4693330" y="4006187"/>
            <a:ext cx="187407" cy="635671"/>
          </a:xfrm>
          <a:prstGeom prst="straightConnector1">
            <a:avLst/>
          </a:prstGeom>
          <a:ln w="31750">
            <a:solidFill>
              <a:srgbClr val="0070C0"/>
            </a:solidFill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AB4B9BE-3498-4D74-835A-A3EC4CE0C6C6}"/>
              </a:ext>
            </a:extLst>
          </p:cNvPr>
          <p:cNvCxnSpPr>
            <a:cxnSpLocks/>
          </p:cNvCxnSpPr>
          <p:nvPr/>
        </p:nvCxnSpPr>
        <p:spPr>
          <a:xfrm flipH="1">
            <a:off x="5570466" y="4033881"/>
            <a:ext cx="191880" cy="613009"/>
          </a:xfrm>
          <a:prstGeom prst="straightConnector1">
            <a:avLst/>
          </a:prstGeom>
          <a:ln w="31750">
            <a:solidFill>
              <a:srgbClr val="C00000"/>
            </a:solidFill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FA02B854-DE99-40EE-9B29-1409F1436066}"/>
              </a:ext>
            </a:extLst>
          </p:cNvPr>
          <p:cNvCxnSpPr>
            <a:cxnSpLocks/>
          </p:cNvCxnSpPr>
          <p:nvPr/>
        </p:nvCxnSpPr>
        <p:spPr>
          <a:xfrm>
            <a:off x="6225952" y="4060474"/>
            <a:ext cx="187407" cy="635671"/>
          </a:xfrm>
          <a:prstGeom prst="straightConnector1">
            <a:avLst/>
          </a:prstGeom>
          <a:ln w="31750">
            <a:solidFill>
              <a:srgbClr val="0070C0"/>
            </a:solidFill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32D4C843-D54E-49A0-BFA5-D8F26A3990E0}"/>
              </a:ext>
            </a:extLst>
          </p:cNvPr>
          <p:cNvCxnSpPr>
            <a:cxnSpLocks/>
          </p:cNvCxnSpPr>
          <p:nvPr/>
        </p:nvCxnSpPr>
        <p:spPr>
          <a:xfrm>
            <a:off x="7441054" y="4066994"/>
            <a:ext cx="187407" cy="635671"/>
          </a:xfrm>
          <a:prstGeom prst="straightConnector1">
            <a:avLst/>
          </a:prstGeom>
          <a:ln w="31750">
            <a:solidFill>
              <a:srgbClr val="0070C0"/>
            </a:solidFill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8836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91B077-F03F-4C13-BA42-F8CC96868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CTL Syntax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F8A3F-46BC-4D18-9676-4F7748EF0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6B051A9-2529-4B55-8C2E-FE38DC480877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42564" y="1070610"/>
              <a:ext cx="11506872" cy="46863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40419">
                      <a:extLst>
                        <a:ext uri="{9D8B030D-6E8A-4147-A177-3AD203B41FA5}">
                          <a16:colId xmlns:a16="http://schemas.microsoft.com/office/drawing/2014/main" val="3801851289"/>
                        </a:ext>
                      </a:extLst>
                    </a:gridCol>
                    <a:gridCol w="2727016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534075">
                      <a:extLst>
                        <a:ext uri="{9D8B030D-6E8A-4147-A177-3AD203B41FA5}">
                          <a16:colId xmlns:a16="http://schemas.microsoft.com/office/drawing/2014/main" val="1035336446"/>
                        </a:ext>
                      </a:extLst>
                    </a:gridCol>
                    <a:gridCol w="7105362">
                      <a:extLst>
                        <a:ext uri="{9D8B030D-6E8A-4147-A177-3AD203B41FA5}">
                          <a16:colId xmlns:a16="http://schemas.microsoft.com/office/drawing/2014/main" val="2988198429"/>
                        </a:ext>
                      </a:extLst>
                    </a:gridCol>
                  </a:tblGrid>
                  <a:tr h="57150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Syntax of CTL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∷=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 ¬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Prop. in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𝐴𝑃</m:t>
                              </m:r>
                            </m:oMath>
                          </a14:m>
                          <a:r>
                            <a:rPr lang="en-US" sz="2000" dirty="0"/>
                            <a:t>, negation, conjunction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𝐄𝐗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/>
                            <a:t>E</a:t>
                          </a:r>
                          <a:r>
                            <a:rPr lang="en-US" sz="2000" dirty="0"/>
                            <a:t>xists </a:t>
                          </a:r>
                          <a:r>
                            <a:rPr lang="en-US" sz="2000" dirty="0" err="1"/>
                            <a:t>Ne</a:t>
                          </a:r>
                          <a:r>
                            <a:rPr lang="en-US" sz="2000" b="1" dirty="0" err="1"/>
                            <a:t>X</a:t>
                          </a:r>
                          <a:r>
                            <a:rPr lang="en-US" sz="2000" dirty="0" err="1"/>
                            <a:t>t</a:t>
                          </a:r>
                          <a:r>
                            <a:rPr lang="en-US" sz="2000" dirty="0"/>
                            <a:t> Step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𝐄𝐅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/>
                            <a:t>E</a:t>
                          </a:r>
                          <a:r>
                            <a:rPr lang="en-US" sz="2000" dirty="0"/>
                            <a:t>xists a </a:t>
                          </a:r>
                          <a:r>
                            <a:rPr lang="en-US" sz="2000" b="1" dirty="0"/>
                            <a:t>F</a:t>
                          </a:r>
                          <a:r>
                            <a:rPr lang="en-US" sz="2000" dirty="0"/>
                            <a:t>uture Step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7456271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𝐄𝐆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/>
                            <a:t>E</a:t>
                          </a:r>
                          <a:r>
                            <a:rPr lang="en-US" sz="2000" b="0" dirty="0"/>
                            <a:t>xists an execution where  </a:t>
                          </a:r>
                          <a:r>
                            <a:rPr lang="en-US" sz="2000" b="1" dirty="0"/>
                            <a:t>G</a:t>
                          </a:r>
                          <a:r>
                            <a:rPr lang="en-US" sz="2000" dirty="0"/>
                            <a:t>lobally in all steps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𝐔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/>
                            <a:t>E</a:t>
                          </a:r>
                          <a:r>
                            <a:rPr lang="en-US" sz="2000" b="0" dirty="0"/>
                            <a:t>xists an execution where in all steps </a:t>
                          </a:r>
                          <a:r>
                            <a:rPr lang="en-US" sz="2000" b="1" dirty="0"/>
                            <a:t>U</a:t>
                          </a:r>
                          <a:r>
                            <a:rPr lang="en-US" sz="2000" dirty="0"/>
                            <a:t>ntil in some step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𝐀𝐗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In </a:t>
                          </a:r>
                          <a:r>
                            <a:rPr lang="en-US" sz="2000" b="1" dirty="0"/>
                            <a:t>A</a:t>
                          </a:r>
                          <a:r>
                            <a:rPr lang="en-US" sz="2000" dirty="0"/>
                            <a:t>ll </a:t>
                          </a:r>
                          <a:r>
                            <a:rPr lang="en-US" sz="2000" dirty="0" err="1"/>
                            <a:t>Ne</a:t>
                          </a:r>
                          <a:r>
                            <a:rPr lang="en-US" sz="2000" b="1" dirty="0" err="1"/>
                            <a:t>X</a:t>
                          </a:r>
                          <a:r>
                            <a:rPr lang="en-US" sz="2000" dirty="0" err="1"/>
                            <a:t>t</a:t>
                          </a:r>
                          <a:r>
                            <a:rPr lang="en-US" sz="2000" dirty="0"/>
                            <a:t> Steps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7647345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𝐀𝐅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/>
                            <a:t>In</a:t>
                          </a:r>
                          <a:r>
                            <a:rPr lang="en-US" sz="2000" b="1" dirty="0"/>
                            <a:t> A</a:t>
                          </a:r>
                          <a:r>
                            <a:rPr lang="en-US" sz="2000" b="0" dirty="0"/>
                            <a:t>ll possible future paths, there is a</a:t>
                          </a:r>
                          <a:r>
                            <a:rPr lang="en-US" sz="2000" dirty="0"/>
                            <a:t> future step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46278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𝐀𝐆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/>
                            <a:t>In</a:t>
                          </a:r>
                          <a:r>
                            <a:rPr lang="en-US" sz="2000" b="1" dirty="0"/>
                            <a:t> A</a:t>
                          </a:r>
                          <a:r>
                            <a:rPr lang="en-US" sz="2000" b="0" dirty="0"/>
                            <a:t>ll</a:t>
                          </a:r>
                          <a:r>
                            <a:rPr lang="en-US" sz="2000" b="1" dirty="0"/>
                            <a:t> </a:t>
                          </a:r>
                          <a:r>
                            <a:rPr lang="en-US" sz="2000" b="0" dirty="0"/>
                            <a:t>possible future paths, </a:t>
                          </a:r>
                          <a:r>
                            <a:rPr lang="en-US" sz="2000" b="1" dirty="0"/>
                            <a:t>G</a:t>
                          </a:r>
                          <a:r>
                            <a:rPr lang="en-US" sz="2000" dirty="0"/>
                            <a:t>lobally in all steps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2858009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𝐔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/>
                            <a:t>In </a:t>
                          </a:r>
                          <a:r>
                            <a:rPr lang="en-US" sz="2000" b="1" dirty="0"/>
                            <a:t>A</a:t>
                          </a:r>
                          <a:r>
                            <a:rPr lang="en-US" sz="2000" b="0" dirty="0"/>
                            <a:t>ll possible future executions, in all steps </a:t>
                          </a:r>
                          <a:r>
                            <a:rPr lang="en-US" sz="2000" b="1" dirty="0"/>
                            <a:t>U</a:t>
                          </a:r>
                          <a:r>
                            <a:rPr lang="en-US" sz="2000" dirty="0"/>
                            <a:t>ntil in some step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485036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6B051A9-2529-4B55-8C2E-FE38DC4808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1857297"/>
                  </p:ext>
                </p:extLst>
              </p:nvPr>
            </p:nvGraphicFramePr>
            <p:xfrm>
              <a:off x="342564" y="1070610"/>
              <a:ext cx="11506872" cy="46863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40419">
                      <a:extLst>
                        <a:ext uri="{9D8B030D-6E8A-4147-A177-3AD203B41FA5}">
                          <a16:colId xmlns:a16="http://schemas.microsoft.com/office/drawing/2014/main" val="3801851289"/>
                        </a:ext>
                      </a:extLst>
                    </a:gridCol>
                    <a:gridCol w="2727016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534075">
                      <a:extLst>
                        <a:ext uri="{9D8B030D-6E8A-4147-A177-3AD203B41FA5}">
                          <a16:colId xmlns:a16="http://schemas.microsoft.com/office/drawing/2014/main" val="1035336446"/>
                        </a:ext>
                      </a:extLst>
                    </a:gridCol>
                    <a:gridCol w="7105362">
                      <a:extLst>
                        <a:ext uri="{9D8B030D-6E8A-4147-A177-3AD203B41FA5}">
                          <a16:colId xmlns:a16="http://schemas.microsoft.com/office/drawing/2014/main" val="2988198429"/>
                        </a:ext>
                      </a:extLst>
                    </a:gridCol>
                  </a:tblGrid>
                  <a:tr h="57150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Syntax of CTL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35" t="-125333" r="-910160" b="-8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964" t="-125333" r="-279911" b="-8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2007" t="-125333" r="-86" b="-8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964" t="-225333" r="-279911" b="-7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/>
                            <a:t>E</a:t>
                          </a:r>
                          <a:r>
                            <a:rPr lang="en-US" sz="2000" dirty="0"/>
                            <a:t>xists </a:t>
                          </a:r>
                          <a:r>
                            <a:rPr lang="en-US" sz="2000" dirty="0" err="1"/>
                            <a:t>Ne</a:t>
                          </a:r>
                          <a:r>
                            <a:rPr lang="en-US" sz="2000" b="1" dirty="0" err="1"/>
                            <a:t>X</a:t>
                          </a:r>
                          <a:r>
                            <a:rPr lang="en-US" sz="2000" dirty="0" err="1"/>
                            <a:t>t</a:t>
                          </a:r>
                          <a:r>
                            <a:rPr lang="en-US" sz="2000" dirty="0"/>
                            <a:t> Step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964" t="-325333" r="-279911" b="-6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/>
                            <a:t>E</a:t>
                          </a:r>
                          <a:r>
                            <a:rPr lang="en-US" sz="2000" dirty="0"/>
                            <a:t>xists a </a:t>
                          </a:r>
                          <a:r>
                            <a:rPr lang="en-US" sz="2000" b="1" dirty="0"/>
                            <a:t>F</a:t>
                          </a:r>
                          <a:r>
                            <a:rPr lang="en-US" sz="2000" dirty="0"/>
                            <a:t>uture Step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7456271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964" t="-425333" r="-279911" b="-5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/>
                            <a:t>E</a:t>
                          </a:r>
                          <a:r>
                            <a:rPr lang="en-US" sz="2000" b="0" dirty="0"/>
                            <a:t>xists an execution where  </a:t>
                          </a:r>
                          <a:r>
                            <a:rPr lang="en-US" sz="2000" b="1" dirty="0"/>
                            <a:t>G</a:t>
                          </a:r>
                          <a:r>
                            <a:rPr lang="en-US" sz="2000" dirty="0"/>
                            <a:t>lobally in all steps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964" t="-518421" r="-279911" b="-42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/>
                            <a:t>E</a:t>
                          </a:r>
                          <a:r>
                            <a:rPr lang="en-US" sz="2000" b="0" dirty="0"/>
                            <a:t>xists an execution where in all steps </a:t>
                          </a:r>
                          <a:r>
                            <a:rPr lang="en-US" sz="2000" b="1" dirty="0"/>
                            <a:t>U</a:t>
                          </a:r>
                          <a:r>
                            <a:rPr lang="en-US" sz="2000" dirty="0"/>
                            <a:t>ntil in some step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964" t="-626667" r="-279911" b="-3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In </a:t>
                          </a:r>
                          <a:r>
                            <a:rPr lang="en-US" sz="2000" b="1" dirty="0"/>
                            <a:t>A</a:t>
                          </a:r>
                          <a:r>
                            <a:rPr lang="en-US" sz="2000" dirty="0"/>
                            <a:t>ll </a:t>
                          </a:r>
                          <a:r>
                            <a:rPr lang="en-US" sz="2000" dirty="0" err="1"/>
                            <a:t>Ne</a:t>
                          </a:r>
                          <a:r>
                            <a:rPr lang="en-US" sz="2000" b="1" dirty="0" err="1"/>
                            <a:t>X</a:t>
                          </a:r>
                          <a:r>
                            <a:rPr lang="en-US" sz="2000" dirty="0" err="1"/>
                            <a:t>t</a:t>
                          </a:r>
                          <a:r>
                            <a:rPr lang="en-US" sz="2000" dirty="0"/>
                            <a:t> Steps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7647345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964" t="-726667" r="-279911" b="-2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/>
                            <a:t>In</a:t>
                          </a:r>
                          <a:r>
                            <a:rPr lang="en-US" sz="2000" b="1" dirty="0"/>
                            <a:t> A</a:t>
                          </a:r>
                          <a:r>
                            <a:rPr lang="en-US" sz="2000" b="0" dirty="0"/>
                            <a:t>ll possible future paths, there is a</a:t>
                          </a:r>
                          <a:r>
                            <a:rPr lang="en-US" sz="2000" dirty="0"/>
                            <a:t> future step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46278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964" t="-826667" r="-279911" b="-1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/>
                            <a:t>In</a:t>
                          </a:r>
                          <a:r>
                            <a:rPr lang="en-US" sz="2000" b="1" dirty="0"/>
                            <a:t> A</a:t>
                          </a:r>
                          <a:r>
                            <a:rPr lang="en-US" sz="2000" b="0" dirty="0"/>
                            <a:t>ll</a:t>
                          </a:r>
                          <a:r>
                            <a:rPr lang="en-US" sz="2000" b="1" dirty="0"/>
                            <a:t> </a:t>
                          </a:r>
                          <a:r>
                            <a:rPr lang="en-US" sz="2000" b="0" dirty="0"/>
                            <a:t>possible future paths, </a:t>
                          </a:r>
                          <a:r>
                            <a:rPr lang="en-US" sz="2000" b="1" dirty="0"/>
                            <a:t>G</a:t>
                          </a:r>
                          <a:r>
                            <a:rPr lang="en-US" sz="2000" dirty="0"/>
                            <a:t>lobally in all steps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2858009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964" t="-926667" r="-279911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/>
                            <a:t>In </a:t>
                          </a:r>
                          <a:r>
                            <a:rPr lang="en-US" sz="2000" b="1" dirty="0"/>
                            <a:t>A</a:t>
                          </a:r>
                          <a:r>
                            <a:rPr lang="en-US" sz="2000" b="0" dirty="0"/>
                            <a:t>ll possible future executions, in all steps </a:t>
                          </a:r>
                          <a:r>
                            <a:rPr lang="en-US" sz="2000" b="1" dirty="0"/>
                            <a:t>U</a:t>
                          </a:r>
                          <a:r>
                            <a:rPr lang="en-US" sz="2000" dirty="0"/>
                            <a:t>ntil in some step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4850367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066055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863A8CB-C52D-43DF-9E76-3D36A856B9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11699087" cy="2626453"/>
              </a:xfrm>
            </p:spPr>
            <p:txBody>
              <a:bodyPr>
                <a:normAutofit/>
              </a:bodyPr>
              <a:lstStyle/>
              <a:p>
                <a:r>
                  <a:rPr lang="en-US" i="1" dirty="0"/>
                  <a:t>Path properties: </a:t>
                </a:r>
                <a:r>
                  <a:rPr lang="en-US" dirty="0"/>
                  <a:t>properties of any given path or execution in the program</a:t>
                </a:r>
              </a:p>
              <a:p>
                <a:r>
                  <a:rPr lang="en-US" i="1" dirty="0"/>
                  <a:t>Quantification over runs: </a:t>
                </a:r>
                <a:r>
                  <a:rPr lang="en-US" dirty="0"/>
                  <a:t>Checking if a property holds over </a:t>
                </a:r>
                <a:r>
                  <a:rPr lang="en-US" b="1" dirty="0"/>
                  <a:t>all </a:t>
                </a:r>
                <a:r>
                  <a:rPr lang="en-US" dirty="0"/>
                  <a:t>paths or over </a:t>
                </a:r>
                <a:r>
                  <a:rPr lang="en-US" b="1" dirty="0"/>
                  <a:t>some </a:t>
                </a:r>
                <a:r>
                  <a:rPr lang="en-US" dirty="0"/>
                  <a:t>path</a:t>
                </a:r>
                <a:endParaRPr lang="en-US" i="1" dirty="0"/>
              </a:p>
              <a:p>
                <a:r>
                  <a:rPr lang="en-US" dirty="0"/>
                  <a:t>Example CTL operator: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863A8CB-C52D-43DF-9E76-3D36A856B9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11699087" cy="2626453"/>
              </a:xfrm>
              <a:blipFill>
                <a:blip r:embed="rId2"/>
                <a:stretch>
                  <a:fillRect l="-625" t="-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F291D39-53C2-49E2-BC48-D7FC19F5C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CTL semantics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FA0C40-A237-4AE5-A046-94952032A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AF502E-4DC5-441F-BC24-F468772D1423}"/>
              </a:ext>
            </a:extLst>
          </p:cNvPr>
          <p:cNvSpPr txBox="1"/>
          <p:nvPr/>
        </p:nvSpPr>
        <p:spPr>
          <a:xfrm>
            <a:off x="2149812" y="4842860"/>
            <a:ext cx="3122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For </a:t>
            </a:r>
            <a:r>
              <a:rPr lang="en-US" sz="3200" b="1" dirty="0"/>
              <a:t>A</a:t>
            </a:r>
            <a:r>
              <a:rPr lang="en-US" sz="3200" dirty="0"/>
              <a:t>ll executions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8DD76E-DCAE-411C-85F7-5CF161EF34E8}"/>
              </a:ext>
            </a:extLst>
          </p:cNvPr>
          <p:cNvSpPr txBox="1"/>
          <p:nvPr/>
        </p:nvSpPr>
        <p:spPr>
          <a:xfrm>
            <a:off x="6016224" y="4842860"/>
            <a:ext cx="5405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Eventually/In Some </a:t>
            </a:r>
            <a:r>
              <a:rPr lang="en-US" sz="3200" b="1" dirty="0"/>
              <a:t>F</a:t>
            </a:r>
            <a:r>
              <a:rPr lang="en-US" sz="3200" dirty="0"/>
              <a:t>uture step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0C059F70-3827-4503-8DDA-39873EF298B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447125" y="3835098"/>
            <a:ext cx="1113182" cy="902342"/>
          </a:xfrm>
          <a:prstGeom prst="bentConnector3">
            <a:avLst>
              <a:gd name="adj1" fmla="val 50000"/>
            </a:avLst>
          </a:prstGeom>
          <a:ln w="317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5BB7F30A-61E1-4D25-A709-2CF0E66F727B}"/>
              </a:ext>
            </a:extLst>
          </p:cNvPr>
          <p:cNvCxnSpPr>
            <a:cxnSpLocks/>
          </p:cNvCxnSpPr>
          <p:nvPr/>
        </p:nvCxnSpPr>
        <p:spPr>
          <a:xfrm rot="16200000" flipV="1">
            <a:off x="5729353" y="3835098"/>
            <a:ext cx="1113182" cy="902342"/>
          </a:xfrm>
          <a:prstGeom prst="bentConnector3">
            <a:avLst>
              <a:gd name="adj1" fmla="val 50000"/>
            </a:avLst>
          </a:prstGeom>
          <a:ln w="317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9869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3DBA92-B3EA-47F8-9CB9-2670BA7B2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CTL Semantics through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EB68C-F97F-4C2F-A090-7F3E6DC06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47</a:t>
            </a:fld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9A0C18D-5967-481E-BFCB-41BBE90817C6}"/>
              </a:ext>
            </a:extLst>
          </p:cNvPr>
          <p:cNvGrpSpPr/>
          <p:nvPr/>
        </p:nvGrpSpPr>
        <p:grpSpPr>
          <a:xfrm>
            <a:off x="467379" y="1754589"/>
            <a:ext cx="3287498" cy="3513668"/>
            <a:chOff x="467379" y="1754589"/>
            <a:chExt cx="3287498" cy="351366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6567E04-7226-42CD-AAA0-1FFAC4FC5E7D}"/>
                </a:ext>
              </a:extLst>
            </p:cNvPr>
            <p:cNvGrpSpPr/>
            <p:nvPr/>
          </p:nvGrpSpPr>
          <p:grpSpPr>
            <a:xfrm>
              <a:off x="467379" y="1754589"/>
              <a:ext cx="3287498" cy="2394873"/>
              <a:chOff x="331192" y="2240972"/>
              <a:chExt cx="3287498" cy="239487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Oval 4">
                    <a:extLst>
                      <a:ext uri="{FF2B5EF4-FFF2-40B4-BE49-F238E27FC236}">
                        <a16:creationId xmlns:a16="http://schemas.microsoft.com/office/drawing/2014/main" id="{7EF9B0F1-74E7-4497-B133-2CD09B89BA6A}"/>
                      </a:ext>
                    </a:extLst>
                  </p:cNvPr>
                  <p:cNvSpPr/>
                  <p:nvPr/>
                </p:nvSpPr>
                <p:spPr>
                  <a:xfrm>
                    <a:off x="1776919" y="2240972"/>
                    <a:ext cx="826851" cy="778828"/>
                  </a:xfrm>
                  <a:prstGeom prst="ellipse">
                    <a:avLst/>
                  </a:prstGeom>
                  <a:noFill/>
                  <a:ln w="349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5" name="Oval 4">
                    <a:extLst>
                      <a:ext uri="{FF2B5EF4-FFF2-40B4-BE49-F238E27FC236}">
                        <a16:creationId xmlns:a16="http://schemas.microsoft.com/office/drawing/2014/main" id="{7EF9B0F1-74E7-4497-B133-2CD09B89BA6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76919" y="2240972"/>
                    <a:ext cx="826851" cy="778828"/>
                  </a:xfrm>
                  <a:prstGeom prst="ellipse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 w="3492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Oval 5">
                    <a:extLst>
                      <a:ext uri="{FF2B5EF4-FFF2-40B4-BE49-F238E27FC236}">
                        <a16:creationId xmlns:a16="http://schemas.microsoft.com/office/drawing/2014/main" id="{697BE07C-48DA-49B1-A0E9-47C26F589AB0}"/>
                      </a:ext>
                    </a:extLst>
                  </p:cNvPr>
                  <p:cNvSpPr/>
                  <p:nvPr/>
                </p:nvSpPr>
                <p:spPr>
                  <a:xfrm>
                    <a:off x="843063" y="3857017"/>
                    <a:ext cx="826851" cy="778828"/>
                  </a:xfrm>
                  <a:prstGeom prst="ellipse">
                    <a:avLst/>
                  </a:prstGeom>
                  <a:noFill/>
                  <a:ln w="349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3200" i="1" dirty="0">
                      <a:solidFill>
                        <a:schemeClr val="tx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" name="Oval 5">
                    <a:extLst>
                      <a:ext uri="{FF2B5EF4-FFF2-40B4-BE49-F238E27FC236}">
                        <a16:creationId xmlns:a16="http://schemas.microsoft.com/office/drawing/2014/main" id="{697BE07C-48DA-49B1-A0E9-47C26F589AB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3063" y="3857017"/>
                    <a:ext cx="826851" cy="778828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3492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452103C0-EC8B-4B0A-97E2-492C724AE668}"/>
                      </a:ext>
                    </a:extLst>
                  </p:cNvPr>
                  <p:cNvSpPr/>
                  <p:nvPr/>
                </p:nvSpPr>
                <p:spPr>
                  <a:xfrm>
                    <a:off x="2791839" y="3779195"/>
                    <a:ext cx="826851" cy="778828"/>
                  </a:xfrm>
                  <a:prstGeom prst="ellipse">
                    <a:avLst/>
                  </a:prstGeom>
                  <a:noFill/>
                  <a:ln w="349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3200" i="1" dirty="0">
                      <a:solidFill>
                        <a:schemeClr val="tx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452103C0-EC8B-4B0A-97E2-492C724AE66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91839" y="3779195"/>
                    <a:ext cx="826851" cy="778828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3492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B9F45831-B4C8-4B2B-A1F4-4B22CEC4296B}"/>
                  </a:ext>
                </a:extLst>
              </p:cNvPr>
              <p:cNvCxnSpPr>
                <a:cxnSpLocks/>
                <a:stCxn id="5" idx="3"/>
                <a:endCxn id="6" idx="0"/>
              </p:cNvCxnSpPr>
              <p:nvPr/>
            </p:nvCxnSpPr>
            <p:spPr>
              <a:xfrm flipH="1">
                <a:off x="1256489" y="2905743"/>
                <a:ext cx="641520" cy="95127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CA0225BC-9B76-4978-AFC9-29343D139ED7}"/>
                  </a:ext>
                </a:extLst>
              </p:cNvPr>
              <p:cNvCxnSpPr>
                <a:cxnSpLocks/>
                <a:stCxn id="5" idx="5"/>
                <a:endCxn id="7" idx="0"/>
              </p:cNvCxnSpPr>
              <p:nvPr/>
            </p:nvCxnSpPr>
            <p:spPr>
              <a:xfrm>
                <a:off x="2482680" y="2905743"/>
                <a:ext cx="722585" cy="87345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B638E614-4D03-4901-9D8D-79A7A4CC9B72}"/>
                      </a:ext>
                    </a:extLst>
                  </p:cNvPr>
                  <p:cNvSpPr txBox="1"/>
                  <p:nvPr/>
                </p:nvSpPr>
                <p:spPr>
                  <a:xfrm>
                    <a:off x="331192" y="3876221"/>
                    <a:ext cx="511871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32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B638E614-4D03-4901-9D8D-79A7A4CC9B7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1192" y="3876221"/>
                    <a:ext cx="511871" cy="58477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F25704A2-43D5-4D6C-9A6E-EED4DC1C947F}"/>
                      </a:ext>
                    </a:extLst>
                  </p:cNvPr>
                  <p:cNvSpPr txBox="1"/>
                  <p:nvPr/>
                </p:nvSpPr>
                <p:spPr>
                  <a:xfrm>
                    <a:off x="2307808" y="3838201"/>
                    <a:ext cx="511871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32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F25704A2-43D5-4D6C-9A6E-EED4DC1C947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07808" y="3838201"/>
                    <a:ext cx="511871" cy="58477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F2D2EA2D-5A3C-4188-B4ED-2918158F19AE}"/>
                    </a:ext>
                  </a:extLst>
                </p:cNvPr>
                <p:cNvSpPr txBox="1"/>
                <p:nvPr/>
              </p:nvSpPr>
              <p:spPr>
                <a:xfrm>
                  <a:off x="1676530" y="4621926"/>
                  <a:ext cx="125149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𝐀𝐗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F2D2EA2D-5A3C-4188-B4ED-2918158F19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6530" y="4621926"/>
                  <a:ext cx="1251496" cy="646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AF6341B-CB3C-4314-8E49-D7B77685431E}"/>
              </a:ext>
            </a:extLst>
          </p:cNvPr>
          <p:cNvGrpSpPr/>
          <p:nvPr/>
        </p:nvGrpSpPr>
        <p:grpSpPr>
          <a:xfrm>
            <a:off x="4589662" y="1606492"/>
            <a:ext cx="2775627" cy="3490651"/>
            <a:chOff x="6060331" y="1658649"/>
            <a:chExt cx="2775627" cy="34906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5AA96CF0-6385-454E-8258-9CDC2AC6A3E3}"/>
                    </a:ext>
                  </a:extLst>
                </p:cNvPr>
                <p:cNvSpPr/>
                <p:nvPr/>
              </p:nvSpPr>
              <p:spPr>
                <a:xfrm>
                  <a:off x="6994187" y="1658649"/>
                  <a:ext cx="826851" cy="778828"/>
                </a:xfrm>
                <a:prstGeom prst="ellipse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5AA96CF0-6385-454E-8258-9CDC2AC6A3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4187" y="1658649"/>
                  <a:ext cx="826851" cy="778828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49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3871D0F7-4132-4370-A5CF-E8CD92B86315}"/>
                    </a:ext>
                  </a:extLst>
                </p:cNvPr>
                <p:cNvSpPr/>
                <p:nvPr/>
              </p:nvSpPr>
              <p:spPr>
                <a:xfrm>
                  <a:off x="6060331" y="3274694"/>
                  <a:ext cx="826851" cy="778828"/>
                </a:xfrm>
                <a:prstGeom prst="ellipse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3871D0F7-4132-4370-A5CF-E8CD92B863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0331" y="3274694"/>
                  <a:ext cx="826851" cy="778828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349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B5868AEA-E7CE-4D9E-90C7-E93BA15CE8C9}"/>
                    </a:ext>
                  </a:extLst>
                </p:cNvPr>
                <p:cNvSpPr/>
                <p:nvPr/>
              </p:nvSpPr>
              <p:spPr>
                <a:xfrm>
                  <a:off x="8009107" y="3196872"/>
                  <a:ext cx="826851" cy="778828"/>
                </a:xfrm>
                <a:prstGeom prst="ellipse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B5868AEA-E7CE-4D9E-90C7-E93BA15CE8C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9107" y="3196872"/>
                  <a:ext cx="826851" cy="778828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349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EEC21BB-DB30-4E3C-B8A7-A8542ACDA04E}"/>
                </a:ext>
              </a:extLst>
            </p:cNvPr>
            <p:cNvCxnSpPr>
              <a:cxnSpLocks/>
              <a:stCxn id="22" idx="3"/>
              <a:endCxn id="23" idx="0"/>
            </p:cNvCxnSpPr>
            <p:nvPr/>
          </p:nvCxnSpPr>
          <p:spPr>
            <a:xfrm flipH="1">
              <a:off x="6473757" y="2323420"/>
              <a:ext cx="641520" cy="9512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62137AF-BD84-4288-8C6B-67913D48E209}"/>
                </a:ext>
              </a:extLst>
            </p:cNvPr>
            <p:cNvCxnSpPr>
              <a:cxnSpLocks/>
              <a:stCxn id="22" idx="5"/>
              <a:endCxn id="24" idx="0"/>
            </p:cNvCxnSpPr>
            <p:nvPr/>
          </p:nvCxnSpPr>
          <p:spPr>
            <a:xfrm>
              <a:off x="7699948" y="2323420"/>
              <a:ext cx="722585" cy="8734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434CA98-D544-422F-B29A-CBDC59E824D0}"/>
                    </a:ext>
                  </a:extLst>
                </p:cNvPr>
                <p:cNvSpPr txBox="1"/>
                <p:nvPr/>
              </p:nvSpPr>
              <p:spPr>
                <a:xfrm>
                  <a:off x="6824371" y="3331919"/>
                  <a:ext cx="51187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434CA98-D544-422F-B29A-CBDC59E824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4371" y="3331919"/>
                  <a:ext cx="511871" cy="58477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2D276CA-6F96-4264-B1D7-051723C553C9}"/>
                    </a:ext>
                  </a:extLst>
                </p:cNvPr>
                <p:cNvSpPr txBox="1"/>
                <p:nvPr/>
              </p:nvSpPr>
              <p:spPr>
                <a:xfrm>
                  <a:off x="6868110" y="4502969"/>
                  <a:ext cx="121302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𝐄𝐗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2D276CA-6F96-4264-B1D7-051723C553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8110" y="4502969"/>
                  <a:ext cx="1213024" cy="64633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BE8C268-7540-480D-92EA-69D4115BF8A9}"/>
              </a:ext>
            </a:extLst>
          </p:cNvPr>
          <p:cNvGrpSpPr/>
          <p:nvPr/>
        </p:nvGrpSpPr>
        <p:grpSpPr>
          <a:xfrm>
            <a:off x="8130435" y="1547486"/>
            <a:ext cx="3396841" cy="3492552"/>
            <a:chOff x="5602384" y="1658649"/>
            <a:chExt cx="3233574" cy="34925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0A9184BB-81AE-4795-93E8-3793A9457A2B}"/>
                    </a:ext>
                  </a:extLst>
                </p:cNvPr>
                <p:cNvSpPr/>
                <p:nvPr/>
              </p:nvSpPr>
              <p:spPr>
                <a:xfrm>
                  <a:off x="6994187" y="1658649"/>
                  <a:ext cx="826851" cy="778828"/>
                </a:xfrm>
                <a:prstGeom prst="ellipse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0A9184BB-81AE-4795-93E8-3793A9457A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4187" y="1658649"/>
                  <a:ext cx="826851" cy="778828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349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C32BA35A-B75B-480B-9CD4-66606C03824C}"/>
                    </a:ext>
                  </a:extLst>
                </p:cNvPr>
                <p:cNvSpPr/>
                <p:nvPr/>
              </p:nvSpPr>
              <p:spPr>
                <a:xfrm>
                  <a:off x="6060331" y="3274694"/>
                  <a:ext cx="826851" cy="778828"/>
                </a:xfrm>
                <a:prstGeom prst="ellipse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C32BA35A-B75B-480B-9CD4-66606C0382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0331" y="3274694"/>
                  <a:ext cx="826851" cy="778828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349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D4990C4A-B873-4B4E-AA3E-F567CA59AC4E}"/>
                    </a:ext>
                  </a:extLst>
                </p:cNvPr>
                <p:cNvSpPr/>
                <p:nvPr/>
              </p:nvSpPr>
              <p:spPr>
                <a:xfrm>
                  <a:off x="8009107" y="3196872"/>
                  <a:ext cx="826851" cy="778828"/>
                </a:xfrm>
                <a:prstGeom prst="ellipse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D4990C4A-B873-4B4E-AA3E-F567CA59AC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9107" y="3196872"/>
                  <a:ext cx="826851" cy="778828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349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5E69BE72-DC14-4B84-88EE-EA4DCCF6BD99}"/>
                </a:ext>
              </a:extLst>
            </p:cNvPr>
            <p:cNvCxnSpPr>
              <a:cxnSpLocks/>
              <a:stCxn id="34" idx="3"/>
              <a:endCxn id="35" idx="0"/>
            </p:cNvCxnSpPr>
            <p:nvPr/>
          </p:nvCxnSpPr>
          <p:spPr>
            <a:xfrm flipH="1">
              <a:off x="6473757" y="2323420"/>
              <a:ext cx="641520" cy="9512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BEED60CF-581C-45CD-AFBB-BFBC9CB9EF2C}"/>
                </a:ext>
              </a:extLst>
            </p:cNvPr>
            <p:cNvCxnSpPr>
              <a:cxnSpLocks/>
              <a:stCxn id="34" idx="5"/>
              <a:endCxn id="36" idx="0"/>
            </p:cNvCxnSpPr>
            <p:nvPr/>
          </p:nvCxnSpPr>
          <p:spPr>
            <a:xfrm>
              <a:off x="7699948" y="2323420"/>
              <a:ext cx="722585" cy="8734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57BBEDCF-6B1B-4AB1-AB4B-1DCF25DA6028}"/>
                    </a:ext>
                  </a:extLst>
                </p:cNvPr>
                <p:cNvSpPr txBox="1"/>
                <p:nvPr/>
              </p:nvSpPr>
              <p:spPr>
                <a:xfrm>
                  <a:off x="5602384" y="3111587"/>
                  <a:ext cx="51187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57BBEDCF-6B1B-4AB1-AB4B-1DCF25DA60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2384" y="3111587"/>
                  <a:ext cx="511871" cy="58477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28D15EF-3896-4A47-ACDA-B034113AFEAB}"/>
                    </a:ext>
                  </a:extLst>
                </p:cNvPr>
                <p:cNvSpPr txBox="1"/>
                <p:nvPr/>
              </p:nvSpPr>
              <p:spPr>
                <a:xfrm>
                  <a:off x="6145350" y="4504870"/>
                  <a:ext cx="269060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𝐀𝐗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𝐄𝐗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28D15EF-3896-4A47-ACDA-B034113AFE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5350" y="4504870"/>
                  <a:ext cx="2690608" cy="64633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A6C80F7-6487-4E0F-BB3B-75D9F68F238F}"/>
                  </a:ext>
                </a:extLst>
              </p:cNvPr>
              <p:cNvSpPr txBox="1"/>
              <p:nvPr/>
            </p:nvSpPr>
            <p:spPr>
              <a:xfrm>
                <a:off x="10209616" y="2949353"/>
                <a:ext cx="5377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A6C80F7-6487-4E0F-BB3B-75D9F68F2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9616" y="2949353"/>
                <a:ext cx="537716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5544526-CF97-463E-8551-4410365202B6}"/>
                  </a:ext>
                </a:extLst>
              </p:cNvPr>
              <p:cNvSpPr txBox="1"/>
              <p:nvPr/>
            </p:nvSpPr>
            <p:spPr>
              <a:xfrm>
                <a:off x="10193981" y="3400701"/>
                <a:ext cx="5112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5544526-CF97-463E-8551-441036520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3981" y="3400701"/>
                <a:ext cx="511294" cy="584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0492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E2400E-84BA-4444-8E0D-C8BE4D30D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CTL semantics through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13EA6-C2A3-41F2-B44C-562548CCF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2415DB-4FD0-4AA4-9DE9-2A3217701570}"/>
                  </a:ext>
                </a:extLst>
              </p:cNvPr>
              <p:cNvSpPr txBox="1"/>
              <p:nvPr/>
            </p:nvSpPr>
            <p:spPr>
              <a:xfrm>
                <a:off x="3267920" y="1571425"/>
                <a:ext cx="277488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𝐀𝐅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: Along all</a:t>
                </a:r>
              </a:p>
              <a:p>
                <a:r>
                  <a:rPr lang="en-US" sz="2800" dirty="0"/>
                  <a:t>Paths, There is some future step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holds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2415DB-4FD0-4AA4-9DE9-2A3217701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920" y="1571425"/>
                <a:ext cx="2774884" cy="1815882"/>
              </a:xfrm>
              <a:prstGeom prst="rect">
                <a:avLst/>
              </a:prstGeom>
              <a:blipFill>
                <a:blip r:embed="rId2"/>
                <a:stretch>
                  <a:fillRect l="-4396" t="-3356" r="-2857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8533630-E8EB-4C73-8F29-2716E0FE1E21}"/>
              </a:ext>
            </a:extLst>
          </p:cNvPr>
          <p:cNvGrpSpPr/>
          <p:nvPr/>
        </p:nvGrpSpPr>
        <p:grpSpPr>
          <a:xfrm>
            <a:off x="166680" y="1515623"/>
            <a:ext cx="4318632" cy="3859382"/>
            <a:chOff x="1400198" y="1308085"/>
            <a:chExt cx="4517742" cy="3859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052FABD7-103D-4F8B-8C4F-648DA3DBA400}"/>
                    </a:ext>
                  </a:extLst>
                </p:cNvPr>
                <p:cNvSpPr/>
                <p:nvPr/>
              </p:nvSpPr>
              <p:spPr>
                <a:xfrm>
                  <a:off x="2479157" y="1308085"/>
                  <a:ext cx="826851" cy="778828"/>
                </a:xfrm>
                <a:prstGeom prst="ellipse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052FABD7-103D-4F8B-8C4F-648DA3DBA4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9157" y="1308085"/>
                  <a:ext cx="826851" cy="778828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349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0B247C8-BF7D-4E32-B198-79D7ABFB6870}"/>
                </a:ext>
              </a:extLst>
            </p:cNvPr>
            <p:cNvSpPr/>
            <p:nvPr/>
          </p:nvSpPr>
          <p:spPr>
            <a:xfrm>
              <a:off x="1853408" y="2432176"/>
              <a:ext cx="826851" cy="7788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B666487-1D75-4921-9D20-0BD8E4A2D21A}"/>
                </a:ext>
              </a:extLst>
            </p:cNvPr>
            <p:cNvSpPr/>
            <p:nvPr/>
          </p:nvSpPr>
          <p:spPr>
            <a:xfrm>
              <a:off x="3518330" y="2271828"/>
              <a:ext cx="826851" cy="778828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16C6160-5BC8-4D9B-AA02-8CA53F110501}"/>
                </a:ext>
              </a:extLst>
            </p:cNvPr>
            <p:cNvCxnSpPr>
              <a:cxnSpLocks/>
              <a:stCxn id="8" idx="3"/>
              <a:endCxn id="9" idx="0"/>
            </p:cNvCxnSpPr>
            <p:nvPr/>
          </p:nvCxnSpPr>
          <p:spPr>
            <a:xfrm flipH="1">
              <a:off x="2266834" y="1972856"/>
              <a:ext cx="333413" cy="45932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A4FD98D-45BA-4362-B8B4-5FADE7CC3720}"/>
                </a:ext>
              </a:extLst>
            </p:cNvPr>
            <p:cNvCxnSpPr>
              <a:cxnSpLocks/>
              <a:stCxn id="8" idx="5"/>
              <a:endCxn id="10" idx="1"/>
            </p:cNvCxnSpPr>
            <p:nvPr/>
          </p:nvCxnSpPr>
          <p:spPr>
            <a:xfrm>
              <a:off x="3184918" y="1972856"/>
              <a:ext cx="454502" cy="41302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0E58183-F01C-457F-ABBE-81BD2CFF83B8}"/>
                    </a:ext>
                  </a:extLst>
                </p:cNvPr>
                <p:cNvSpPr txBox="1"/>
                <p:nvPr/>
              </p:nvSpPr>
              <p:spPr>
                <a:xfrm>
                  <a:off x="1400198" y="2441562"/>
                  <a:ext cx="51187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0E58183-F01C-457F-ABBE-81BD2CFF83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0198" y="2441562"/>
                  <a:ext cx="511871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3C57ED9-795D-4753-A39B-B64F54AA0E14}"/>
                </a:ext>
              </a:extLst>
            </p:cNvPr>
            <p:cNvSpPr/>
            <p:nvPr/>
          </p:nvSpPr>
          <p:spPr>
            <a:xfrm>
              <a:off x="2636833" y="3296511"/>
              <a:ext cx="826851" cy="7788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FC3A39B-F7CC-4929-979A-B48E77DC7EA4}"/>
                </a:ext>
              </a:extLst>
            </p:cNvPr>
            <p:cNvSpPr/>
            <p:nvPr/>
          </p:nvSpPr>
          <p:spPr>
            <a:xfrm>
              <a:off x="4506371" y="3294026"/>
              <a:ext cx="826851" cy="778828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73781F9-5EBC-409F-8C69-ED54A176D454}"/>
                </a:ext>
              </a:extLst>
            </p:cNvPr>
            <p:cNvCxnSpPr>
              <a:cxnSpLocks/>
              <a:stCxn id="10" idx="5"/>
              <a:endCxn id="25" idx="1"/>
            </p:cNvCxnSpPr>
            <p:nvPr/>
          </p:nvCxnSpPr>
          <p:spPr>
            <a:xfrm>
              <a:off x="4224091" y="2936599"/>
              <a:ext cx="403370" cy="4714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0119A94D-A3B5-4952-A3BC-4A4C1938C099}"/>
                </a:ext>
              </a:extLst>
            </p:cNvPr>
            <p:cNvCxnSpPr>
              <a:cxnSpLocks/>
              <a:stCxn id="10" idx="3"/>
              <a:endCxn id="24" idx="7"/>
            </p:cNvCxnSpPr>
            <p:nvPr/>
          </p:nvCxnSpPr>
          <p:spPr>
            <a:xfrm flipH="1">
              <a:off x="3342594" y="2936599"/>
              <a:ext cx="296826" cy="47396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FB7A3EC-2B44-47BC-9506-ED3468DD8679}"/>
                </a:ext>
              </a:extLst>
            </p:cNvPr>
            <p:cNvSpPr/>
            <p:nvPr/>
          </p:nvSpPr>
          <p:spPr>
            <a:xfrm>
              <a:off x="3634977" y="4388639"/>
              <a:ext cx="826851" cy="7788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C3C9DE36-B4D7-4DC7-AE73-05833AE8129D}"/>
                </a:ext>
              </a:extLst>
            </p:cNvPr>
            <p:cNvSpPr/>
            <p:nvPr/>
          </p:nvSpPr>
          <p:spPr>
            <a:xfrm>
              <a:off x="5091089" y="4356816"/>
              <a:ext cx="826851" cy="7788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84AD15CF-F60D-42B1-9380-88CA8BCEBEA8}"/>
                </a:ext>
              </a:extLst>
            </p:cNvPr>
            <p:cNvCxnSpPr>
              <a:cxnSpLocks/>
              <a:stCxn id="25" idx="5"/>
              <a:endCxn id="60" idx="0"/>
            </p:cNvCxnSpPr>
            <p:nvPr/>
          </p:nvCxnSpPr>
          <p:spPr>
            <a:xfrm>
              <a:off x="5212132" y="3958797"/>
              <a:ext cx="292383" cy="39801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A338F746-4ED4-4627-82FB-8362BDC53BE8}"/>
                </a:ext>
              </a:extLst>
            </p:cNvPr>
            <p:cNvCxnSpPr>
              <a:cxnSpLocks/>
              <a:stCxn id="25" idx="3"/>
              <a:endCxn id="59" idx="7"/>
            </p:cNvCxnSpPr>
            <p:nvPr/>
          </p:nvCxnSpPr>
          <p:spPr>
            <a:xfrm flipH="1">
              <a:off x="4340738" y="3958797"/>
              <a:ext cx="286723" cy="54389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A8D81B86-F197-4FD1-B503-A75CD8D00EAE}"/>
                    </a:ext>
                  </a:extLst>
                </p:cNvPr>
                <p:cNvSpPr txBox="1"/>
                <p:nvPr/>
              </p:nvSpPr>
              <p:spPr>
                <a:xfrm>
                  <a:off x="2877168" y="4064428"/>
                  <a:ext cx="51187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A8D81B86-F197-4FD1-B503-A75CD8D00E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7168" y="4064428"/>
                  <a:ext cx="511871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68B8275E-694C-4424-9E94-850B31882DF2}"/>
                    </a:ext>
                  </a:extLst>
                </p:cNvPr>
                <p:cNvSpPr txBox="1"/>
                <p:nvPr/>
              </p:nvSpPr>
              <p:spPr>
                <a:xfrm>
                  <a:off x="4371525" y="4453678"/>
                  <a:ext cx="51187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68B8275E-694C-4424-9E94-850B31882D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1525" y="4453678"/>
                  <a:ext cx="511871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557D868-2DC5-4F5E-87C0-E9F9F22A2DAA}"/>
                  </a:ext>
                </a:extLst>
              </p:cNvPr>
              <p:cNvSpPr txBox="1"/>
              <p:nvPr/>
            </p:nvSpPr>
            <p:spPr>
              <a:xfrm>
                <a:off x="4415695" y="4721767"/>
                <a:ext cx="5118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557D868-2DC5-4F5E-87C0-E9F9F22A2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695" y="4721767"/>
                <a:ext cx="511871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52E14511-AF26-441D-9E80-C4F72EFB6997}"/>
              </a:ext>
            </a:extLst>
          </p:cNvPr>
          <p:cNvGrpSpPr/>
          <p:nvPr/>
        </p:nvGrpSpPr>
        <p:grpSpPr>
          <a:xfrm>
            <a:off x="7729182" y="1438030"/>
            <a:ext cx="4529500" cy="3859382"/>
            <a:chOff x="6736332" y="1251799"/>
            <a:chExt cx="4529500" cy="3859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D4CCFCC0-763E-4774-8846-84BFBC71B4AF}"/>
                    </a:ext>
                  </a:extLst>
                </p:cNvPr>
                <p:cNvSpPr/>
                <p:nvPr/>
              </p:nvSpPr>
              <p:spPr>
                <a:xfrm>
                  <a:off x="7362081" y="1251799"/>
                  <a:ext cx="826851" cy="778828"/>
                </a:xfrm>
                <a:prstGeom prst="ellipse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D4CCFCC0-763E-4774-8846-84BFBC71B4A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2081" y="1251799"/>
                  <a:ext cx="826851" cy="778828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49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85000DB6-DEAD-436D-8F64-7B48F46ACEB9}"/>
                </a:ext>
              </a:extLst>
            </p:cNvPr>
            <p:cNvSpPr/>
            <p:nvPr/>
          </p:nvSpPr>
          <p:spPr>
            <a:xfrm>
              <a:off x="6736332" y="2375890"/>
              <a:ext cx="826851" cy="778828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61280B9-9E4A-4EBC-9666-DC8403D5EDAB}"/>
                </a:ext>
              </a:extLst>
            </p:cNvPr>
            <p:cNvSpPr/>
            <p:nvPr/>
          </p:nvSpPr>
          <p:spPr>
            <a:xfrm>
              <a:off x="8401254" y="2215542"/>
              <a:ext cx="826851" cy="778828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D54DA1A1-82BE-403F-8635-C971E74D1466}"/>
                </a:ext>
              </a:extLst>
            </p:cNvPr>
            <p:cNvCxnSpPr>
              <a:cxnSpLocks/>
              <a:stCxn id="88" idx="3"/>
              <a:endCxn id="89" idx="0"/>
            </p:cNvCxnSpPr>
            <p:nvPr/>
          </p:nvCxnSpPr>
          <p:spPr>
            <a:xfrm flipH="1">
              <a:off x="7149758" y="1916570"/>
              <a:ext cx="333413" cy="45932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4149037E-BD4A-4B2A-83F3-9F1A19DCD6FB}"/>
                </a:ext>
              </a:extLst>
            </p:cNvPr>
            <p:cNvCxnSpPr>
              <a:cxnSpLocks/>
              <a:stCxn id="88" idx="5"/>
              <a:endCxn id="90" idx="1"/>
            </p:cNvCxnSpPr>
            <p:nvPr/>
          </p:nvCxnSpPr>
          <p:spPr>
            <a:xfrm>
              <a:off x="8067842" y="1916570"/>
              <a:ext cx="454502" cy="41302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86B1820E-8F0F-4B89-9E5A-3031CF101828}"/>
                </a:ext>
              </a:extLst>
            </p:cNvPr>
            <p:cNvSpPr/>
            <p:nvPr/>
          </p:nvSpPr>
          <p:spPr>
            <a:xfrm>
              <a:off x="7519757" y="3240225"/>
              <a:ext cx="826851" cy="778828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F247A7D4-6C6F-4586-AD9E-27BD57BB4BA2}"/>
                </a:ext>
              </a:extLst>
            </p:cNvPr>
            <p:cNvSpPr/>
            <p:nvPr/>
          </p:nvSpPr>
          <p:spPr>
            <a:xfrm>
              <a:off x="9389295" y="3237740"/>
              <a:ext cx="826851" cy="778828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C4D0BC2A-8792-4E6F-921F-507D820AD711}"/>
                </a:ext>
              </a:extLst>
            </p:cNvPr>
            <p:cNvCxnSpPr>
              <a:cxnSpLocks/>
              <a:stCxn id="90" idx="5"/>
              <a:endCxn id="95" idx="1"/>
            </p:cNvCxnSpPr>
            <p:nvPr/>
          </p:nvCxnSpPr>
          <p:spPr>
            <a:xfrm>
              <a:off x="9107015" y="2880313"/>
              <a:ext cx="403370" cy="4714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885EB675-7E01-428F-BD47-0E3CC5633C78}"/>
                </a:ext>
              </a:extLst>
            </p:cNvPr>
            <p:cNvCxnSpPr>
              <a:cxnSpLocks/>
              <a:stCxn id="90" idx="3"/>
              <a:endCxn id="94" idx="7"/>
            </p:cNvCxnSpPr>
            <p:nvPr/>
          </p:nvCxnSpPr>
          <p:spPr>
            <a:xfrm flipH="1">
              <a:off x="8225518" y="2880313"/>
              <a:ext cx="296826" cy="47396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E3A5DC27-B1C5-4734-916C-38250E6F6F7C}"/>
                </a:ext>
              </a:extLst>
            </p:cNvPr>
            <p:cNvSpPr/>
            <p:nvPr/>
          </p:nvSpPr>
          <p:spPr>
            <a:xfrm>
              <a:off x="8517901" y="4332353"/>
              <a:ext cx="826851" cy="778828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A4CD76C1-327B-4A34-AAF5-E05C8A45D617}"/>
                </a:ext>
              </a:extLst>
            </p:cNvPr>
            <p:cNvSpPr/>
            <p:nvPr/>
          </p:nvSpPr>
          <p:spPr>
            <a:xfrm>
              <a:off x="9974013" y="4300530"/>
              <a:ext cx="826851" cy="7788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18F8EDF9-2DEE-4A79-8823-7D59B8317A91}"/>
                </a:ext>
              </a:extLst>
            </p:cNvPr>
            <p:cNvCxnSpPr>
              <a:cxnSpLocks/>
              <a:stCxn id="95" idx="5"/>
              <a:endCxn id="99" idx="0"/>
            </p:cNvCxnSpPr>
            <p:nvPr/>
          </p:nvCxnSpPr>
          <p:spPr>
            <a:xfrm>
              <a:off x="10095056" y="3902511"/>
              <a:ext cx="292383" cy="39801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D50FF057-1B3C-48D9-BF1D-AAEBFFE1DE58}"/>
                </a:ext>
              </a:extLst>
            </p:cNvPr>
            <p:cNvCxnSpPr>
              <a:cxnSpLocks/>
              <a:stCxn id="95" idx="3"/>
              <a:endCxn id="98" idx="7"/>
            </p:cNvCxnSpPr>
            <p:nvPr/>
          </p:nvCxnSpPr>
          <p:spPr>
            <a:xfrm flipH="1">
              <a:off x="9223662" y="3902511"/>
              <a:ext cx="286723" cy="54389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FE23FF47-A68B-4353-A648-8824804BE006}"/>
                    </a:ext>
                  </a:extLst>
                </p:cNvPr>
                <p:cNvSpPr txBox="1"/>
                <p:nvPr/>
              </p:nvSpPr>
              <p:spPr>
                <a:xfrm>
                  <a:off x="10753961" y="3868903"/>
                  <a:ext cx="51187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FE23FF47-A68B-4353-A648-8824804BE0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3961" y="3868903"/>
                  <a:ext cx="511871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D274B7E-8217-4641-AA2D-439BE61A73DA}"/>
                  </a:ext>
                </a:extLst>
              </p:cNvPr>
              <p:cNvSpPr txBox="1"/>
              <p:nvPr/>
            </p:nvSpPr>
            <p:spPr>
              <a:xfrm>
                <a:off x="5803374" y="3642606"/>
                <a:ext cx="277488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𝐄𝐅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: Along some</a:t>
                </a:r>
              </a:p>
              <a:p>
                <a:r>
                  <a:rPr lang="en-US" sz="2800" dirty="0"/>
                  <a:t>path, there is some future step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holds</a:t>
                </a:r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D274B7E-8217-4641-AA2D-439BE61A7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374" y="3642606"/>
                <a:ext cx="2774884" cy="1815882"/>
              </a:xfrm>
              <a:prstGeom prst="rect">
                <a:avLst/>
              </a:prstGeom>
              <a:blipFill>
                <a:blip r:embed="rId10"/>
                <a:stretch>
                  <a:fillRect l="-4615" t="-3367" r="-3516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16442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E2400E-84BA-4444-8E0D-C8BE4D30D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CTL semantics through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13EA6-C2A3-41F2-B44C-562548CCF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2415DB-4FD0-4AA4-9DE9-2A3217701570}"/>
                  </a:ext>
                </a:extLst>
              </p:cNvPr>
              <p:cNvSpPr txBox="1"/>
              <p:nvPr/>
            </p:nvSpPr>
            <p:spPr>
              <a:xfrm>
                <a:off x="3077026" y="1350253"/>
                <a:ext cx="309223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𝐀𝐆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: Across all</a:t>
                </a:r>
              </a:p>
              <a:p>
                <a:r>
                  <a:rPr lang="en-US" sz="2800" dirty="0"/>
                  <a:t>paths, and for every successor in the path,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holds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2415DB-4FD0-4AA4-9DE9-2A3217701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026" y="1350253"/>
                <a:ext cx="3092230" cy="1815882"/>
              </a:xfrm>
              <a:prstGeom prst="rect">
                <a:avLst/>
              </a:prstGeom>
              <a:blipFill>
                <a:blip r:embed="rId2"/>
                <a:stretch>
                  <a:fillRect l="-4142" t="-3020" r="-5720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8533630-E8EB-4C73-8F29-2716E0FE1E21}"/>
              </a:ext>
            </a:extLst>
          </p:cNvPr>
          <p:cNvGrpSpPr/>
          <p:nvPr/>
        </p:nvGrpSpPr>
        <p:grpSpPr>
          <a:xfrm>
            <a:off x="208341" y="1551458"/>
            <a:ext cx="4318632" cy="3859382"/>
            <a:chOff x="1400198" y="1308085"/>
            <a:chExt cx="4517742" cy="3859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052FABD7-103D-4F8B-8C4F-648DA3DBA400}"/>
                    </a:ext>
                  </a:extLst>
                </p:cNvPr>
                <p:cNvSpPr/>
                <p:nvPr/>
              </p:nvSpPr>
              <p:spPr>
                <a:xfrm>
                  <a:off x="2479157" y="1308085"/>
                  <a:ext cx="826851" cy="778828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052FABD7-103D-4F8B-8C4F-648DA3DBA4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9157" y="1308085"/>
                  <a:ext cx="826851" cy="778828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349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0B247C8-BF7D-4E32-B198-79D7ABFB6870}"/>
                </a:ext>
              </a:extLst>
            </p:cNvPr>
            <p:cNvSpPr/>
            <p:nvPr/>
          </p:nvSpPr>
          <p:spPr>
            <a:xfrm>
              <a:off x="1853408" y="2432176"/>
              <a:ext cx="826851" cy="7788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B666487-1D75-4921-9D20-0BD8E4A2D21A}"/>
                </a:ext>
              </a:extLst>
            </p:cNvPr>
            <p:cNvSpPr/>
            <p:nvPr/>
          </p:nvSpPr>
          <p:spPr>
            <a:xfrm>
              <a:off x="3518330" y="2271828"/>
              <a:ext cx="826851" cy="7788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16C6160-5BC8-4D9B-AA02-8CA53F110501}"/>
                </a:ext>
              </a:extLst>
            </p:cNvPr>
            <p:cNvCxnSpPr>
              <a:cxnSpLocks/>
              <a:stCxn id="8" idx="3"/>
              <a:endCxn id="9" idx="0"/>
            </p:cNvCxnSpPr>
            <p:nvPr/>
          </p:nvCxnSpPr>
          <p:spPr>
            <a:xfrm flipH="1">
              <a:off x="2266834" y="1972856"/>
              <a:ext cx="333413" cy="45932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A4FD98D-45BA-4362-B8B4-5FADE7CC3720}"/>
                </a:ext>
              </a:extLst>
            </p:cNvPr>
            <p:cNvCxnSpPr>
              <a:cxnSpLocks/>
              <a:stCxn id="8" idx="5"/>
              <a:endCxn id="10" idx="1"/>
            </p:cNvCxnSpPr>
            <p:nvPr/>
          </p:nvCxnSpPr>
          <p:spPr>
            <a:xfrm>
              <a:off x="3184918" y="1972856"/>
              <a:ext cx="454502" cy="41302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0E58183-F01C-457F-ABBE-81BD2CFF83B8}"/>
                    </a:ext>
                  </a:extLst>
                </p:cNvPr>
                <p:cNvSpPr txBox="1"/>
                <p:nvPr/>
              </p:nvSpPr>
              <p:spPr>
                <a:xfrm>
                  <a:off x="1400198" y="2441562"/>
                  <a:ext cx="51187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0E58183-F01C-457F-ABBE-81BD2CFF83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0198" y="2441562"/>
                  <a:ext cx="511871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3C57ED9-795D-4753-A39B-B64F54AA0E14}"/>
                </a:ext>
              </a:extLst>
            </p:cNvPr>
            <p:cNvSpPr/>
            <p:nvPr/>
          </p:nvSpPr>
          <p:spPr>
            <a:xfrm>
              <a:off x="2636833" y="3296511"/>
              <a:ext cx="826851" cy="7788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FC3A39B-F7CC-4929-979A-B48E77DC7EA4}"/>
                </a:ext>
              </a:extLst>
            </p:cNvPr>
            <p:cNvSpPr/>
            <p:nvPr/>
          </p:nvSpPr>
          <p:spPr>
            <a:xfrm>
              <a:off x="4506371" y="3294026"/>
              <a:ext cx="826851" cy="7788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73781F9-5EBC-409F-8C69-ED54A176D454}"/>
                </a:ext>
              </a:extLst>
            </p:cNvPr>
            <p:cNvCxnSpPr>
              <a:cxnSpLocks/>
              <a:stCxn id="10" idx="5"/>
              <a:endCxn id="25" idx="1"/>
            </p:cNvCxnSpPr>
            <p:nvPr/>
          </p:nvCxnSpPr>
          <p:spPr>
            <a:xfrm>
              <a:off x="4224091" y="2936599"/>
              <a:ext cx="403370" cy="4714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0119A94D-A3B5-4952-A3BC-4A4C1938C099}"/>
                </a:ext>
              </a:extLst>
            </p:cNvPr>
            <p:cNvCxnSpPr>
              <a:cxnSpLocks/>
              <a:stCxn id="10" idx="3"/>
              <a:endCxn id="24" idx="7"/>
            </p:cNvCxnSpPr>
            <p:nvPr/>
          </p:nvCxnSpPr>
          <p:spPr>
            <a:xfrm flipH="1">
              <a:off x="3342594" y="2936599"/>
              <a:ext cx="296826" cy="47396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FB7A3EC-2B44-47BC-9506-ED3468DD8679}"/>
                </a:ext>
              </a:extLst>
            </p:cNvPr>
            <p:cNvSpPr/>
            <p:nvPr/>
          </p:nvSpPr>
          <p:spPr>
            <a:xfrm>
              <a:off x="3634977" y="4388639"/>
              <a:ext cx="826851" cy="7788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C3C9DE36-B4D7-4DC7-AE73-05833AE8129D}"/>
                </a:ext>
              </a:extLst>
            </p:cNvPr>
            <p:cNvSpPr/>
            <p:nvPr/>
          </p:nvSpPr>
          <p:spPr>
            <a:xfrm>
              <a:off x="5091089" y="4356816"/>
              <a:ext cx="826851" cy="7788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84AD15CF-F60D-42B1-9380-88CA8BCEBEA8}"/>
                </a:ext>
              </a:extLst>
            </p:cNvPr>
            <p:cNvCxnSpPr>
              <a:cxnSpLocks/>
              <a:stCxn id="25" idx="5"/>
              <a:endCxn id="60" idx="0"/>
            </p:cNvCxnSpPr>
            <p:nvPr/>
          </p:nvCxnSpPr>
          <p:spPr>
            <a:xfrm>
              <a:off x="5212132" y="3958797"/>
              <a:ext cx="292383" cy="39801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A338F746-4ED4-4627-82FB-8362BDC53BE8}"/>
                </a:ext>
              </a:extLst>
            </p:cNvPr>
            <p:cNvCxnSpPr>
              <a:cxnSpLocks/>
              <a:stCxn id="25" idx="3"/>
              <a:endCxn id="59" idx="7"/>
            </p:cNvCxnSpPr>
            <p:nvPr/>
          </p:nvCxnSpPr>
          <p:spPr>
            <a:xfrm flipH="1">
              <a:off x="4340738" y="3958797"/>
              <a:ext cx="286723" cy="54389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A8D81B86-F197-4FD1-B503-A75CD8D00EAE}"/>
                    </a:ext>
                  </a:extLst>
                </p:cNvPr>
                <p:cNvSpPr txBox="1"/>
                <p:nvPr/>
              </p:nvSpPr>
              <p:spPr>
                <a:xfrm>
                  <a:off x="2094803" y="3374022"/>
                  <a:ext cx="51187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A8D81B86-F197-4FD1-B503-A75CD8D00E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4803" y="3374022"/>
                  <a:ext cx="511871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68B8275E-694C-4424-9E94-850B31882DF2}"/>
                    </a:ext>
                  </a:extLst>
                </p:cNvPr>
                <p:cNvSpPr txBox="1"/>
                <p:nvPr/>
              </p:nvSpPr>
              <p:spPr>
                <a:xfrm>
                  <a:off x="4371525" y="4453678"/>
                  <a:ext cx="51187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68B8275E-694C-4424-9E94-850B31882D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1525" y="4453678"/>
                  <a:ext cx="511871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557D868-2DC5-4F5E-87C0-E9F9F22A2DAA}"/>
                  </a:ext>
                </a:extLst>
              </p:cNvPr>
              <p:cNvSpPr txBox="1"/>
              <p:nvPr/>
            </p:nvSpPr>
            <p:spPr>
              <a:xfrm>
                <a:off x="4415695" y="4721767"/>
                <a:ext cx="5118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557D868-2DC5-4F5E-87C0-E9F9F22A2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695" y="4721767"/>
                <a:ext cx="511871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D4CCFCC0-763E-4774-8846-84BFBC71B4AF}"/>
                  </a:ext>
                </a:extLst>
              </p:cNvPr>
              <p:cNvSpPr/>
              <p:nvPr/>
            </p:nvSpPr>
            <p:spPr>
              <a:xfrm>
                <a:off x="8354931" y="1438030"/>
                <a:ext cx="826851" cy="778828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D4CCFCC0-763E-4774-8846-84BFBC71B4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4931" y="1438030"/>
                <a:ext cx="826851" cy="77882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349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Oval 88">
            <a:extLst>
              <a:ext uri="{FF2B5EF4-FFF2-40B4-BE49-F238E27FC236}">
                <a16:creationId xmlns:a16="http://schemas.microsoft.com/office/drawing/2014/main" id="{85000DB6-DEAD-436D-8F64-7B48F46ACEB9}"/>
              </a:ext>
            </a:extLst>
          </p:cNvPr>
          <p:cNvSpPr/>
          <p:nvPr/>
        </p:nvSpPr>
        <p:spPr>
          <a:xfrm>
            <a:off x="7729182" y="2562121"/>
            <a:ext cx="826851" cy="778828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i="1" dirty="0">
              <a:solidFill>
                <a:schemeClr val="accent6">
                  <a:lumMod val="40000"/>
                  <a:lumOff val="60000"/>
                </a:schemeClr>
              </a:solidFill>
              <a:latin typeface="Cambria Math" panose="02040503050406030204" pitchFamily="18" charset="0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661280B9-9E4A-4EBC-9666-DC8403D5EDAB}"/>
              </a:ext>
            </a:extLst>
          </p:cNvPr>
          <p:cNvSpPr/>
          <p:nvPr/>
        </p:nvSpPr>
        <p:spPr>
          <a:xfrm>
            <a:off x="9394104" y="2401773"/>
            <a:ext cx="826851" cy="7788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i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54DA1A1-82BE-403F-8635-C971E74D1466}"/>
              </a:ext>
            </a:extLst>
          </p:cNvPr>
          <p:cNvCxnSpPr>
            <a:cxnSpLocks/>
            <a:stCxn id="88" idx="3"/>
            <a:endCxn id="89" idx="0"/>
          </p:cNvCxnSpPr>
          <p:nvPr/>
        </p:nvCxnSpPr>
        <p:spPr>
          <a:xfrm flipH="1">
            <a:off x="8142608" y="2102801"/>
            <a:ext cx="333413" cy="459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4149037E-BD4A-4B2A-83F3-9F1A19DCD6FB}"/>
              </a:ext>
            </a:extLst>
          </p:cNvPr>
          <p:cNvCxnSpPr>
            <a:cxnSpLocks/>
            <a:stCxn id="88" idx="5"/>
            <a:endCxn id="90" idx="1"/>
          </p:cNvCxnSpPr>
          <p:nvPr/>
        </p:nvCxnSpPr>
        <p:spPr>
          <a:xfrm>
            <a:off x="9060692" y="2102801"/>
            <a:ext cx="454502" cy="41302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>
            <a:extLst>
              <a:ext uri="{FF2B5EF4-FFF2-40B4-BE49-F238E27FC236}">
                <a16:creationId xmlns:a16="http://schemas.microsoft.com/office/drawing/2014/main" id="{86B1820E-8F0F-4B89-9E5A-3031CF101828}"/>
              </a:ext>
            </a:extLst>
          </p:cNvPr>
          <p:cNvSpPr/>
          <p:nvPr/>
        </p:nvSpPr>
        <p:spPr>
          <a:xfrm>
            <a:off x="8512607" y="3426456"/>
            <a:ext cx="826851" cy="778828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i="1" dirty="0">
              <a:solidFill>
                <a:schemeClr val="accent6">
                  <a:lumMod val="40000"/>
                  <a:lumOff val="60000"/>
                </a:schemeClr>
              </a:solidFill>
              <a:latin typeface="Cambria Math" panose="02040503050406030204" pitchFamily="18" charset="0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F247A7D4-6C6F-4586-AD9E-27BD57BB4BA2}"/>
              </a:ext>
            </a:extLst>
          </p:cNvPr>
          <p:cNvSpPr/>
          <p:nvPr/>
        </p:nvSpPr>
        <p:spPr>
          <a:xfrm>
            <a:off x="10382145" y="3423971"/>
            <a:ext cx="826851" cy="7788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i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4D0BC2A-8792-4E6F-921F-507D820AD711}"/>
              </a:ext>
            </a:extLst>
          </p:cNvPr>
          <p:cNvCxnSpPr>
            <a:cxnSpLocks/>
            <a:stCxn id="90" idx="5"/>
            <a:endCxn id="95" idx="1"/>
          </p:cNvCxnSpPr>
          <p:nvPr/>
        </p:nvCxnSpPr>
        <p:spPr>
          <a:xfrm>
            <a:off x="10099865" y="3066544"/>
            <a:ext cx="403370" cy="47148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885EB675-7E01-428F-BD47-0E3CC5633C78}"/>
              </a:ext>
            </a:extLst>
          </p:cNvPr>
          <p:cNvCxnSpPr>
            <a:cxnSpLocks/>
            <a:stCxn id="90" idx="3"/>
            <a:endCxn id="94" idx="7"/>
          </p:cNvCxnSpPr>
          <p:nvPr/>
        </p:nvCxnSpPr>
        <p:spPr>
          <a:xfrm flipH="1">
            <a:off x="9218368" y="3066544"/>
            <a:ext cx="296826" cy="47396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>
            <a:extLst>
              <a:ext uri="{FF2B5EF4-FFF2-40B4-BE49-F238E27FC236}">
                <a16:creationId xmlns:a16="http://schemas.microsoft.com/office/drawing/2014/main" id="{E3A5DC27-B1C5-4734-916C-38250E6F6F7C}"/>
              </a:ext>
            </a:extLst>
          </p:cNvPr>
          <p:cNvSpPr/>
          <p:nvPr/>
        </p:nvSpPr>
        <p:spPr>
          <a:xfrm>
            <a:off x="9510751" y="4518584"/>
            <a:ext cx="826851" cy="778828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i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A4CD76C1-327B-4A34-AAF5-E05C8A45D617}"/>
              </a:ext>
            </a:extLst>
          </p:cNvPr>
          <p:cNvSpPr/>
          <p:nvPr/>
        </p:nvSpPr>
        <p:spPr>
          <a:xfrm>
            <a:off x="10966863" y="4486761"/>
            <a:ext cx="826851" cy="7788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i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18F8EDF9-2DEE-4A79-8823-7D59B8317A91}"/>
              </a:ext>
            </a:extLst>
          </p:cNvPr>
          <p:cNvCxnSpPr>
            <a:cxnSpLocks/>
            <a:stCxn id="95" idx="5"/>
            <a:endCxn id="99" idx="0"/>
          </p:cNvCxnSpPr>
          <p:nvPr/>
        </p:nvCxnSpPr>
        <p:spPr>
          <a:xfrm>
            <a:off x="11087906" y="4088742"/>
            <a:ext cx="292383" cy="39801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D50FF057-1B3C-48D9-BF1D-AAEBFFE1DE58}"/>
              </a:ext>
            </a:extLst>
          </p:cNvPr>
          <p:cNvCxnSpPr>
            <a:cxnSpLocks/>
            <a:stCxn id="95" idx="3"/>
            <a:endCxn id="98" idx="7"/>
          </p:cNvCxnSpPr>
          <p:nvPr/>
        </p:nvCxnSpPr>
        <p:spPr>
          <a:xfrm flipH="1">
            <a:off x="10216512" y="4088742"/>
            <a:ext cx="286723" cy="54389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FE23FF47-A68B-4353-A648-8824804BE006}"/>
                  </a:ext>
                </a:extLst>
              </p:cNvPr>
              <p:cNvSpPr txBox="1"/>
              <p:nvPr/>
            </p:nvSpPr>
            <p:spPr>
              <a:xfrm>
                <a:off x="11488555" y="3933809"/>
                <a:ext cx="5118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FE23FF47-A68B-4353-A648-8824804BE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8555" y="3933809"/>
                <a:ext cx="511871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D274B7E-8217-4641-AA2D-439BE61A73DA}"/>
                  </a:ext>
                </a:extLst>
              </p:cNvPr>
              <p:cNvSpPr txBox="1"/>
              <p:nvPr/>
            </p:nvSpPr>
            <p:spPr>
              <a:xfrm>
                <a:off x="6058945" y="3604088"/>
                <a:ext cx="277488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𝐄𝐆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: Along some</a:t>
                </a:r>
              </a:p>
              <a:p>
                <a:r>
                  <a:rPr lang="en-US" sz="2800" dirty="0"/>
                  <a:t>path,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always holds</a:t>
                </a:r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D274B7E-8217-4641-AA2D-439BE61A7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945" y="3604088"/>
                <a:ext cx="2774884" cy="1815882"/>
              </a:xfrm>
              <a:prstGeom prst="rect">
                <a:avLst/>
              </a:prstGeom>
              <a:blipFill>
                <a:blip r:embed="rId10"/>
                <a:stretch>
                  <a:fillRect l="-4615" t="-3020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0AC045E-EA3A-4FE9-A22E-FD6EF6C9F805}"/>
                  </a:ext>
                </a:extLst>
              </p:cNvPr>
              <p:cNvSpPr txBox="1"/>
              <p:nvPr/>
            </p:nvSpPr>
            <p:spPr>
              <a:xfrm>
                <a:off x="2721686" y="3536613"/>
                <a:ext cx="5118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0AC045E-EA3A-4FE9-A22E-FD6EF6C9F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686" y="3536613"/>
                <a:ext cx="511871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5EFE678-D178-4CD2-8F1A-E81C664D2E41}"/>
                  </a:ext>
                </a:extLst>
              </p:cNvPr>
              <p:cNvSpPr txBox="1"/>
              <p:nvPr/>
            </p:nvSpPr>
            <p:spPr>
              <a:xfrm>
                <a:off x="1838385" y="2538159"/>
                <a:ext cx="5118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5EFE678-D178-4CD2-8F1A-E81C664D2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385" y="2538159"/>
                <a:ext cx="511871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4CDE3C2-9A16-4A34-B638-1E82E59461BA}"/>
                  </a:ext>
                </a:extLst>
              </p:cNvPr>
              <p:cNvSpPr txBox="1"/>
              <p:nvPr/>
            </p:nvSpPr>
            <p:spPr>
              <a:xfrm>
                <a:off x="700798" y="1568727"/>
                <a:ext cx="5118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4CDE3C2-9A16-4A34-B638-1E82E5946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98" y="1568727"/>
                <a:ext cx="511871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6D48C02-AB22-4482-A38D-919B6E484389}"/>
                  </a:ext>
                </a:extLst>
              </p:cNvPr>
              <p:cNvSpPr txBox="1"/>
              <p:nvPr/>
            </p:nvSpPr>
            <p:spPr>
              <a:xfrm>
                <a:off x="10831163" y="2887584"/>
                <a:ext cx="5118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6D48C02-AB22-4482-A38D-919B6E484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1163" y="2887584"/>
                <a:ext cx="511871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1B37337-7BA1-41B4-9093-4CB632AC105A}"/>
                  </a:ext>
                </a:extLst>
              </p:cNvPr>
              <p:cNvSpPr txBox="1"/>
              <p:nvPr/>
            </p:nvSpPr>
            <p:spPr>
              <a:xfrm>
                <a:off x="10019853" y="2016927"/>
                <a:ext cx="5118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1B37337-7BA1-41B4-9093-4CB632AC1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9853" y="2016927"/>
                <a:ext cx="511871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9031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8754BF0-5F99-4F15-BB44-170B236A63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Requirements can be informal: Either implicit or stated in natural language</a:t>
                </a:r>
              </a:p>
              <a:p>
                <a:pPr lvl="1"/>
                <a:r>
                  <a:rPr lang="en-US" dirty="0"/>
                  <a:t>If an obstacle is sensed by the car, it should stop if it is safe to do so</a:t>
                </a:r>
              </a:p>
              <a:p>
                <a:r>
                  <a:rPr lang="en-US" dirty="0"/>
                  <a:t>Formal requirements are stated explicitly in a mathematically precise fashion</a:t>
                </a:r>
              </a:p>
              <a:p>
                <a:pPr lvl="1"/>
                <a:r>
                  <a:rPr lang="en-US" dirty="0"/>
                  <a:t>If the vision system, with a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&gt;0.8, </m:t>
                    </m:r>
                  </m:oMath>
                </a14:m>
                <a:r>
                  <a:rPr lang="en-US" dirty="0"/>
                  <a:t> labels an object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safe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meters from the car as a stationary obstacle, then as long as the current velocity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the car is less than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𝑥𝑏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rad>
                  </m:oMath>
                </a14:m>
                <a:r>
                  <a:rPr lang="en-US" dirty="0"/>
                  <a:t> , the vehicle should execute an emergency stop maneuver within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dirty="0"/>
                  <a:t> ms. Here, the maximum braking deceleration that the car can produce at velocity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safe</m:t>
                        </m:r>
                      </m:sub>
                    </m:sSub>
                  </m:oMath>
                </a14:m>
                <a:r>
                  <a:rPr lang="en-US" dirty="0"/>
                  <a:t> is a safe stopping distance between vehicles.</a:t>
                </a:r>
                <a:endParaRPr lang="en-US" sz="32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8754BF0-5F99-4F15-BB44-170B236A63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 r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9E21434-6F17-4787-9F9A-31FEB0BE3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Rigor in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BCA08-6E1E-418E-9590-F587088C3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6036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3F75B0C-430A-43F4-8E46-7489DAB037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11699087" cy="226825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𝐀𝐆𝐄𝐅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𝐀𝐆𝐀𝐅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i="1" dirty="0"/>
              </a:p>
              <a:p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𝐄𝐆𝐀𝐅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i="1" dirty="0"/>
              </a:p>
              <a:p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𝐀𝐆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𝐄𝐗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i="1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3F75B0C-430A-43F4-8E46-7489DAB037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11699087" cy="226825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5207575-54BF-4F72-A2E1-36FFD3493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CTL Operator fun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28CC4D-54F0-4171-8F07-49240B218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1990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832DB31-021E-4C82-91B4-EE20A7DC3B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11699087" cy="424270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Checking if a given state machine (program) satisfies a CTL formula can be done quite efficiently (linear in the size of the machine and the property)</a:t>
                </a:r>
              </a:p>
              <a:p>
                <a:r>
                  <a:rPr lang="en-US" dirty="0"/>
                  <a:t>Native CTL cannot express fairness properties</a:t>
                </a:r>
              </a:p>
              <a:p>
                <a:pPr lvl="1"/>
                <a:r>
                  <a:rPr lang="en-US" dirty="0"/>
                  <a:t>Extension Fair CTL can express fairness</a:t>
                </a:r>
              </a:p>
              <a:p>
                <a:r>
                  <a:rPr lang="en-US" dirty="0"/>
                  <a:t>CTL</a:t>
                </a:r>
                <a:r>
                  <a:rPr lang="en-US" baseline="30000" dirty="0"/>
                  <a:t>* </a:t>
                </a:r>
                <a:r>
                  <a:rPr lang="en-US" dirty="0"/>
                  <a:t> is a logic that combines CTL and LTL: You can have formulas like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𝐀𝐆𝐅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CTL: Less used than LTL, but an important logic in the history of temporal logic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832DB31-021E-4C82-91B4-EE20A7DC3B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11699087" cy="4242709"/>
              </a:xfrm>
              <a:blipFill>
                <a:blip r:embed="rId2"/>
                <a:stretch>
                  <a:fillRect l="-625" t="-2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2081E89-6E40-44E0-8C62-3A23FBC04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88" y="430374"/>
            <a:ext cx="10920419" cy="778828"/>
          </a:xfrm>
        </p:spPr>
        <p:txBody>
          <a:bodyPr/>
          <a:lstStyle/>
          <a:p>
            <a:r>
              <a:rPr lang="en-US" dirty="0"/>
              <a:t>CTL advantages and limitations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32586-8FE3-48D3-BABA-937CDB729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0079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99DFF9-2C5C-43D5-83CE-535557F69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LTL </a:t>
            </a:r>
          </a:p>
          <a:p>
            <a:pPr lvl="1"/>
            <a:r>
              <a:rPr lang="en-US" dirty="0"/>
              <a:t>Can be interpreted over individual executions </a:t>
            </a:r>
          </a:p>
          <a:p>
            <a:pPr lvl="1"/>
            <a:r>
              <a:rPr lang="en-US" dirty="0"/>
              <a:t>Can be interpreted over a state machine: do all paths satisfy property</a:t>
            </a:r>
          </a:p>
          <a:p>
            <a:r>
              <a:rPr lang="en-US" dirty="0"/>
              <a:t>CTL</a:t>
            </a:r>
          </a:p>
          <a:p>
            <a:pPr lvl="1"/>
            <a:r>
              <a:rPr lang="en-US" dirty="0"/>
              <a:t>Is interpreted over a computation tree</a:t>
            </a:r>
          </a:p>
          <a:p>
            <a:r>
              <a:rPr lang="en-US" dirty="0"/>
              <a:t>PCTL</a:t>
            </a:r>
          </a:p>
          <a:p>
            <a:pPr lvl="1"/>
            <a:r>
              <a:rPr lang="en-US" dirty="0"/>
              <a:t>Is interpreted over a discrete-time Markov chain</a:t>
            </a:r>
          </a:p>
          <a:p>
            <a:pPr lvl="1"/>
            <a:r>
              <a:rPr lang="en-US" dirty="0"/>
              <a:t>Encodes uncertainties in computation due to environment etc.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B75241-C3C0-40A5-9482-441233D1D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CTL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9A47E-7F32-43F2-8029-1DE835D5D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9789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A1E641-94C2-4032-A2D6-9A50E5ED5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CTL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E488C8-DC3C-40AD-BB89-1FD73E7EC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8638FD2-E0C5-4AFC-B3D9-FE71462FCDCB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85920" y="1313371"/>
              <a:ext cx="11506872" cy="3688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40419">
                      <a:extLst>
                        <a:ext uri="{9D8B030D-6E8A-4147-A177-3AD203B41FA5}">
                          <a16:colId xmlns:a16="http://schemas.microsoft.com/office/drawing/2014/main" val="3801851289"/>
                        </a:ext>
                      </a:extLst>
                    </a:gridCol>
                    <a:gridCol w="2727016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534075">
                      <a:extLst>
                        <a:ext uri="{9D8B030D-6E8A-4147-A177-3AD203B41FA5}">
                          <a16:colId xmlns:a16="http://schemas.microsoft.com/office/drawing/2014/main" val="1035336446"/>
                        </a:ext>
                      </a:extLst>
                    </a:gridCol>
                    <a:gridCol w="7105362">
                      <a:extLst>
                        <a:ext uri="{9D8B030D-6E8A-4147-A177-3AD203B41FA5}">
                          <a16:colId xmlns:a16="http://schemas.microsoft.com/office/drawing/2014/main" val="2988198429"/>
                        </a:ext>
                      </a:extLst>
                    </a:gridCol>
                  </a:tblGrid>
                  <a:tr h="57150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Syntax of PCTL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∷=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 ¬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Prop. in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𝐴𝑃</m:t>
                              </m:r>
                            </m:oMath>
                          </a14:m>
                          <a:r>
                            <a:rPr lang="en-US" sz="2400" dirty="0"/>
                            <a:t>, negation, conjunction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(State)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∼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∼∈{&lt;,≤,&gt;,≥}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∈[0,1]</m:t>
                              </m:r>
                            </m:oMath>
                          </a14:m>
                          <a:r>
                            <a:rPr lang="en-US" sz="2400" dirty="0"/>
                            <a:t> : Probability of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oMath>
                          </a14:m>
                          <a:r>
                            <a:rPr lang="en-US" sz="2400" dirty="0"/>
                            <a:t> being</a:t>
                          </a:r>
                          <a:r>
                            <a:rPr lang="en-US" sz="2400" baseline="0" dirty="0"/>
                            <a:t> true </a:t>
                          </a:r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7456271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  <m: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∷=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err="1"/>
                            <a:t>Ne</a:t>
                          </a:r>
                          <a:r>
                            <a:rPr lang="en-US" sz="2400" b="1" dirty="0" err="1"/>
                            <a:t>X</a:t>
                          </a:r>
                          <a:r>
                            <a:rPr lang="en-US" sz="2400" dirty="0" err="1"/>
                            <a:t>t</a:t>
                          </a:r>
                          <a:r>
                            <a:rPr lang="en-US" sz="2400" dirty="0"/>
                            <a:t> Time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(Path)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𝐔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Bounded </a:t>
                          </a:r>
                          <a:r>
                            <a:rPr lang="en-US" sz="2400" b="1" dirty="0"/>
                            <a:t>U</a:t>
                          </a:r>
                          <a:r>
                            <a:rPr lang="en-US" sz="2400" dirty="0"/>
                            <a:t>ntil (</a:t>
                          </a:r>
                          <a:r>
                            <a:rPr lang="en-US" sz="2400" dirty="0" err="1"/>
                            <a:t>upto</a:t>
                          </a:r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US" sz="2400" dirty="0"/>
                            <a:t> steps) 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𝐔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/>
                            <a:t>U</a:t>
                          </a:r>
                          <a:r>
                            <a:rPr lang="en-US" sz="2400" dirty="0"/>
                            <a:t>ntil   (Recall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𝑡𝑟𝑢𝑒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𝐔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2400" dirty="0"/>
                            <a:t>, and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=¬</m:t>
                              </m:r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764734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8638FD2-E0C5-4AFC-B3D9-FE71462FCD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2171586"/>
                  </p:ext>
                </p:extLst>
              </p:nvPr>
            </p:nvGraphicFramePr>
            <p:xfrm>
              <a:off x="285920" y="1313371"/>
              <a:ext cx="11506872" cy="3688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40419">
                      <a:extLst>
                        <a:ext uri="{9D8B030D-6E8A-4147-A177-3AD203B41FA5}">
                          <a16:colId xmlns:a16="http://schemas.microsoft.com/office/drawing/2014/main" val="3801851289"/>
                        </a:ext>
                      </a:extLst>
                    </a:gridCol>
                    <a:gridCol w="2727016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534075">
                      <a:extLst>
                        <a:ext uri="{9D8B030D-6E8A-4147-A177-3AD203B41FA5}">
                          <a16:colId xmlns:a16="http://schemas.microsoft.com/office/drawing/2014/main" val="1035336446"/>
                        </a:ext>
                      </a:extLst>
                    </a:gridCol>
                    <a:gridCol w="7105362">
                      <a:extLst>
                        <a:ext uri="{9D8B030D-6E8A-4147-A177-3AD203B41FA5}">
                          <a16:colId xmlns:a16="http://schemas.microsoft.com/office/drawing/2014/main" val="2988198429"/>
                        </a:ext>
                      </a:extLst>
                    </a:gridCol>
                  </a:tblGrid>
                  <a:tr h="57150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Syntax of PCTL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16471" r="-910695" b="-52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741" t="-116471" r="-280134" b="-52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2007" t="-116471" r="-86" b="-52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(State)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741" t="-216471" r="-280134" b="-42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2007" t="-216471" r="-86" b="-42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7456271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416471" r="-910695" b="-22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741" t="-416471" r="-280134" b="-22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err="1"/>
                            <a:t>Ne</a:t>
                          </a:r>
                          <a:r>
                            <a:rPr lang="en-US" sz="2400" b="1" dirty="0" err="1"/>
                            <a:t>X</a:t>
                          </a:r>
                          <a:r>
                            <a:rPr lang="en-US" sz="2400" dirty="0" err="1"/>
                            <a:t>t</a:t>
                          </a:r>
                          <a:r>
                            <a:rPr lang="en-US" sz="2400" dirty="0"/>
                            <a:t> Time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52578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(Path)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741" t="-504598" r="-280134" b="-1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2007" t="-504598" r="-86" b="-1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741" t="-618824" r="-280134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2007" t="-618824" r="-86" b="-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647345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DFC32115-E8F6-4749-9A63-158CC6B62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0" y="5039265"/>
            <a:ext cx="11739400" cy="60995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PCTL formulas are state formulas, path formulas used to define how to build a PCTL formula</a:t>
            </a:r>
          </a:p>
        </p:txBody>
      </p:sp>
    </p:spTree>
    <p:extLst>
      <p:ext uri="{BB962C8B-B14F-4D97-AF65-F5344CB8AC3E}">
        <p14:creationId xmlns:p14="http://schemas.microsoft.com/office/powerpoint/2010/main" val="24375635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F704D4B-FAF0-4721-848C-44E08A0D88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Semantics of path formulas is straightforward (similar to LTL/CTL)</a:t>
                </a:r>
              </a:p>
              <a:p>
                <a:r>
                  <a:rPr lang="en-US" dirty="0"/>
                  <a:t>Semantics of state formula with Probabilistic operator: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𝑃𝑟𝑜𝑏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′⊨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marL="411480" lvl="1" indent="0">
                  <a:buNone/>
                </a:pPr>
                <a:endParaRPr lang="en-US" dirty="0"/>
              </a:p>
              <a:p>
                <a:pPr lvl="1"/>
                <a:r>
                  <a:rPr lang="en-US" b="0" dirty="0"/>
                  <a:t>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≥0.5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hold in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No, 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=0.1+0.2=0.3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Semantics of state formula with Until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𝑃𝑟𝑜𝑏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  <m:sSup>
                          <m:sSup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 dirty="0" smtClean="0">
                                <a:latin typeface="Cambria Math" panose="02040503050406030204" pitchFamily="18" charset="0"/>
                              </a:rPr>
                              <m:t>𝐔</m:t>
                            </m:r>
                          </m:e>
                          <m:sup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dirty="0"/>
                  <a:t>: </a:t>
                </a:r>
              </a:p>
              <a:p>
                <a:pPr lvl="2"/>
                <a:r>
                  <a:rPr lang="en-US" dirty="0"/>
                  <a:t>1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, otherwise </a:t>
                </a:r>
              </a:p>
              <a:p>
                <a:pPr lvl="2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∧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/>
                          <m:t>⊭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𝑃𝑟𝑜𝑏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pPr marL="411480" lvl="1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F704D4B-FAF0-4721-848C-44E08A0D88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19A2BF0-A53D-441F-BE12-D181E97B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DA08C5-4797-4119-B373-E2FD9FF16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54</a:t>
            </a:fld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4E9E15A-92FC-4C77-A0F5-95E6FBBBA953}"/>
              </a:ext>
            </a:extLst>
          </p:cNvPr>
          <p:cNvGrpSpPr/>
          <p:nvPr/>
        </p:nvGrpSpPr>
        <p:grpSpPr>
          <a:xfrm>
            <a:off x="8745283" y="2023009"/>
            <a:ext cx="3269737" cy="2006823"/>
            <a:chOff x="3660662" y="2352661"/>
            <a:chExt cx="2618111" cy="11764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B4DD0BEA-1C7D-433B-988C-E890C3BEEAAA}"/>
                    </a:ext>
                  </a:extLst>
                </p:cNvPr>
                <p:cNvSpPr/>
                <p:nvPr/>
              </p:nvSpPr>
              <p:spPr>
                <a:xfrm>
                  <a:off x="4724400" y="2352661"/>
                  <a:ext cx="381119" cy="37031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B4DD0BEA-1C7D-433B-988C-E890C3BEEA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400" y="2352661"/>
                  <a:ext cx="381119" cy="37031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12DC7237-F811-4F31-87E6-9FE0482219B0}"/>
                    </a:ext>
                  </a:extLst>
                </p:cNvPr>
                <p:cNvSpPr/>
                <p:nvPr/>
              </p:nvSpPr>
              <p:spPr>
                <a:xfrm>
                  <a:off x="3882034" y="2788457"/>
                  <a:ext cx="381119" cy="37031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12DC7237-F811-4F31-87E6-9FE0482219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2034" y="2788457"/>
                  <a:ext cx="381119" cy="37031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2941D442-33A9-48D1-9B0F-E318AA404D4F}"/>
                    </a:ext>
                  </a:extLst>
                </p:cNvPr>
                <p:cNvSpPr/>
                <p:nvPr/>
              </p:nvSpPr>
              <p:spPr>
                <a:xfrm>
                  <a:off x="4724399" y="3158767"/>
                  <a:ext cx="381119" cy="37031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2941D442-33A9-48D1-9B0F-E318AA404D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399" y="3158767"/>
                  <a:ext cx="381119" cy="37031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2896885E-99BE-41C9-A1C3-FBCB6A6EC299}"/>
                    </a:ext>
                  </a:extLst>
                </p:cNvPr>
                <p:cNvSpPr/>
                <p:nvPr/>
              </p:nvSpPr>
              <p:spPr>
                <a:xfrm>
                  <a:off x="5635105" y="2788457"/>
                  <a:ext cx="381119" cy="370310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2896885E-99BE-41C9-A1C3-FBCB6A6EC2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5105" y="2788457"/>
                  <a:ext cx="381119" cy="37031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AFA7389-310B-4C7D-B090-EEFDB99C103C}"/>
                </a:ext>
              </a:extLst>
            </p:cNvPr>
            <p:cNvCxnSpPr>
              <a:stCxn id="6" idx="3"/>
              <a:endCxn id="8" idx="7"/>
            </p:cNvCxnSpPr>
            <p:nvPr/>
          </p:nvCxnSpPr>
          <p:spPr>
            <a:xfrm flipH="1">
              <a:off x="4207339" y="2668740"/>
              <a:ext cx="572875" cy="1739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1B84DCA-8B9E-4452-9E90-41ADB3701186}"/>
                </a:ext>
              </a:extLst>
            </p:cNvPr>
            <p:cNvCxnSpPr>
              <a:cxnSpLocks/>
              <a:stCxn id="6" idx="4"/>
              <a:endCxn id="9" idx="0"/>
            </p:cNvCxnSpPr>
            <p:nvPr/>
          </p:nvCxnSpPr>
          <p:spPr>
            <a:xfrm flipH="1">
              <a:off x="4914959" y="2722971"/>
              <a:ext cx="1" cy="4357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1BE52B7-5A33-4340-9DDD-CFEE51E6B89C}"/>
                </a:ext>
              </a:extLst>
            </p:cNvPr>
            <p:cNvCxnSpPr>
              <a:cxnSpLocks/>
              <a:stCxn id="6" idx="5"/>
              <a:endCxn id="10" idx="1"/>
            </p:cNvCxnSpPr>
            <p:nvPr/>
          </p:nvCxnSpPr>
          <p:spPr>
            <a:xfrm>
              <a:off x="5049705" y="2668740"/>
              <a:ext cx="641214" cy="1739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5607A59-AD38-4BB6-92D1-0C0551D79A05}"/>
                </a:ext>
              </a:extLst>
            </p:cNvPr>
            <p:cNvSpPr txBox="1"/>
            <p:nvPr/>
          </p:nvSpPr>
          <p:spPr>
            <a:xfrm>
              <a:off x="5184451" y="2445212"/>
              <a:ext cx="414442" cy="262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0.4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D276DB4-69D7-493C-8CDD-F41DF10FC325}"/>
                </a:ext>
              </a:extLst>
            </p:cNvPr>
            <p:cNvSpPr txBox="1"/>
            <p:nvPr/>
          </p:nvSpPr>
          <p:spPr>
            <a:xfrm>
              <a:off x="4881922" y="2797081"/>
              <a:ext cx="414442" cy="262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0.1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A527749-E19E-41E8-B6F9-C403E6BDBFAD}"/>
                </a:ext>
              </a:extLst>
            </p:cNvPr>
            <p:cNvSpPr txBox="1"/>
            <p:nvPr/>
          </p:nvSpPr>
          <p:spPr>
            <a:xfrm>
              <a:off x="4338131" y="2735953"/>
              <a:ext cx="414442" cy="262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0.2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1A8F9CC-3C35-4194-B7DC-35DDA4057068}"/>
                    </a:ext>
                  </a:extLst>
                </p:cNvPr>
                <p:cNvSpPr txBox="1"/>
                <p:nvPr/>
              </p:nvSpPr>
              <p:spPr>
                <a:xfrm>
                  <a:off x="3660662" y="2607781"/>
                  <a:ext cx="384025" cy="3432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1A8F9CC-3C35-4194-B7DC-35DDA40570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0662" y="2607781"/>
                  <a:ext cx="384025" cy="3432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8A6AAD7-D161-4E72-BD28-0655C6088462}"/>
                    </a:ext>
                  </a:extLst>
                </p:cNvPr>
                <p:cNvSpPr txBox="1"/>
                <p:nvPr/>
              </p:nvSpPr>
              <p:spPr>
                <a:xfrm>
                  <a:off x="5084824" y="3135635"/>
                  <a:ext cx="384025" cy="3432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8A6AAD7-D161-4E72-BD28-0655C60884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4824" y="3135635"/>
                  <a:ext cx="384025" cy="3432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63CF44D-3FC1-4492-AF25-F0ED8F10F894}"/>
                    </a:ext>
                  </a:extLst>
                </p:cNvPr>
                <p:cNvSpPr txBox="1"/>
                <p:nvPr/>
              </p:nvSpPr>
              <p:spPr>
                <a:xfrm>
                  <a:off x="5676552" y="2523835"/>
                  <a:ext cx="602221" cy="3432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63CF44D-3FC1-4492-AF25-F0ED8F10F8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6552" y="2523835"/>
                  <a:ext cx="602221" cy="3432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144064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21B8CD-F864-4CAA-B414-E5712DB96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PCTL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E04FC-52DF-430E-8151-7B8C2D065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55</a:t>
            </a:fld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9B65B9A-5692-4A2B-8F1E-BF5F10116F15}"/>
              </a:ext>
            </a:extLst>
          </p:cNvPr>
          <p:cNvGrpSpPr/>
          <p:nvPr/>
        </p:nvGrpSpPr>
        <p:grpSpPr>
          <a:xfrm>
            <a:off x="5152929" y="1810461"/>
            <a:ext cx="7039071" cy="3986553"/>
            <a:chOff x="679386" y="1598616"/>
            <a:chExt cx="6984124" cy="398655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77E69E-65B3-42B3-9EE2-42964E0C0116}"/>
                </a:ext>
              </a:extLst>
            </p:cNvPr>
            <p:cNvSpPr txBox="1"/>
            <p:nvPr/>
          </p:nvSpPr>
          <p:spPr>
            <a:xfrm>
              <a:off x="2116331" y="5123504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0.2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DF777FE-6948-4FD1-B7C6-A1FAD63D27A2}"/>
                </a:ext>
              </a:extLst>
            </p:cNvPr>
            <p:cNvSpPr txBox="1"/>
            <p:nvPr/>
          </p:nvSpPr>
          <p:spPr>
            <a:xfrm>
              <a:off x="4716748" y="503019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5C3B920-0AD0-49C6-B82D-FE468D091F27}"/>
                </a:ext>
              </a:extLst>
            </p:cNvPr>
            <p:cNvSpPr/>
            <p:nvPr/>
          </p:nvSpPr>
          <p:spPr>
            <a:xfrm>
              <a:off x="1423851" y="2397325"/>
              <a:ext cx="1972491" cy="7788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C00000"/>
                  </a:solidFill>
                </a:rPr>
                <a:t>Accelerate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1CC0F15-28FD-44EA-96D5-D6855DA34831}"/>
                </a:ext>
              </a:extLst>
            </p:cNvPr>
            <p:cNvSpPr/>
            <p:nvPr/>
          </p:nvSpPr>
          <p:spPr>
            <a:xfrm>
              <a:off x="4841966" y="2397325"/>
              <a:ext cx="1972491" cy="7788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C00000"/>
                  </a:solidFill>
                </a:rPr>
                <a:t>Constant Speed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39DEC02-2EC7-474C-B06E-9CBD34AE09AD}"/>
                </a:ext>
              </a:extLst>
            </p:cNvPr>
            <p:cNvSpPr/>
            <p:nvPr/>
          </p:nvSpPr>
          <p:spPr>
            <a:xfrm>
              <a:off x="1423850" y="3974862"/>
              <a:ext cx="1972491" cy="7788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C00000"/>
                  </a:solidFill>
                </a:rPr>
                <a:t>Idling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8EBBB7-975D-4DF7-97FE-BC10FF1F5635}"/>
                </a:ext>
              </a:extLst>
            </p:cNvPr>
            <p:cNvSpPr/>
            <p:nvPr/>
          </p:nvSpPr>
          <p:spPr>
            <a:xfrm>
              <a:off x="4841966" y="3974862"/>
              <a:ext cx="1972491" cy="7788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C00000"/>
                  </a:solidFill>
                </a:rPr>
                <a:t>Brake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07450CD-46D3-40D2-8F59-E170809EB762}"/>
                </a:ext>
              </a:extLst>
            </p:cNvPr>
            <p:cNvCxnSpPr>
              <a:stCxn id="9" idx="6"/>
              <a:endCxn id="10" idx="2"/>
            </p:cNvCxnSpPr>
            <p:nvPr/>
          </p:nvCxnSpPr>
          <p:spPr>
            <a:xfrm>
              <a:off x="3396342" y="2786739"/>
              <a:ext cx="144562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FF12551-2DD1-404B-AC4A-CAA6BA2EE35D}"/>
                </a:ext>
              </a:extLst>
            </p:cNvPr>
            <p:cNvCxnSpPr>
              <a:cxnSpLocks/>
              <a:stCxn id="9" idx="6"/>
              <a:endCxn id="12" idx="1"/>
            </p:cNvCxnSpPr>
            <p:nvPr/>
          </p:nvCxnSpPr>
          <p:spPr>
            <a:xfrm>
              <a:off x="3396342" y="2786739"/>
              <a:ext cx="1734489" cy="13021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2D15FEE-B0EE-407D-88C7-EDD48EA141B2}"/>
                </a:ext>
              </a:extLst>
            </p:cNvPr>
            <p:cNvCxnSpPr>
              <a:cxnSpLocks/>
              <a:stCxn id="10" idx="4"/>
              <a:endCxn id="12" idx="0"/>
            </p:cNvCxnSpPr>
            <p:nvPr/>
          </p:nvCxnSpPr>
          <p:spPr>
            <a:xfrm>
              <a:off x="5828212" y="3176153"/>
              <a:ext cx="0" cy="79870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8D6722F-3917-4B96-A03A-3B669322FF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3176153"/>
              <a:ext cx="0" cy="79870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9EE049D-3122-4619-8683-AD5B9464B923}"/>
                </a:ext>
              </a:extLst>
            </p:cNvPr>
            <p:cNvCxnSpPr>
              <a:cxnSpLocks/>
              <a:stCxn id="12" idx="2"/>
              <a:endCxn id="11" idx="6"/>
            </p:cNvCxnSpPr>
            <p:nvPr/>
          </p:nvCxnSpPr>
          <p:spPr>
            <a:xfrm flipH="1">
              <a:off x="3396341" y="4364276"/>
              <a:ext cx="144562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E69F1B0-2E21-4101-A31A-45001D0819AC}"/>
                </a:ext>
              </a:extLst>
            </p:cNvPr>
            <p:cNvCxnSpPr>
              <a:cxnSpLocks/>
              <a:stCxn id="11" idx="0"/>
              <a:endCxn id="9" idx="4"/>
            </p:cNvCxnSpPr>
            <p:nvPr/>
          </p:nvCxnSpPr>
          <p:spPr>
            <a:xfrm flipV="1">
              <a:off x="2410096" y="3176153"/>
              <a:ext cx="1" cy="79870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F2DD06E-EB05-44E0-B0E2-7CEC2808ADEC}"/>
                </a:ext>
              </a:extLst>
            </p:cNvPr>
            <p:cNvSpPr/>
            <p:nvPr/>
          </p:nvSpPr>
          <p:spPr>
            <a:xfrm>
              <a:off x="6643007" y="2227824"/>
              <a:ext cx="557354" cy="604586"/>
            </a:xfrm>
            <a:custGeom>
              <a:avLst/>
              <a:gdLst>
                <a:gd name="connsiteX0" fmla="*/ 171450 w 400191"/>
                <a:gd name="connsiteY0" fmla="*/ 446754 h 468666"/>
                <a:gd name="connsiteX1" fmla="*/ 400050 w 400191"/>
                <a:gd name="connsiteY1" fmla="*/ 418179 h 468666"/>
                <a:gd name="connsiteX2" fmla="*/ 142875 w 400191"/>
                <a:gd name="connsiteY2" fmla="*/ 3842 h 468666"/>
                <a:gd name="connsiteX3" fmla="*/ 0 w 400191"/>
                <a:gd name="connsiteY3" fmla="*/ 246729 h 46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191" h="468666">
                  <a:moveTo>
                    <a:pt x="171450" y="446754"/>
                  </a:moveTo>
                  <a:cubicBezTo>
                    <a:pt x="288131" y="469376"/>
                    <a:pt x="404813" y="491998"/>
                    <a:pt x="400050" y="418179"/>
                  </a:cubicBezTo>
                  <a:cubicBezTo>
                    <a:pt x="395287" y="344360"/>
                    <a:pt x="209550" y="32417"/>
                    <a:pt x="142875" y="3842"/>
                  </a:cubicBezTo>
                  <a:cubicBezTo>
                    <a:pt x="76200" y="-24733"/>
                    <a:pt x="38100" y="110998"/>
                    <a:pt x="0" y="246729"/>
                  </a:cubicBezTo>
                </a:path>
              </a:pathLst>
            </a:cu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2E67106-E5E3-4A4C-862F-EA7A35475B2C}"/>
                </a:ext>
              </a:extLst>
            </p:cNvPr>
            <p:cNvSpPr/>
            <p:nvPr/>
          </p:nvSpPr>
          <p:spPr>
            <a:xfrm rot="5619972">
              <a:off x="6602190" y="4385003"/>
              <a:ext cx="557354" cy="604586"/>
            </a:xfrm>
            <a:custGeom>
              <a:avLst/>
              <a:gdLst>
                <a:gd name="connsiteX0" fmla="*/ 171450 w 400191"/>
                <a:gd name="connsiteY0" fmla="*/ 446754 h 468666"/>
                <a:gd name="connsiteX1" fmla="*/ 400050 w 400191"/>
                <a:gd name="connsiteY1" fmla="*/ 418179 h 468666"/>
                <a:gd name="connsiteX2" fmla="*/ 142875 w 400191"/>
                <a:gd name="connsiteY2" fmla="*/ 3842 h 468666"/>
                <a:gd name="connsiteX3" fmla="*/ 0 w 400191"/>
                <a:gd name="connsiteY3" fmla="*/ 246729 h 46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191" h="468666">
                  <a:moveTo>
                    <a:pt x="171450" y="446754"/>
                  </a:moveTo>
                  <a:cubicBezTo>
                    <a:pt x="288131" y="469376"/>
                    <a:pt x="404813" y="491998"/>
                    <a:pt x="400050" y="418179"/>
                  </a:cubicBezTo>
                  <a:cubicBezTo>
                    <a:pt x="395287" y="344360"/>
                    <a:pt x="209550" y="32417"/>
                    <a:pt x="142875" y="3842"/>
                  </a:cubicBezTo>
                  <a:cubicBezTo>
                    <a:pt x="76200" y="-24733"/>
                    <a:pt x="38100" y="110998"/>
                    <a:pt x="0" y="246729"/>
                  </a:cubicBezTo>
                </a:path>
              </a:pathLst>
            </a:cu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8FF1ABB-7FDC-4000-8BC1-1DFE601AFCC2}"/>
                </a:ext>
              </a:extLst>
            </p:cNvPr>
            <p:cNvSpPr/>
            <p:nvPr/>
          </p:nvSpPr>
          <p:spPr>
            <a:xfrm rot="7308126">
              <a:off x="2131419" y="4682439"/>
              <a:ext cx="557354" cy="604586"/>
            </a:xfrm>
            <a:custGeom>
              <a:avLst/>
              <a:gdLst>
                <a:gd name="connsiteX0" fmla="*/ 171450 w 400191"/>
                <a:gd name="connsiteY0" fmla="*/ 446754 h 468666"/>
                <a:gd name="connsiteX1" fmla="*/ 400050 w 400191"/>
                <a:gd name="connsiteY1" fmla="*/ 418179 h 468666"/>
                <a:gd name="connsiteX2" fmla="*/ 142875 w 400191"/>
                <a:gd name="connsiteY2" fmla="*/ 3842 h 468666"/>
                <a:gd name="connsiteX3" fmla="*/ 0 w 400191"/>
                <a:gd name="connsiteY3" fmla="*/ 246729 h 46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191" h="468666">
                  <a:moveTo>
                    <a:pt x="171450" y="446754"/>
                  </a:moveTo>
                  <a:cubicBezTo>
                    <a:pt x="288131" y="469376"/>
                    <a:pt x="404813" y="491998"/>
                    <a:pt x="400050" y="418179"/>
                  </a:cubicBezTo>
                  <a:cubicBezTo>
                    <a:pt x="395287" y="344360"/>
                    <a:pt x="209550" y="32417"/>
                    <a:pt x="142875" y="3842"/>
                  </a:cubicBezTo>
                  <a:cubicBezTo>
                    <a:pt x="76200" y="-24733"/>
                    <a:pt x="38100" y="110998"/>
                    <a:pt x="0" y="246729"/>
                  </a:cubicBezTo>
                </a:path>
              </a:pathLst>
            </a:cu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FF8CC2B-2BA8-4EC9-89C2-83523FFB9642}"/>
                </a:ext>
              </a:extLst>
            </p:cNvPr>
            <p:cNvSpPr/>
            <p:nvPr/>
          </p:nvSpPr>
          <p:spPr>
            <a:xfrm rot="18334946">
              <a:off x="2123951" y="1883845"/>
              <a:ext cx="557354" cy="604586"/>
            </a:xfrm>
            <a:custGeom>
              <a:avLst/>
              <a:gdLst>
                <a:gd name="connsiteX0" fmla="*/ 171450 w 400191"/>
                <a:gd name="connsiteY0" fmla="*/ 446754 h 468666"/>
                <a:gd name="connsiteX1" fmla="*/ 400050 w 400191"/>
                <a:gd name="connsiteY1" fmla="*/ 418179 h 468666"/>
                <a:gd name="connsiteX2" fmla="*/ 142875 w 400191"/>
                <a:gd name="connsiteY2" fmla="*/ 3842 h 468666"/>
                <a:gd name="connsiteX3" fmla="*/ 0 w 400191"/>
                <a:gd name="connsiteY3" fmla="*/ 246729 h 46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191" h="468666">
                  <a:moveTo>
                    <a:pt x="171450" y="446754"/>
                  </a:moveTo>
                  <a:cubicBezTo>
                    <a:pt x="288131" y="469376"/>
                    <a:pt x="404813" y="491998"/>
                    <a:pt x="400050" y="418179"/>
                  </a:cubicBezTo>
                  <a:cubicBezTo>
                    <a:pt x="395287" y="344360"/>
                    <a:pt x="209550" y="32417"/>
                    <a:pt x="142875" y="3842"/>
                  </a:cubicBezTo>
                  <a:cubicBezTo>
                    <a:pt x="76200" y="-24733"/>
                    <a:pt x="38100" y="110998"/>
                    <a:pt x="0" y="246729"/>
                  </a:cubicBezTo>
                </a:path>
              </a:pathLst>
            </a:cu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2648324-EF24-4A56-AFCB-DDC211E417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43264" y="2971800"/>
              <a:ext cx="1651703" cy="125968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4AFA131-57F1-4CB5-ADC0-4EF573D950AD}"/>
                </a:ext>
              </a:extLst>
            </p:cNvPr>
            <p:cNvSpPr txBox="1"/>
            <p:nvPr/>
          </p:nvSpPr>
          <p:spPr>
            <a:xfrm>
              <a:off x="3974805" y="2705394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0.2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53DCFB6-4BC4-4F57-98B3-FCE6EAB3309E}"/>
                </a:ext>
              </a:extLst>
            </p:cNvPr>
            <p:cNvSpPr txBox="1"/>
            <p:nvPr/>
          </p:nvSpPr>
          <p:spPr>
            <a:xfrm>
              <a:off x="4270729" y="3087658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0.5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0F44F12-9168-40C4-B3C5-DF6E3A2B4848}"/>
                </a:ext>
              </a:extLst>
            </p:cNvPr>
            <p:cNvSpPr txBox="1"/>
            <p:nvPr/>
          </p:nvSpPr>
          <p:spPr>
            <a:xfrm>
              <a:off x="2123798" y="1598616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0.3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77A4D35-5872-4388-B832-3A98A73F1C7E}"/>
                </a:ext>
              </a:extLst>
            </p:cNvPr>
            <p:cNvSpPr txBox="1"/>
            <p:nvPr/>
          </p:nvSpPr>
          <p:spPr>
            <a:xfrm>
              <a:off x="2431173" y="3318490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0.8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7545B69-7D0A-4A72-B4A6-9C6DD086FB8C}"/>
                </a:ext>
              </a:extLst>
            </p:cNvPr>
            <p:cNvSpPr txBox="1"/>
            <p:nvPr/>
          </p:nvSpPr>
          <p:spPr>
            <a:xfrm>
              <a:off x="6935426" y="4689595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0.05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317BE69-5DC7-4FBD-BE4D-B931B6F16F89}"/>
                </a:ext>
              </a:extLst>
            </p:cNvPr>
            <p:cNvSpPr txBox="1"/>
            <p:nvPr/>
          </p:nvSpPr>
          <p:spPr>
            <a:xfrm>
              <a:off x="6086373" y="3387461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0.05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AC03C62-0B26-4424-B4D3-853D184FB940}"/>
                </a:ext>
              </a:extLst>
            </p:cNvPr>
            <p:cNvSpPr txBox="1"/>
            <p:nvPr/>
          </p:nvSpPr>
          <p:spPr>
            <a:xfrm>
              <a:off x="3793474" y="4344295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0.5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D66609C-02FA-40A6-A8F7-5F860863CF50}"/>
                </a:ext>
              </a:extLst>
            </p:cNvPr>
            <p:cNvSpPr txBox="1"/>
            <p:nvPr/>
          </p:nvSpPr>
          <p:spPr>
            <a:xfrm>
              <a:off x="3437408" y="3467705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0.4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458E97A-6852-4B96-92B2-0AFF2CE0C7A4}"/>
                </a:ext>
              </a:extLst>
            </p:cNvPr>
            <p:cNvSpPr txBox="1"/>
            <p:nvPr/>
          </p:nvSpPr>
          <p:spPr>
            <a:xfrm>
              <a:off x="5265247" y="3220442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0.5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8339334-843D-43D5-9348-7D63652A300F}"/>
                </a:ext>
              </a:extLst>
            </p:cNvPr>
            <p:cNvSpPr txBox="1"/>
            <p:nvPr/>
          </p:nvSpPr>
          <p:spPr>
            <a:xfrm>
              <a:off x="7090917" y="2186138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0.4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FDE88A5-CE1C-40A3-B25C-6542D69B52E3}"/>
                    </a:ext>
                  </a:extLst>
                </p:cNvPr>
                <p:cNvSpPr txBox="1"/>
                <p:nvPr/>
              </p:nvSpPr>
              <p:spPr>
                <a:xfrm>
                  <a:off x="880297" y="2093784"/>
                  <a:ext cx="713430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FDE88A5-CE1C-40A3-B25C-6542D69B52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297" y="2093784"/>
                  <a:ext cx="713430" cy="83099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F90E5AC-E909-4D43-A802-49CFAFB53AB4}"/>
                    </a:ext>
                  </a:extLst>
                </p:cNvPr>
                <p:cNvSpPr txBox="1"/>
                <p:nvPr/>
              </p:nvSpPr>
              <p:spPr>
                <a:xfrm>
                  <a:off x="679386" y="4113462"/>
                  <a:ext cx="68989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F90E5AC-E909-4D43-A802-49CFAFB53A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386" y="4113462"/>
                  <a:ext cx="689891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B61C382-3455-4182-8BFF-4701127C3337}"/>
                    </a:ext>
                  </a:extLst>
                </p:cNvPr>
                <p:cNvSpPr txBox="1"/>
                <p:nvPr/>
              </p:nvSpPr>
              <p:spPr>
                <a:xfrm>
                  <a:off x="5548994" y="1891371"/>
                  <a:ext cx="71711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B61C382-3455-4182-8BFF-4701127C33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8994" y="1891371"/>
                  <a:ext cx="717119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8081E813-C2AC-4DC8-AF94-F2A4F27C46EE}"/>
                    </a:ext>
                  </a:extLst>
                </p:cNvPr>
                <p:cNvSpPr txBox="1"/>
                <p:nvPr/>
              </p:nvSpPr>
              <p:spPr>
                <a:xfrm>
                  <a:off x="5590558" y="4729282"/>
                  <a:ext cx="9173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8081E813-C2AC-4DC8-AF94-F2A4F27C46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0558" y="4729282"/>
                  <a:ext cx="917331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D3B1AD6-7E05-4852-99B1-62676C1BFDBD}"/>
                </a:ext>
              </a:extLst>
            </p:cNvPr>
            <p:cNvCxnSpPr/>
            <p:nvPr/>
          </p:nvCxnSpPr>
          <p:spPr>
            <a:xfrm>
              <a:off x="1509576" y="1829448"/>
              <a:ext cx="376374" cy="58752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B4BD2374-6A54-4D86-B019-33EB4451E53C}"/>
                </a:ext>
              </a:extLst>
            </p:cNvPr>
            <p:cNvCxnSpPr/>
            <p:nvPr/>
          </p:nvCxnSpPr>
          <p:spPr>
            <a:xfrm>
              <a:off x="1275526" y="3541231"/>
              <a:ext cx="376374" cy="58752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20436C96-FC54-48BF-985B-2525DBF1E7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41000" y="4753691"/>
              <a:ext cx="424616" cy="44591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7364514E-A4B7-4DA3-A7D3-B98DBB41B63B}"/>
                </a:ext>
              </a:extLst>
            </p:cNvPr>
            <p:cNvCxnSpPr/>
            <p:nvPr/>
          </p:nvCxnSpPr>
          <p:spPr>
            <a:xfrm>
              <a:off x="4974903" y="1838527"/>
              <a:ext cx="376374" cy="58752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757EAA3-ADC3-4872-AB21-399987BD7E62}"/>
                </a:ext>
              </a:extLst>
            </p:cNvPr>
            <p:cNvSpPr txBox="1"/>
            <p:nvPr/>
          </p:nvSpPr>
          <p:spPr>
            <a:xfrm>
              <a:off x="992799" y="309403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8C0C196C-5941-4542-A118-FE4580B7C2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61763" y="2520334"/>
              <a:ext cx="1831410" cy="2647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BD80C8D-0814-4C92-BD8B-A23122558702}"/>
                </a:ext>
              </a:extLst>
            </p:cNvPr>
            <p:cNvSpPr txBox="1"/>
            <p:nvPr/>
          </p:nvSpPr>
          <p:spPr>
            <a:xfrm>
              <a:off x="3844847" y="2144729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0.1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1">
                <a:extLst>
                  <a:ext uri="{FF2B5EF4-FFF2-40B4-BE49-F238E27FC236}">
                    <a16:creationId xmlns:a16="http://schemas.microsoft.com/office/drawing/2014/main" id="{7AFB2237-784B-45AE-ADCF-1B33D48915E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0043" y="1209202"/>
                <a:ext cx="5042426" cy="43847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Does this formula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≥0.5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hold in state Brake?</a:t>
                </a:r>
              </a:p>
              <a:p>
                <a:pPr lvl="1"/>
                <a:r>
                  <a:rPr lang="en-US" sz="2400" dirty="0"/>
                  <a:t>Yes</a:t>
                </a:r>
              </a:p>
              <a:p>
                <a:r>
                  <a:rPr lang="en-US" sz="2400" dirty="0"/>
                  <a:t>Value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/>
                  <a:t>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Compute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𝑃𝑟𝑜𝑏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, pick smallest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411480" lvl="1" indent="0">
                  <a:buNone/>
                </a:pPr>
                <a:r>
                  <a:rPr lang="en-US" sz="2400" dirty="0"/>
                  <a:t>    = 0.5 + 0.2 + 0.3*0.5 + 0.3*0.2</a:t>
                </a:r>
              </a:p>
              <a:p>
                <a:pPr marL="411480" lvl="1" indent="0">
                  <a:buNone/>
                </a:pPr>
                <a:r>
                  <a:rPr lang="en-US" sz="2400" dirty="0"/>
                  <a:t>    = 0.91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=0.91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I.e. with probability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/>
                  <a:t> 0.91, driver checks cell phone within 2 steps</a:t>
                </a:r>
              </a:p>
            </p:txBody>
          </p:sp>
        </mc:Choice>
        <mc:Fallback xmlns="">
          <p:sp>
            <p:nvSpPr>
              <p:cNvPr id="49" name="Content Placeholder 1">
                <a:extLst>
                  <a:ext uri="{FF2B5EF4-FFF2-40B4-BE49-F238E27FC236}">
                    <a16:creationId xmlns:a16="http://schemas.microsoft.com/office/drawing/2014/main" id="{7AFB2237-784B-45AE-ADCF-1B33D4891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43" y="1209202"/>
                <a:ext cx="5042426" cy="4384773"/>
              </a:xfrm>
              <a:prstGeom prst="rect">
                <a:avLst/>
              </a:prstGeom>
              <a:blipFill>
                <a:blip r:embed="rId6"/>
                <a:stretch>
                  <a:fillRect l="-846" t="-2222"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194338D4-9312-4DC8-8BB8-3DBFDC1FE954}"/>
              </a:ext>
            </a:extLst>
          </p:cNvPr>
          <p:cNvSpPr txBox="1"/>
          <p:nvPr/>
        </p:nvSpPr>
        <p:spPr>
          <a:xfrm>
            <a:off x="5684616" y="1832327"/>
            <a:ext cx="342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5E003D9-1B25-49C7-85DF-51231A042718}"/>
              </a:ext>
            </a:extLst>
          </p:cNvPr>
          <p:cNvSpPr txBox="1"/>
          <p:nvPr/>
        </p:nvSpPr>
        <p:spPr>
          <a:xfrm>
            <a:off x="9162245" y="1831922"/>
            <a:ext cx="342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607C388-E3FA-49B4-BB9D-2937ED49405A}"/>
                  </a:ext>
                </a:extLst>
              </p:cNvPr>
              <p:cNvSpPr txBox="1"/>
              <p:nvPr/>
            </p:nvSpPr>
            <p:spPr>
              <a:xfrm>
                <a:off x="6779099" y="653316"/>
                <a:ext cx="336489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: Checking cellphone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: Feeling sleepy 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607C388-E3FA-49B4-BB9D-2937ED494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099" y="653316"/>
                <a:ext cx="3364896" cy="954107"/>
              </a:xfrm>
              <a:prstGeom prst="rect">
                <a:avLst/>
              </a:prstGeom>
              <a:blipFill>
                <a:blip r:embed="rId7"/>
                <a:stretch>
                  <a:fillRect t="-5732" r="-2355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4387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D159515-6111-4061-ADE0-B966AB0797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2" y="1332703"/>
                <a:ext cx="7367004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Toss a coin repeatedly until “tails” is thrown</a:t>
                </a:r>
              </a:p>
              <a:p>
                <a:r>
                  <a:rPr lang="en-US" dirty="0"/>
                  <a:t>Is “tails” eventually thrown along all paths?</a:t>
                </a:r>
              </a:p>
              <a:p>
                <a:pPr lvl="1"/>
                <a:r>
                  <a:rPr lang="en-US" dirty="0"/>
                  <a:t>CTL: AF tails</a:t>
                </a:r>
              </a:p>
              <a:p>
                <a:pPr lvl="1"/>
                <a:r>
                  <a:rPr lang="en-US" dirty="0"/>
                  <a:t>Result: false</a:t>
                </a:r>
              </a:p>
              <a:p>
                <a:pPr lvl="1"/>
                <a:r>
                  <a:rPr lang="en-US" dirty="0"/>
                  <a:t>Why?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 the probability of eventually thrown “tails” equal to 1?</a:t>
                </a:r>
              </a:p>
              <a:p>
                <a:pPr lvl="1"/>
                <a:r>
                  <a:rPr lang="en-US" dirty="0"/>
                  <a:t>PCTL: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𝑡𝑎𝑖𝑙𝑠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Result</a:t>
                </a:r>
                <a:r>
                  <a:rPr lang="en-US" i="1" dirty="0"/>
                  <a:t>: true</a:t>
                </a:r>
              </a:p>
              <a:p>
                <a:pPr lvl="1"/>
                <a:r>
                  <a:rPr lang="en-US" dirty="0"/>
                  <a:t>Probability of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dirty="0"/>
                  <a:t> is zero!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D159515-6111-4061-ADE0-B966AB0797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2" y="1332703"/>
                <a:ext cx="7367004" cy="4351338"/>
              </a:xfrm>
              <a:blipFill>
                <a:blip r:embed="rId2"/>
                <a:stretch>
                  <a:fillRect l="-993" t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17295EB-4CBB-4681-AC16-2CBE106F0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in PCTL vs. Qualitative in CTL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731C10-22F5-4F81-BD09-C6A5D73FD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64310DD-E1BA-4035-B9A0-F5AADBA79D45}"/>
                  </a:ext>
                </a:extLst>
              </p:cNvPr>
              <p:cNvSpPr/>
              <p:nvPr/>
            </p:nvSpPr>
            <p:spPr>
              <a:xfrm>
                <a:off x="8341609" y="2708809"/>
                <a:ext cx="968783" cy="890124"/>
              </a:xfrm>
              <a:prstGeom prst="ellipse">
                <a:avLst/>
              </a:prstGeom>
              <a:ln w="31750"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64310DD-E1BA-4035-B9A0-F5AADBA79D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609" y="2708809"/>
                <a:ext cx="968783" cy="89012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317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D73396C-1AC5-4663-ABC7-CDDF7FCFB681}"/>
                  </a:ext>
                </a:extLst>
              </p:cNvPr>
              <p:cNvSpPr/>
              <p:nvPr/>
            </p:nvSpPr>
            <p:spPr>
              <a:xfrm>
                <a:off x="9867463" y="1533231"/>
                <a:ext cx="863586" cy="778828"/>
              </a:xfrm>
              <a:prstGeom prst="ellipse">
                <a:avLst/>
              </a:prstGeom>
              <a:ln w="31750"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D73396C-1AC5-4663-ABC7-CDDF7FCFB6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7463" y="1533231"/>
                <a:ext cx="863586" cy="77882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317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5D654F1-3432-403E-A9C9-BBADB2F7A0CF}"/>
                  </a:ext>
                </a:extLst>
              </p:cNvPr>
              <p:cNvSpPr/>
              <p:nvPr/>
            </p:nvSpPr>
            <p:spPr>
              <a:xfrm>
                <a:off x="9904140" y="3904882"/>
                <a:ext cx="968783" cy="890124"/>
              </a:xfrm>
              <a:prstGeom prst="ellipse">
                <a:avLst/>
              </a:prstGeom>
              <a:ln w="31750"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5D654F1-3432-403E-A9C9-BBADB2F7A0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4140" y="3904882"/>
                <a:ext cx="968783" cy="89012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317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F2CF0C6-A500-491F-92A0-C26D6CDBACE0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V="1">
            <a:off x="9168517" y="2198002"/>
            <a:ext cx="825415" cy="641163"/>
          </a:xfrm>
          <a:prstGeom prst="straightConnector1">
            <a:avLst/>
          </a:pr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6222A96-3601-4180-9B47-71ABD3864AC8}"/>
              </a:ext>
            </a:extLst>
          </p:cNvPr>
          <p:cNvCxnSpPr>
            <a:cxnSpLocks/>
            <a:stCxn id="5" idx="5"/>
            <a:endCxn id="7" idx="1"/>
          </p:cNvCxnSpPr>
          <p:nvPr/>
        </p:nvCxnSpPr>
        <p:spPr>
          <a:xfrm>
            <a:off x="9168517" y="3468577"/>
            <a:ext cx="877498" cy="566661"/>
          </a:xfrm>
          <a:prstGeom prst="straightConnector1">
            <a:avLst/>
          </a:pr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EA94DA-7450-4CCF-9F93-45E492A9E0F3}"/>
              </a:ext>
            </a:extLst>
          </p:cNvPr>
          <p:cNvSpPr/>
          <p:nvPr/>
        </p:nvSpPr>
        <p:spPr>
          <a:xfrm>
            <a:off x="8820319" y="1861168"/>
            <a:ext cx="1027688" cy="825388"/>
          </a:xfrm>
          <a:custGeom>
            <a:avLst/>
            <a:gdLst>
              <a:gd name="connsiteX0" fmla="*/ 1027688 w 1027688"/>
              <a:gd name="connsiteY0" fmla="*/ 0 h 825388"/>
              <a:gd name="connsiteX1" fmla="*/ 315589 w 1027688"/>
              <a:gd name="connsiteY1" fmla="*/ 145657 h 825388"/>
              <a:gd name="connsiteX2" fmla="*/ 0 w 1027688"/>
              <a:gd name="connsiteY2" fmla="*/ 825388 h 82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7688" h="825388">
                <a:moveTo>
                  <a:pt x="1027688" y="0"/>
                </a:moveTo>
                <a:cubicBezTo>
                  <a:pt x="757279" y="4046"/>
                  <a:pt x="486870" y="8092"/>
                  <a:pt x="315589" y="145657"/>
                </a:cubicBezTo>
                <a:cubicBezTo>
                  <a:pt x="144308" y="283222"/>
                  <a:pt x="72154" y="554305"/>
                  <a:pt x="0" y="825388"/>
                </a:cubicBezTo>
              </a:path>
            </a:pathLst>
          </a:cu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A023399-4E06-455C-8022-A86B6F1DD24D}"/>
              </a:ext>
            </a:extLst>
          </p:cNvPr>
          <p:cNvSpPr/>
          <p:nvPr/>
        </p:nvSpPr>
        <p:spPr>
          <a:xfrm flipV="1">
            <a:off x="10603106" y="3575509"/>
            <a:ext cx="689472" cy="658384"/>
          </a:xfrm>
          <a:custGeom>
            <a:avLst/>
            <a:gdLst>
              <a:gd name="connsiteX0" fmla="*/ 1027688 w 1027688"/>
              <a:gd name="connsiteY0" fmla="*/ 0 h 825388"/>
              <a:gd name="connsiteX1" fmla="*/ 315589 w 1027688"/>
              <a:gd name="connsiteY1" fmla="*/ 145657 h 825388"/>
              <a:gd name="connsiteX2" fmla="*/ 0 w 1027688"/>
              <a:gd name="connsiteY2" fmla="*/ 825388 h 825388"/>
              <a:gd name="connsiteX0" fmla="*/ 1027688 w 1222235"/>
              <a:gd name="connsiteY0" fmla="*/ 0 h 836167"/>
              <a:gd name="connsiteX1" fmla="*/ 1191162 w 1222235"/>
              <a:gd name="connsiteY1" fmla="*/ 805712 h 836167"/>
              <a:gd name="connsiteX2" fmla="*/ 0 w 1222235"/>
              <a:gd name="connsiteY2" fmla="*/ 825388 h 836167"/>
              <a:gd name="connsiteX0" fmla="*/ 941846 w 1132304"/>
              <a:gd name="connsiteY0" fmla="*/ 0 h 810952"/>
              <a:gd name="connsiteX1" fmla="*/ 1105320 w 1132304"/>
              <a:gd name="connsiteY1" fmla="*/ 805712 h 810952"/>
              <a:gd name="connsiteX2" fmla="*/ 0 w 1132304"/>
              <a:gd name="connsiteY2" fmla="*/ 436427 h 810952"/>
              <a:gd name="connsiteX0" fmla="*/ 941846 w 954125"/>
              <a:gd name="connsiteY0" fmla="*/ 0 h 1151132"/>
              <a:gd name="connsiteX1" fmla="*/ 916469 w 954125"/>
              <a:gd name="connsiteY1" fmla="*/ 1147527 h 1151132"/>
              <a:gd name="connsiteX2" fmla="*/ 0 w 954125"/>
              <a:gd name="connsiteY2" fmla="*/ 436427 h 1151132"/>
              <a:gd name="connsiteX0" fmla="*/ 941846 w 977170"/>
              <a:gd name="connsiteY0" fmla="*/ 0 h 1158687"/>
              <a:gd name="connsiteX1" fmla="*/ 896224 w 977170"/>
              <a:gd name="connsiteY1" fmla="*/ 809335 h 1158687"/>
              <a:gd name="connsiteX2" fmla="*/ 916469 w 977170"/>
              <a:gd name="connsiteY2" fmla="*/ 1147527 h 1158687"/>
              <a:gd name="connsiteX3" fmla="*/ 0 w 977170"/>
              <a:gd name="connsiteY3" fmla="*/ 436427 h 1158687"/>
              <a:gd name="connsiteX0" fmla="*/ 941846 w 1462799"/>
              <a:gd name="connsiteY0" fmla="*/ 0 h 1147567"/>
              <a:gd name="connsiteX1" fmla="*/ 1462773 w 1462799"/>
              <a:gd name="connsiteY1" fmla="*/ 467520 h 1147567"/>
              <a:gd name="connsiteX2" fmla="*/ 916469 w 1462799"/>
              <a:gd name="connsiteY2" fmla="*/ 1147527 h 1147567"/>
              <a:gd name="connsiteX3" fmla="*/ 0 w 1462799"/>
              <a:gd name="connsiteY3" fmla="*/ 436427 h 1147567"/>
              <a:gd name="connsiteX0" fmla="*/ 941846 w 1462799"/>
              <a:gd name="connsiteY0" fmla="*/ 0 h 1053283"/>
              <a:gd name="connsiteX1" fmla="*/ 1462773 w 1462799"/>
              <a:gd name="connsiteY1" fmla="*/ 467520 h 1053283"/>
              <a:gd name="connsiteX2" fmla="*/ 521605 w 1462799"/>
              <a:gd name="connsiteY2" fmla="*/ 1053234 h 1053283"/>
              <a:gd name="connsiteX3" fmla="*/ 0 w 1462799"/>
              <a:gd name="connsiteY3" fmla="*/ 436427 h 1053283"/>
              <a:gd name="connsiteX0" fmla="*/ 564147 w 1462786"/>
              <a:gd name="connsiteY0" fmla="*/ 0 h 958990"/>
              <a:gd name="connsiteX1" fmla="*/ 1462773 w 1462786"/>
              <a:gd name="connsiteY1" fmla="*/ 373227 h 958990"/>
              <a:gd name="connsiteX2" fmla="*/ 521605 w 1462786"/>
              <a:gd name="connsiteY2" fmla="*/ 958941 h 958990"/>
              <a:gd name="connsiteX3" fmla="*/ 0 w 1462786"/>
              <a:gd name="connsiteY3" fmla="*/ 342134 h 95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2786" h="958990">
                <a:moveTo>
                  <a:pt x="564147" y="0"/>
                </a:moveTo>
                <a:cubicBezTo>
                  <a:pt x="556543" y="134889"/>
                  <a:pt x="1467002" y="181973"/>
                  <a:pt x="1462773" y="373227"/>
                </a:cubicBezTo>
                <a:cubicBezTo>
                  <a:pt x="1458544" y="564481"/>
                  <a:pt x="765400" y="964123"/>
                  <a:pt x="521605" y="958941"/>
                </a:cubicBezTo>
                <a:cubicBezTo>
                  <a:pt x="277810" y="953759"/>
                  <a:pt x="72154" y="71051"/>
                  <a:pt x="0" y="342134"/>
                </a:cubicBezTo>
              </a:path>
            </a:pathLst>
          </a:cu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4C910E-15DB-411E-B5A9-E682CE8B0CFB}"/>
              </a:ext>
            </a:extLst>
          </p:cNvPr>
          <p:cNvSpPr txBox="1"/>
          <p:nvPr/>
        </p:nvSpPr>
        <p:spPr>
          <a:xfrm>
            <a:off x="9476793" y="2482044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0.5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B1E9D0-DC0F-433A-9AEA-3C8B46EAD1B0}"/>
              </a:ext>
            </a:extLst>
          </p:cNvPr>
          <p:cNvSpPr txBox="1"/>
          <p:nvPr/>
        </p:nvSpPr>
        <p:spPr>
          <a:xfrm>
            <a:off x="9546702" y="3222662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0.5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1B8135-A886-4508-BD43-C2E647A14203}"/>
              </a:ext>
            </a:extLst>
          </p:cNvPr>
          <p:cNvSpPr txBox="1"/>
          <p:nvPr/>
        </p:nvSpPr>
        <p:spPr>
          <a:xfrm>
            <a:off x="11176888" y="333732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066EA9-A331-437F-A4B7-25DE7308F108}"/>
              </a:ext>
            </a:extLst>
          </p:cNvPr>
          <p:cNvSpPr txBox="1"/>
          <p:nvPr/>
        </p:nvSpPr>
        <p:spPr>
          <a:xfrm>
            <a:off x="8984813" y="144312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943ED33-20FD-406A-AF3B-0900DF429B1B}"/>
                  </a:ext>
                </a:extLst>
              </p:cNvPr>
              <p:cNvSpPr txBox="1"/>
              <p:nvPr/>
            </p:nvSpPr>
            <p:spPr>
              <a:xfrm>
                <a:off x="10638664" y="1661035"/>
                <a:ext cx="12243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h𝑒𝑎𝑑𝑠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943ED33-20FD-406A-AF3B-0900DF429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8664" y="1661035"/>
                <a:ext cx="122437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98013B1-A306-4924-B6AB-FB26B2E07BD9}"/>
                  </a:ext>
                </a:extLst>
              </p:cNvPr>
              <p:cNvSpPr txBox="1"/>
              <p:nvPr/>
            </p:nvSpPr>
            <p:spPr>
              <a:xfrm>
                <a:off x="10803348" y="4227475"/>
                <a:ext cx="10079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𝑡𝑎𝑖𝑙𝑠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98013B1-A306-4924-B6AB-FB26B2E07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3348" y="4227475"/>
                <a:ext cx="100796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19323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34FA1A6-1968-426C-BD31-759337CD6D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50557" y="1332703"/>
                <a:ext cx="7415212" cy="4351338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≥0.5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Recall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Also recall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lim>
                            </m:limLow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Probability to go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0,0.5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enabled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0,0.5</m:t>
                                </m:r>
                              </m:e>
                            </m:d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×0.5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34FA1A6-1968-426C-BD31-759337CD6D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50557" y="1332703"/>
                <a:ext cx="7415212" cy="4351338"/>
              </a:xfrm>
              <a:blipFill>
                <a:blip r:embed="rId2"/>
                <a:stretch>
                  <a:fillRect l="-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B63AEA5-F093-45C9-8431-78FC419CB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</p:spPr>
        <p:txBody>
          <a:bodyPr/>
          <a:lstStyle/>
          <a:p>
            <a:r>
              <a:rPr lang="en-US" dirty="0"/>
              <a:t>CTMC + PCTL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25D284-A56E-41D8-8AB7-2056DEC11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57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C9249F9-0248-414D-8857-4344859CB743}"/>
                  </a:ext>
                </a:extLst>
              </p:cNvPr>
              <p:cNvSpPr/>
              <p:nvPr/>
            </p:nvSpPr>
            <p:spPr>
              <a:xfrm>
                <a:off x="857250" y="2886075"/>
                <a:ext cx="535781" cy="54292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C9249F9-0248-414D-8857-4344859CB7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0" y="2886075"/>
                <a:ext cx="535781" cy="542925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E5FDBE8-6A43-4BB6-B410-0F6ADA58D3C0}"/>
                  </a:ext>
                </a:extLst>
              </p:cNvPr>
              <p:cNvSpPr/>
              <p:nvPr/>
            </p:nvSpPr>
            <p:spPr>
              <a:xfrm>
                <a:off x="2580080" y="1874044"/>
                <a:ext cx="535781" cy="54292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E5FDBE8-6A43-4BB6-B410-0F6ADA58D3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080" y="1874044"/>
                <a:ext cx="535781" cy="542925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218E2BA-059E-4D23-859B-583115DA6CE9}"/>
                  </a:ext>
                </a:extLst>
              </p:cNvPr>
              <p:cNvSpPr/>
              <p:nvPr/>
            </p:nvSpPr>
            <p:spPr>
              <a:xfrm>
                <a:off x="2559842" y="2886075"/>
                <a:ext cx="535781" cy="54292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218E2BA-059E-4D23-859B-583115DA6C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842" y="2886075"/>
                <a:ext cx="535781" cy="542925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57A1F30-C124-4834-8928-44F69A430896}"/>
                  </a:ext>
                </a:extLst>
              </p:cNvPr>
              <p:cNvSpPr/>
              <p:nvPr/>
            </p:nvSpPr>
            <p:spPr>
              <a:xfrm>
                <a:off x="2559841" y="4108920"/>
                <a:ext cx="535781" cy="54292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57A1F30-C124-4834-8928-44F69A4308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841" y="4108920"/>
                <a:ext cx="535781" cy="542925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52EC12F-E143-4F9A-9ED6-B1E49B5B1D1E}"/>
              </a:ext>
            </a:extLst>
          </p:cNvPr>
          <p:cNvCxnSpPr>
            <a:stCxn id="5" idx="6"/>
            <a:endCxn id="7" idx="2"/>
          </p:cNvCxnSpPr>
          <p:nvPr/>
        </p:nvCxnSpPr>
        <p:spPr>
          <a:xfrm>
            <a:off x="1393031" y="3157538"/>
            <a:ext cx="1166811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71AA939-0DEA-45B1-93FF-A262203C7D75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V="1">
            <a:off x="1314568" y="2337459"/>
            <a:ext cx="1343975" cy="62812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64D0806-D1E6-4766-8629-A8260B622966}"/>
              </a:ext>
            </a:extLst>
          </p:cNvPr>
          <p:cNvCxnSpPr>
            <a:cxnSpLocks/>
            <a:stCxn id="5" idx="5"/>
            <a:endCxn id="8" idx="1"/>
          </p:cNvCxnSpPr>
          <p:nvPr/>
        </p:nvCxnSpPr>
        <p:spPr>
          <a:xfrm>
            <a:off x="1314568" y="3349490"/>
            <a:ext cx="1323736" cy="83894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038648B-0914-4B35-8822-AD6C86DBAF91}"/>
              </a:ext>
            </a:extLst>
          </p:cNvPr>
          <p:cNvSpPr txBox="1"/>
          <p:nvPr/>
        </p:nvSpPr>
        <p:spPr>
          <a:xfrm>
            <a:off x="1761889" y="223230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375536-ED99-4EF4-926D-24AEFCB90FB2}"/>
              </a:ext>
            </a:extLst>
          </p:cNvPr>
          <p:cNvSpPr txBox="1"/>
          <p:nvPr/>
        </p:nvSpPr>
        <p:spPr>
          <a:xfrm>
            <a:off x="1803193" y="315753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19FB3D-FA42-4EC4-9073-3ED6240FB744}"/>
              </a:ext>
            </a:extLst>
          </p:cNvPr>
          <p:cNvSpPr txBox="1"/>
          <p:nvPr/>
        </p:nvSpPr>
        <p:spPr>
          <a:xfrm>
            <a:off x="1734063" y="3866139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347AB5F-DEC6-47C2-A08E-6E3B3C2E79A2}"/>
                  </a:ext>
                </a:extLst>
              </p:cNvPr>
              <p:cNvSpPr txBox="1"/>
              <p:nvPr/>
            </p:nvSpPr>
            <p:spPr>
              <a:xfrm>
                <a:off x="3002679" y="1757818"/>
                <a:ext cx="541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347AB5F-DEC6-47C2-A08E-6E3B3C2E7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679" y="1757818"/>
                <a:ext cx="541751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F52E6AC-1829-4206-9FF9-64E7044EE58F}"/>
                  </a:ext>
                </a:extLst>
              </p:cNvPr>
              <p:cNvSpPr txBox="1"/>
              <p:nvPr/>
            </p:nvSpPr>
            <p:spPr>
              <a:xfrm>
                <a:off x="3089241" y="2965585"/>
                <a:ext cx="3686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F52E6AC-1829-4206-9FF9-64E7044EE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241" y="2965585"/>
                <a:ext cx="368626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2A7F522-5630-4A1B-A3F2-02B803C53EDE}"/>
                  </a:ext>
                </a:extLst>
              </p:cNvPr>
              <p:cNvSpPr txBox="1"/>
              <p:nvPr/>
            </p:nvSpPr>
            <p:spPr>
              <a:xfrm>
                <a:off x="3082775" y="4195716"/>
                <a:ext cx="541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2A7F522-5630-4A1B-A3F2-02B803C53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775" y="4195716"/>
                <a:ext cx="541750" cy="369332"/>
              </a:xfrm>
              <a:prstGeom prst="rect">
                <a:avLst/>
              </a:prstGeom>
              <a:blipFill>
                <a:blip r:embed="rId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F6B3CB0-C035-4A48-A30A-EFF73AADDC39}"/>
                  </a:ext>
                </a:extLst>
              </p:cNvPr>
              <p:cNvSpPr txBox="1"/>
              <p:nvPr/>
            </p:nvSpPr>
            <p:spPr>
              <a:xfrm>
                <a:off x="306103" y="3476041"/>
                <a:ext cx="11819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F6B3CB0-C035-4A48-A30A-EFF73AADD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03" y="3476041"/>
                <a:ext cx="118192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8005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4F42BF-DC7E-4DFF-9F2C-E376587DD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Granularity of requirements</a:t>
            </a:r>
          </a:p>
          <a:p>
            <a:pPr lvl="1"/>
            <a:r>
              <a:rPr lang="en-US" dirty="0"/>
              <a:t>System-level: UAV is able to maintain a given desired altitude in presence of acceptable disturbances.</a:t>
            </a:r>
          </a:p>
          <a:p>
            <a:pPr lvl="1"/>
            <a:r>
              <a:rPr lang="en-US" dirty="0"/>
              <a:t>Subsystem-level: Upon receiving a ‘turn right’ command, </a:t>
            </a:r>
            <a:r>
              <a:rPr lang="en-US" i="1" dirty="0"/>
              <a:t>flight control subsystem </a:t>
            </a:r>
            <a:r>
              <a:rPr lang="en-US" dirty="0"/>
              <a:t>(FCS)</a:t>
            </a:r>
            <a:r>
              <a:rPr lang="en-US" i="1" dirty="0"/>
              <a:t> </a:t>
            </a:r>
            <a:r>
              <a:rPr lang="en-US" dirty="0"/>
              <a:t>produces the correct actuator commands that cause the UAV to turn right.</a:t>
            </a:r>
            <a:endParaRPr lang="en-US" i="1" dirty="0"/>
          </a:p>
          <a:p>
            <a:pPr lvl="1"/>
            <a:r>
              <a:rPr lang="en-US" dirty="0"/>
              <a:t>Function-level: For the </a:t>
            </a:r>
            <a:r>
              <a:rPr lang="en-US" i="1" dirty="0"/>
              <a:t>position controller module, </a:t>
            </a:r>
            <a:r>
              <a:rPr lang="en-US" dirty="0"/>
              <a:t>the maximum error between the estimated position and the position setpoint is less than 5%.</a:t>
            </a:r>
          </a:p>
          <a:p>
            <a:pPr lvl="1"/>
            <a:r>
              <a:rPr lang="en-US" dirty="0"/>
              <a:t>Hardware/Timing-level: The MPC algorithm for attitude control has a worst-case execution time of 4 </a:t>
            </a:r>
            <a:r>
              <a:rPr lang="en-US" dirty="0" err="1"/>
              <a:t>ms.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7265BA-26B1-4AD3-BF95-4131E66C3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Granularity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3C29B-FF72-41AC-95ED-64EC7C09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286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0B420F-B2CA-4B84-BE79-341C8E844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29079" cy="4351338"/>
          </a:xfrm>
        </p:spPr>
        <p:txBody>
          <a:bodyPr>
            <a:normAutofit/>
          </a:bodyPr>
          <a:lstStyle/>
          <a:p>
            <a:r>
              <a:rPr lang="en-US" dirty="0"/>
              <a:t>Hard Requirements: Violation leads to endangering safety-criticality or mission-criticality</a:t>
            </a:r>
          </a:p>
          <a:p>
            <a:pPr lvl="1"/>
            <a:r>
              <a:rPr lang="en-US" dirty="0"/>
              <a:t>Safety Requirements: system never does something bad</a:t>
            </a:r>
          </a:p>
          <a:p>
            <a:pPr lvl="1"/>
            <a:r>
              <a:rPr lang="en-US" dirty="0"/>
              <a:t>Liveness Requirements: from any point of time, system eventually does something good </a:t>
            </a:r>
          </a:p>
          <a:p>
            <a:r>
              <a:rPr lang="en-US" dirty="0"/>
              <a:t>Soft Requirements: Violations lead to inefficiency, but are not critical</a:t>
            </a:r>
          </a:p>
          <a:p>
            <a:pPr lvl="1"/>
            <a:r>
              <a:rPr lang="en-US" dirty="0"/>
              <a:t>(Absolute) Performance Requirements: system performance is not worst than a certain level</a:t>
            </a:r>
          </a:p>
          <a:p>
            <a:pPr lvl="1"/>
            <a:r>
              <a:rPr lang="en-US" dirty="0"/>
              <a:t>(Average) Performance Requirements: average system performance is at a certain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B49A66-100D-4CC4-BBB1-B7DDA1100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4FF97-6DA2-4DE5-850B-CC76DB3F5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716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1E35AC-C5AA-46AD-AC3B-8B5282C1F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Security Requirements: system should protect against modifications in its behavior by an adversarial actor</a:t>
            </a:r>
          </a:p>
          <a:p>
            <a:pPr lvl="1"/>
            <a:r>
              <a:rPr lang="en-US" dirty="0"/>
              <a:t>Failure to satisfy security requirements may lead to a hard requirement violation</a:t>
            </a:r>
          </a:p>
          <a:p>
            <a:r>
              <a:rPr lang="en-US" dirty="0"/>
              <a:t>Privacy Requirements: the data revealed by the system to the external world should not leak sensitive information</a:t>
            </a:r>
          </a:p>
          <a:p>
            <a:r>
              <a:rPr lang="en-US" dirty="0"/>
              <a:t>These requirements will become increasingly important for autonomous CPS, especially as IoT technologies and smart transportation initiatives are deployed!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05B6D1-0AED-41F1-9F3E-06553635C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kind of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35653-4C11-4E82-888A-7A100E8E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052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083C93-FBA2-4166-8785-B1DE10526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programmers have used regular expressions</a:t>
            </a:r>
          </a:p>
          <a:p>
            <a:r>
              <a:rPr lang="en-US" dirty="0"/>
              <a:t>Formally, regular expressions specify acceptable sequences of </a:t>
            </a:r>
            <a:r>
              <a:rPr lang="en-US" b="1" i="1" dirty="0"/>
              <a:t>finite</a:t>
            </a:r>
            <a:r>
              <a:rPr lang="en-US" b="1" dirty="0"/>
              <a:t> </a:t>
            </a:r>
            <a:r>
              <a:rPr lang="en-US" dirty="0"/>
              <a:t>length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[a-z][a-z 0-9] : strings starting with a lowercase letter (a-z) followed by </a:t>
            </a:r>
            <a:r>
              <a:rPr lang="en-US" b="1" i="1" dirty="0"/>
              <a:t>one </a:t>
            </a:r>
            <a:r>
              <a:rPr lang="en-US" dirty="0"/>
              <a:t>lowercase letter or number</a:t>
            </a:r>
          </a:p>
          <a:p>
            <a:pPr lvl="1"/>
            <a:r>
              <a:rPr lang="en-US" dirty="0"/>
              <a:t>[a-z][0-9]*[a-z] : strings starting with a lowercase letter, followed by </a:t>
            </a:r>
            <a:r>
              <a:rPr lang="en-US" b="1" i="1" dirty="0"/>
              <a:t>finitely many </a:t>
            </a:r>
            <a:r>
              <a:rPr lang="en-US" dirty="0"/>
              <a:t>numbers followed by a lowercase letter</a:t>
            </a:r>
          </a:p>
          <a:p>
            <a:pPr marL="41148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03C47C-4A32-4515-994F-98937C53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Detour to automata and formal languages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59FF2-789D-4166-85A2-C2A52E80E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906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18697</TotalTime>
  <Words>4902</Words>
  <Application>Microsoft Office PowerPoint</Application>
  <PresentationFormat>Widescreen</PresentationFormat>
  <Paragraphs>932</Paragraphs>
  <Slides>57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Arial</vt:lpstr>
      <vt:lpstr>Calibri</vt:lpstr>
      <vt:lpstr>Calibri Light</vt:lpstr>
      <vt:lpstr>Cambria Math</vt:lpstr>
      <vt:lpstr>Garamond</vt:lpstr>
      <vt:lpstr>Times New Roman</vt:lpstr>
      <vt:lpstr>Wingdings 3</vt:lpstr>
      <vt:lpstr>Office Theme</vt:lpstr>
      <vt:lpstr>Autonomous Cyber-Physical Systems: Temporal Logic</vt:lpstr>
      <vt:lpstr>Where we are in the course</vt:lpstr>
      <vt:lpstr>Module 2 : Testing closed-loop models</vt:lpstr>
      <vt:lpstr>Requirements</vt:lpstr>
      <vt:lpstr>Rigor in Requirements</vt:lpstr>
      <vt:lpstr>Granularity</vt:lpstr>
      <vt:lpstr>Types of Requirements</vt:lpstr>
      <vt:lpstr>Other kind of requirements</vt:lpstr>
      <vt:lpstr>Detour to automata and formal languages</vt:lpstr>
      <vt:lpstr>Finite state automata</vt:lpstr>
      <vt:lpstr>How does a finite state automaton work?</vt:lpstr>
      <vt:lpstr>Language of a finite state automaton</vt:lpstr>
      <vt:lpstr>Temporal Logic</vt:lpstr>
      <vt:lpstr>Propositional Logic</vt:lpstr>
      <vt:lpstr>Semantics </vt:lpstr>
      <vt:lpstr>Examples</vt:lpstr>
      <vt:lpstr>Interpreting a formula of prop. logic</vt:lpstr>
      <vt:lpstr>Temporal Logic = Prop. Logic + Temporal Operators</vt:lpstr>
      <vt:lpstr>Linear Temporal Logic</vt:lpstr>
      <vt:lpstr>LTL Syntax</vt:lpstr>
      <vt:lpstr>LTL Semantics</vt:lpstr>
      <vt:lpstr>Recursive semantics of LTL: I</vt:lpstr>
      <vt:lpstr>Recursive semantics of LTL: II</vt:lpstr>
      <vt:lpstr>Visualizing the temporal operators</vt:lpstr>
      <vt:lpstr>Visualizing the temporal operators</vt:lpstr>
      <vt:lpstr>You can nest operators!</vt:lpstr>
      <vt:lpstr>More operator fun</vt:lpstr>
      <vt:lpstr>More, more operator fun</vt:lpstr>
      <vt:lpstr>Operator duality and identities</vt:lpstr>
      <vt:lpstr>Example specifications</vt:lpstr>
      <vt:lpstr>Example specifications in LTL</vt:lpstr>
      <vt:lpstr>Example specifications in LTL</vt:lpstr>
      <vt:lpstr>LTL is a language for expressing system requirements</vt:lpstr>
      <vt:lpstr>Processes &amp; Fairness</vt:lpstr>
      <vt:lpstr>Weak vs. Strong fairness</vt:lpstr>
      <vt:lpstr>Expressing fairness assumptions in LTL: I</vt:lpstr>
      <vt:lpstr>Expressing fairness assumptions in LTL: II</vt:lpstr>
      <vt:lpstr>Monitors </vt:lpstr>
      <vt:lpstr>Büchi automaton Example 1</vt:lpstr>
      <vt:lpstr>Büchi automaton Example 2</vt:lpstr>
      <vt:lpstr>Büchi automaton Example 3</vt:lpstr>
      <vt:lpstr>Using Büchi monitors</vt:lpstr>
      <vt:lpstr>Computation Tree Logic</vt:lpstr>
      <vt:lpstr>Computation Tree</vt:lpstr>
      <vt:lpstr>CTL Syntax</vt:lpstr>
      <vt:lpstr>CTL semantics</vt:lpstr>
      <vt:lpstr>CTL Semantics through examples</vt:lpstr>
      <vt:lpstr>CTL semantics through examples</vt:lpstr>
      <vt:lpstr>CTL semantics through examples</vt:lpstr>
      <vt:lpstr>CTL Operator fun</vt:lpstr>
      <vt:lpstr>CTL advantages and limitations</vt:lpstr>
      <vt:lpstr>Probabilistic CTL</vt:lpstr>
      <vt:lpstr>Probabilistic CTL</vt:lpstr>
      <vt:lpstr>Semantics</vt:lpstr>
      <vt:lpstr>PCTL</vt:lpstr>
      <vt:lpstr>Quantitative in PCTL vs. Qualitative in CTL</vt:lpstr>
      <vt:lpstr>CTMC + PCTL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Cyber-Physical Systems</dc:title>
  <dc:creator>Jyo Deshmukh</dc:creator>
  <cp:lastModifiedBy>Jyo Deshmukh</cp:lastModifiedBy>
  <cp:revision>388</cp:revision>
  <dcterms:created xsi:type="dcterms:W3CDTF">2018-01-04T23:14:16Z</dcterms:created>
  <dcterms:modified xsi:type="dcterms:W3CDTF">2019-03-18T08:24:14Z</dcterms:modified>
</cp:coreProperties>
</file>