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278" r:id="rId3"/>
    <p:sldId id="370" r:id="rId4"/>
    <p:sldId id="368" r:id="rId5"/>
    <p:sldId id="372" r:id="rId6"/>
    <p:sldId id="373" r:id="rId7"/>
    <p:sldId id="376" r:id="rId8"/>
    <p:sldId id="374" r:id="rId9"/>
    <p:sldId id="396" r:id="rId10"/>
    <p:sldId id="375" r:id="rId11"/>
    <p:sldId id="397" r:id="rId12"/>
    <p:sldId id="398" r:id="rId13"/>
    <p:sldId id="399" r:id="rId14"/>
    <p:sldId id="400" r:id="rId15"/>
    <p:sldId id="401" r:id="rId16"/>
    <p:sldId id="402" r:id="rId17"/>
    <p:sldId id="403" r:id="rId18"/>
    <p:sldId id="404" r:id="rId19"/>
    <p:sldId id="377" r:id="rId20"/>
    <p:sldId id="378" r:id="rId21"/>
    <p:sldId id="381" r:id="rId22"/>
    <p:sldId id="380" r:id="rId23"/>
    <p:sldId id="379" r:id="rId24"/>
    <p:sldId id="382" r:id="rId25"/>
    <p:sldId id="395" r:id="rId26"/>
    <p:sldId id="333" r:id="rId27"/>
    <p:sldId id="384" r:id="rId28"/>
    <p:sldId id="385" r:id="rId29"/>
    <p:sldId id="386" r:id="rId30"/>
    <p:sldId id="387" r:id="rId31"/>
    <p:sldId id="388" r:id="rId32"/>
    <p:sldId id="389" r:id="rId33"/>
    <p:sldId id="405" r:id="rId34"/>
    <p:sldId id="390" r:id="rId35"/>
    <p:sldId id="391" r:id="rId36"/>
    <p:sldId id="394" r:id="rId37"/>
    <p:sldId id="406" r:id="rId38"/>
    <p:sldId id="407" r:id="rId39"/>
    <p:sldId id="408" r:id="rId40"/>
    <p:sldId id="409" r:id="rId41"/>
    <p:sldId id="428"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41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7FF"/>
    <a:srgbClr val="CCFFFF"/>
    <a:srgbClr val="FFC9CA"/>
    <a:srgbClr val="FFA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8" autoAdjust="0"/>
    <p:restoredTop sz="94660"/>
  </p:normalViewPr>
  <p:slideViewPr>
    <p:cSldViewPr snapToGrid="0">
      <p:cViewPr varScale="1">
        <p:scale>
          <a:sx n="112" d="100"/>
          <a:sy n="112" d="100"/>
        </p:scale>
        <p:origin x="1037" y="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3/6/2019</a:t>
            </a:fld>
            <a:endParaRPr lang="en-US"/>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a:t>
            </a:fld>
            <a:endParaRPr lang="en-US"/>
          </a:p>
        </p:txBody>
      </p:sp>
    </p:spTree>
    <p:extLst>
      <p:ext uri="{BB962C8B-B14F-4D97-AF65-F5344CB8AC3E}">
        <p14:creationId xmlns:p14="http://schemas.microsoft.com/office/powerpoint/2010/main" val="208049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86B107-AA8F-4C65-A94C-468C6EEC3A14}" type="slidenum">
              <a:rPr lang="en-US" smtClean="0"/>
              <a:t>38</a:t>
            </a:fld>
            <a:endParaRPr lang="en-US"/>
          </a:p>
        </p:txBody>
      </p:sp>
    </p:spTree>
    <p:extLst>
      <p:ext uri="{BB962C8B-B14F-4D97-AF65-F5344CB8AC3E}">
        <p14:creationId xmlns:p14="http://schemas.microsoft.com/office/powerpoint/2010/main" val="197286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2E37C1C4-4E55-4F27-A829-6A8623726FAD}"/>
              </a:ext>
            </a:extLst>
          </p:cNvPr>
          <p:cNvGrpSpPr/>
          <p:nvPr userDrawn="1"/>
        </p:nvGrpSpPr>
        <p:grpSpPr>
          <a:xfrm>
            <a:off x="3570" y="5759682"/>
            <a:ext cx="12192000" cy="1099678"/>
            <a:chOff x="50006" y="5327414"/>
            <a:chExt cx="12192000" cy="1099678"/>
          </a:xfrm>
        </p:grpSpPr>
        <p:sp>
          <p:nvSpPr>
            <p:cNvPr id="8" name="Rectangle 7">
              <a:extLst>
                <a:ext uri="{FF2B5EF4-FFF2-40B4-BE49-F238E27FC236}">
                  <a16:creationId xmlns:a16="http://schemas.microsoft.com/office/drawing/2014/main" id="{33E3AD49-55BB-449E-9707-2C6D805BA28C}"/>
                </a:ext>
              </a:extLst>
            </p:cNvPr>
            <p:cNvSpPr/>
            <p:nvPr userDrawn="1"/>
          </p:nvSpPr>
          <p:spPr>
            <a:xfrm>
              <a:off x="50006" y="5375274"/>
              <a:ext cx="12192000" cy="1051818"/>
            </a:xfrm>
            <a:prstGeom prst="rect">
              <a:avLst/>
            </a:prstGeom>
            <a:solidFill>
              <a:srgbClr val="99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7AD5598-C8B6-4374-8D46-BE17282EAF29}"/>
                </a:ext>
              </a:extLst>
            </p:cNvPr>
            <p:cNvSpPr txBox="1"/>
            <p:nvPr userDrawn="1"/>
          </p:nvSpPr>
          <p:spPr>
            <a:xfrm>
              <a:off x="71438" y="5327414"/>
              <a:ext cx="5712958" cy="1077218"/>
            </a:xfrm>
            <a:prstGeom prst="rect">
              <a:avLst/>
            </a:prstGeom>
            <a:noFill/>
          </p:spPr>
          <p:txBody>
            <a:bodyPr wrap="square" rtlCol="0">
              <a:spAutoFit/>
            </a:bodyPr>
            <a:lstStyle/>
            <a:p>
              <a:pPr defTabSz="457200"/>
              <a:r>
                <a:rPr lang="en-US" sz="3200" b="1" dirty="0">
                  <a:solidFill>
                    <a:srgbClr val="FFC000"/>
                  </a:solidFill>
                  <a:latin typeface="Times New Roman" panose="02020603050405020304" pitchFamily="18" charset="0"/>
                  <a:cs typeface="Times New Roman" panose="02020603050405020304" pitchFamily="18" charset="0"/>
                </a:rPr>
                <a:t>USC </a:t>
              </a:r>
              <a:r>
                <a:rPr lang="en-US" sz="3200" dirty="0">
                  <a:solidFill>
                    <a:srgbClr val="FFC000"/>
                  </a:solidFill>
                  <a:latin typeface="Times New Roman" panose="02020603050405020304" pitchFamily="18" charset="0"/>
                  <a:cs typeface="Times New Roman" panose="02020603050405020304" pitchFamily="18" charset="0"/>
                </a:rPr>
                <a:t>Viterbi</a:t>
              </a:r>
            </a:p>
            <a:p>
              <a:pPr defTabSz="457200"/>
              <a:r>
                <a:rPr lang="en-US" sz="1600" dirty="0">
                  <a:solidFill>
                    <a:srgbClr val="FFC000"/>
                  </a:solidFill>
                  <a:latin typeface="Times New Roman" panose="02020603050405020304" pitchFamily="18" charset="0"/>
                  <a:cs typeface="Times New Roman" panose="02020603050405020304" pitchFamily="18" charset="0"/>
                </a:rPr>
                <a:t>		School of Engineering</a:t>
              </a:r>
            </a:p>
            <a:p>
              <a:pPr defTabSz="457200"/>
              <a:r>
                <a:rPr lang="en-US" sz="1600" dirty="0">
                  <a:solidFill>
                    <a:srgbClr val="FFC000"/>
                  </a:solidFill>
                  <a:latin typeface="Garamond" panose="02020404030301010803" pitchFamily="18" charset="0"/>
                  <a:cs typeface="Times New Roman" panose="02020603050405020304" pitchFamily="18" charset="0"/>
                </a:rPr>
                <a:t>		</a:t>
              </a:r>
              <a:r>
                <a:rPr lang="en-US" sz="1600" i="1" dirty="0">
                  <a:solidFill>
                    <a:srgbClr val="FFC000"/>
                  </a:solidFill>
                  <a:latin typeface="Garamond" panose="02020404030301010803" pitchFamily="18" charset="0"/>
                  <a:cs typeface="Times New Roman" panose="02020603050405020304" pitchFamily="18" charset="0"/>
                </a:rPr>
                <a:t>Department of Computer Science</a:t>
              </a:r>
            </a:p>
          </p:txBody>
        </p:sp>
      </p:gr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1332703"/>
            <a:ext cx="11699087" cy="4351338"/>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grpSp>
        <p:nvGrpSpPr>
          <p:cNvPr id="8" name="Group 7">
            <a:extLst>
              <a:ext uri="{FF2B5EF4-FFF2-40B4-BE49-F238E27FC236}">
                <a16:creationId xmlns:a16="http://schemas.microsoft.com/office/drawing/2014/main" id="{9A785756-0585-40D8-98E9-34817A498311}"/>
              </a:ext>
            </a:extLst>
          </p:cNvPr>
          <p:cNvGrpSpPr/>
          <p:nvPr userDrawn="1"/>
        </p:nvGrpSpPr>
        <p:grpSpPr>
          <a:xfrm>
            <a:off x="3570" y="5759682"/>
            <a:ext cx="12192000" cy="1099678"/>
            <a:chOff x="50006" y="5327414"/>
            <a:chExt cx="12192000" cy="1099678"/>
          </a:xfrm>
        </p:grpSpPr>
        <p:sp>
          <p:nvSpPr>
            <p:cNvPr id="9" name="Rectangle 8">
              <a:extLst>
                <a:ext uri="{FF2B5EF4-FFF2-40B4-BE49-F238E27FC236}">
                  <a16:creationId xmlns:a16="http://schemas.microsoft.com/office/drawing/2014/main" id="{EA8E9BA4-0363-4A70-9E0A-B9683462DE33}"/>
                </a:ext>
              </a:extLst>
            </p:cNvPr>
            <p:cNvSpPr/>
            <p:nvPr userDrawn="1"/>
          </p:nvSpPr>
          <p:spPr>
            <a:xfrm>
              <a:off x="50006" y="5375274"/>
              <a:ext cx="12192000" cy="1051818"/>
            </a:xfrm>
            <a:prstGeom prst="rect">
              <a:avLst/>
            </a:prstGeom>
            <a:solidFill>
              <a:srgbClr val="99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FABD5F6-C7FE-4495-BA21-86E3D6DC242B}"/>
                </a:ext>
              </a:extLst>
            </p:cNvPr>
            <p:cNvSpPr txBox="1"/>
            <p:nvPr userDrawn="1"/>
          </p:nvSpPr>
          <p:spPr>
            <a:xfrm>
              <a:off x="71438" y="5327414"/>
              <a:ext cx="5712958" cy="1077218"/>
            </a:xfrm>
            <a:prstGeom prst="rect">
              <a:avLst/>
            </a:prstGeom>
            <a:noFill/>
          </p:spPr>
          <p:txBody>
            <a:bodyPr wrap="square" rtlCol="0">
              <a:spAutoFit/>
            </a:bodyPr>
            <a:lstStyle/>
            <a:p>
              <a:pPr defTabSz="457200"/>
              <a:r>
                <a:rPr lang="en-US" sz="3200" b="1" dirty="0">
                  <a:solidFill>
                    <a:srgbClr val="FFC000"/>
                  </a:solidFill>
                  <a:latin typeface="Times New Roman" panose="02020603050405020304" pitchFamily="18" charset="0"/>
                  <a:cs typeface="Times New Roman" panose="02020603050405020304" pitchFamily="18" charset="0"/>
                </a:rPr>
                <a:t>USC </a:t>
              </a:r>
              <a:r>
                <a:rPr lang="en-US" sz="3200" dirty="0">
                  <a:solidFill>
                    <a:srgbClr val="FFC000"/>
                  </a:solidFill>
                  <a:latin typeface="Times New Roman" panose="02020603050405020304" pitchFamily="18" charset="0"/>
                  <a:cs typeface="Times New Roman" panose="02020603050405020304" pitchFamily="18" charset="0"/>
                </a:rPr>
                <a:t>Viterbi</a:t>
              </a:r>
            </a:p>
            <a:p>
              <a:pPr defTabSz="457200"/>
              <a:r>
                <a:rPr lang="en-US" sz="1600" dirty="0">
                  <a:solidFill>
                    <a:srgbClr val="FFC000"/>
                  </a:solidFill>
                  <a:latin typeface="Times New Roman" panose="02020603050405020304" pitchFamily="18" charset="0"/>
                  <a:cs typeface="Times New Roman" panose="02020603050405020304" pitchFamily="18" charset="0"/>
                </a:rPr>
                <a:t>		School of Engineering</a:t>
              </a:r>
            </a:p>
            <a:p>
              <a:pPr defTabSz="457200"/>
              <a:r>
                <a:rPr lang="en-US" sz="1600" dirty="0">
                  <a:solidFill>
                    <a:srgbClr val="FFC000"/>
                  </a:solidFill>
                  <a:latin typeface="Garamond" panose="02020404030301010803" pitchFamily="18" charset="0"/>
                  <a:cs typeface="Times New Roman" panose="02020603050405020304" pitchFamily="18" charset="0"/>
                </a:rPr>
                <a:t>		</a:t>
              </a:r>
              <a:r>
                <a:rPr lang="en-US" sz="1600" i="1" dirty="0">
                  <a:solidFill>
                    <a:srgbClr val="FFC000"/>
                  </a:solidFill>
                  <a:latin typeface="Garamond" panose="02020404030301010803" pitchFamily="18" charset="0"/>
                  <a:cs typeface="Times New Roman" panose="02020603050405020304" pitchFamily="18" charset="0"/>
                </a:rPr>
                <a:t>Department of Computer Science</a:t>
              </a:r>
            </a:p>
          </p:txBody>
        </p:sp>
      </p:gr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1194348" y="464476"/>
            <a:ext cx="997652" cy="748239"/>
          </a:xfrm>
          <a:prstGeom prst="rect">
            <a:avLst/>
          </a:prstGeom>
        </p:spPr>
      </p:pic>
      <p:sp>
        <p:nvSpPr>
          <p:cNvPr id="13" name="Rectangle 12">
            <a:extLst>
              <a:ext uri="{FF2B5EF4-FFF2-40B4-BE49-F238E27FC236}">
                <a16:creationId xmlns:a16="http://schemas.microsoft.com/office/drawing/2014/main" id="{26381F13-A4A4-444E-9C5F-0C7501D9BF81}"/>
              </a:ext>
            </a:extLst>
          </p:cNvPr>
          <p:cNvSpPr/>
          <p:nvPr userDrawn="1"/>
        </p:nvSpPr>
        <p:spPr>
          <a:xfrm>
            <a:off x="0" y="2713"/>
            <a:ext cx="12192000" cy="302605"/>
          </a:xfrm>
          <a:prstGeom prst="rect">
            <a:avLst/>
          </a:prstGeom>
          <a:solidFill>
            <a:srgbClr val="99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3477AB79-4F9F-47F3-934B-DC6AA693504D}"/>
              </a:ext>
            </a:extLst>
          </p:cNvPr>
          <p:cNvSpPr/>
          <p:nvPr userDrawn="1"/>
        </p:nvSpPr>
        <p:spPr>
          <a:xfrm flipV="1">
            <a:off x="9522" y="294440"/>
            <a:ext cx="12192000" cy="50800"/>
          </a:xfrm>
          <a:prstGeom prst="rect">
            <a:avLst/>
          </a:prstGeom>
          <a:solidFill>
            <a:srgbClr val="FFCC00"/>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0000"/>
              </a:solidFill>
              <a:effectLst/>
              <a:uLnTx/>
              <a:uFillTx/>
              <a:latin typeface="Calibri" panose="020F0502020204030204"/>
              <a:ea typeface="+mn-ea"/>
              <a:cs typeface="+mn-cs"/>
            </a:endParaRPr>
          </a:p>
        </p:txBody>
      </p:sp>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66680" y="430374"/>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24400" y="6198435"/>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609600" y="231139"/>
            <a:ext cx="11216640" cy="8997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609600" y="1345565"/>
            <a:ext cx="1121664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endParaRPr lang="en-US" dirty="0"/>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4724400" y="6261736"/>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29AAD378-655A-49C6-813C-9FD132EF7440}" type="slidenum">
              <a:rPr lang="en-US" smtClean="0"/>
              <a:pPr/>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6600"/>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7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510.png"/><Relationship Id="rId4" Type="http://schemas.openxmlformats.org/officeDocument/2006/relationships/image" Target="../media/image410.png"/></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0.png"/><Relationship Id="rId5" Type="http://schemas.openxmlformats.org/officeDocument/2006/relationships/image" Target="../media/image150.png"/><Relationship Id="rId10" Type="http://schemas.openxmlformats.org/officeDocument/2006/relationships/image" Target="../media/image200.png"/><Relationship Id="rId4" Type="http://schemas.openxmlformats.org/officeDocument/2006/relationships/image" Target="../media/image140.png"/><Relationship Id="rId9" Type="http://schemas.openxmlformats.org/officeDocument/2006/relationships/image" Target="../media/image190.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220.png"/><Relationship Id="rId1" Type="http://schemas.openxmlformats.org/officeDocument/2006/relationships/slideLayout" Target="../slideLayouts/slideLayout2.xml"/><Relationship Id="rId5" Type="http://schemas.openxmlformats.org/officeDocument/2006/relationships/image" Target="../media/image480.png"/><Relationship Id="rId4" Type="http://schemas.openxmlformats.org/officeDocument/2006/relationships/image" Target="../media/image460.png"/></Relationships>
</file>

<file path=ppt/slides/_rels/slide3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6.png"/></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62.png"/><Relationship Id="rId4" Type="http://schemas.openxmlformats.org/officeDocument/2006/relationships/image" Target="../media/image38.png"/><Relationship Id="rId9" Type="http://schemas.openxmlformats.org/officeDocument/2006/relationships/image" Target="../media/image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211.png"/><Relationship Id="rId1" Type="http://schemas.openxmlformats.org/officeDocument/2006/relationships/slideLayout" Target="../slideLayouts/slideLayout2.xml"/><Relationship Id="rId4" Type="http://schemas.openxmlformats.org/officeDocument/2006/relationships/image" Target="../media/image4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84.png"/><Relationship Id="rId7" Type="http://schemas.openxmlformats.org/officeDocument/2006/relationships/image" Target="../media/image101.png"/><Relationship Id="rId2" Type="http://schemas.openxmlformats.org/officeDocument/2006/relationships/image" Target="../media/image511.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131.png"/><Relationship Id="rId4" Type="http://schemas.openxmlformats.org/officeDocument/2006/relationships/image" Target="../media/image85.svg"/><Relationship Id="rId9" Type="http://schemas.openxmlformats.org/officeDocument/2006/relationships/image" Target="../media/image121.png"/></Relationships>
</file>

<file path=ppt/slides/_rels/slide4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49.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43.png"/><Relationship Id="rId4" Type="http://schemas.openxmlformats.org/officeDocument/2006/relationships/image" Target="../media/image51.png"/><Relationship Id="rId9" Type="http://schemas.openxmlformats.org/officeDocument/2006/relationships/image" Target="../media/image56.png"/></Relationships>
</file>

<file path=ppt/slides/_rels/slide50.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1.png"/><Relationship Id="rId1" Type="http://schemas.openxmlformats.org/officeDocument/2006/relationships/slideLayout" Target="../slideLayouts/slideLayout2.xml"/><Relationship Id="rId4" Type="http://schemas.openxmlformats.org/officeDocument/2006/relationships/image" Target="../media/image212.png"/></Relationships>
</file>

<file path=ppt/slides/_rels/slide51.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57.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9.png"/><Relationship Id="rId7"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2.png"/><Relationship Id="rId4" Type="http://schemas.openxmlformats.org/officeDocument/2006/relationships/image" Target="../media/image60.pn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199785" y="1122363"/>
            <a:ext cx="11818044" cy="2387600"/>
          </a:xfrm>
        </p:spPr>
        <p:txBody>
          <a:bodyPr anchor="ctr" anchorCtr="0"/>
          <a:lstStyle/>
          <a:p>
            <a:r>
              <a:rPr lang="en-US" dirty="0"/>
              <a:t>Autonomous Cyber-Physical Systems:</a:t>
            </a:r>
            <a:br>
              <a:rPr lang="en-US" dirty="0"/>
            </a:br>
            <a:r>
              <a:rPr lang="en-US" sz="4000" dirty="0"/>
              <a:t>Basics of Control</a:t>
            </a:r>
            <a:endParaRPr lang="en-US"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p:txBody>
          <a:bodyPr>
            <a:normAutofit/>
          </a:bodyPr>
          <a:lstStyle/>
          <a:p>
            <a:r>
              <a:rPr lang="en-US" dirty="0"/>
              <a:t>Spring 2019. CS 599.</a:t>
            </a:r>
          </a:p>
          <a:p>
            <a:r>
              <a:rPr lang="en-US" dirty="0"/>
              <a:t>Instructor: Jyo Deshmukh</a:t>
            </a:r>
          </a:p>
        </p:txBody>
      </p:sp>
      <p:sp>
        <p:nvSpPr>
          <p:cNvPr id="4" name="TextBox 3">
            <a:extLst>
              <a:ext uri="{FF2B5EF4-FFF2-40B4-BE49-F238E27FC236}">
                <a16:creationId xmlns:a16="http://schemas.microsoft.com/office/drawing/2014/main" id="{7E11A7DD-D17C-40BC-A055-744B6A9FE579}"/>
              </a:ext>
            </a:extLst>
          </p:cNvPr>
          <p:cNvSpPr txBox="1"/>
          <p:nvPr/>
        </p:nvSpPr>
        <p:spPr>
          <a:xfrm>
            <a:off x="291993" y="4958678"/>
            <a:ext cx="11725836" cy="923330"/>
          </a:xfrm>
          <a:prstGeom prst="rect">
            <a:avLst/>
          </a:prstGeom>
          <a:noFill/>
        </p:spPr>
        <p:txBody>
          <a:bodyPr wrap="square" rtlCol="0">
            <a:spAutoFit/>
          </a:bodyPr>
          <a:lstStyle/>
          <a:p>
            <a:r>
              <a:rPr lang="en-US" b="1" i="1" dirty="0"/>
              <a:t>Acknowledgment: Some of the material in these slides is based on the lecture slides for CIS 540: Principles of Embedded Computation taught by Rajeev Alur at the University of Pennsylvania. http://www.seas.upenn.edu/~cis540/</a:t>
            </a:r>
          </a:p>
          <a:p>
            <a:endParaRPr lang="en-US" dirty="0"/>
          </a:p>
        </p:txBody>
      </p:sp>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Can we always choose eigenvalues to find a stabilizing controller? NO!</a:t>
                </a:r>
              </a:p>
              <a:p>
                <a:r>
                  <a:rPr lang="en-US" dirty="0"/>
                  <a:t>For </a:t>
                </a:r>
                <a14:m>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𝐱</m:t>
                        </m:r>
                      </m:e>
                    </m:acc>
                    <m:r>
                      <a:rPr lang="en-US" i="1" dirty="0">
                        <a:latin typeface="Cambria Math" panose="02040503050406030204" pitchFamily="18" charset="0"/>
                      </a:rPr>
                      <m:t>=</m:t>
                    </m:r>
                    <m:r>
                      <a:rPr lang="en-US" i="1" dirty="0">
                        <a:latin typeface="Cambria Math" panose="02040503050406030204" pitchFamily="18" charset="0"/>
                      </a:rPr>
                      <m:t>𝐴</m:t>
                    </m:r>
                    <m:r>
                      <a:rPr lang="en-US" b="1" dirty="0">
                        <a:latin typeface="Cambria Math" panose="02040503050406030204" pitchFamily="18" charset="0"/>
                      </a:rPr>
                      <m:t>𝐱</m:t>
                    </m:r>
                    <m:r>
                      <a:rPr lang="en-US" b="1" dirty="0">
                        <a:latin typeface="Cambria Math" panose="02040503050406030204" pitchFamily="18" charset="0"/>
                      </a:rPr>
                      <m:t>+</m:t>
                    </m:r>
                    <m:r>
                      <a:rPr lang="en-US" i="1" dirty="0">
                        <a:latin typeface="Cambria Math" panose="02040503050406030204" pitchFamily="18" charset="0"/>
                      </a:rPr>
                      <m:t>𝐵</m:t>
                    </m:r>
                    <m:r>
                      <a:rPr lang="en-US" b="1" dirty="0">
                        <a:latin typeface="Cambria Math" panose="02040503050406030204" pitchFamily="18" charset="0"/>
                      </a:rPr>
                      <m:t>𝐮</m:t>
                    </m:r>
                    <m:r>
                      <a:rPr lang="en-US" b="0" i="1" dirty="0" smtClean="0">
                        <a:latin typeface="Cambria Math" panose="02040503050406030204" pitchFamily="18" charset="0"/>
                      </a:rPr>
                      <m:t>,</m:t>
                    </m:r>
                  </m:oMath>
                </a14:m>
                <a:r>
                  <a:rPr lang="en-US" i="1" dirty="0">
                    <a:latin typeface="Cambria Math" panose="02040503050406030204" pitchFamily="18" charset="0"/>
                  </a:rPr>
                  <a:t> </a:t>
                </a:r>
                <a:r>
                  <a:rPr lang="en-US" dirty="0">
                    <a:latin typeface="Calibri" panose="020F0502020204030204" pitchFamily="34" charset="0"/>
                    <a:cs typeface="Calibri" panose="020F0502020204030204" pitchFamily="34" charset="0"/>
                  </a:rPr>
                  <a:t>what if </a:t>
                </a:r>
                <a14:m>
                  <m:oMath xmlns:m="http://schemas.openxmlformats.org/officeDocument/2006/math">
                    <m:r>
                      <a:rPr lang="en-US" b="0" i="1" smtClean="0">
                        <a:latin typeface="Cambria Math" panose="02040503050406030204" pitchFamily="18" charset="0"/>
                        <a:cs typeface="Calibri" panose="020F0502020204030204" pitchFamily="34" charset="0"/>
                      </a:rPr>
                      <m:t>𝐴</m:t>
                    </m:r>
                  </m:oMath>
                </a14:m>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is unstable, and </a:t>
                </a:r>
                <a14:m>
                  <m:oMath xmlns:m="http://schemas.openxmlformats.org/officeDocument/2006/math">
                    <m:r>
                      <a:rPr lang="en-US" i="1" dirty="0" smtClean="0">
                        <a:latin typeface="Cambria Math" panose="02040503050406030204" pitchFamily="18" charset="0"/>
                        <a:cs typeface="Calibri" panose="020F0502020204030204" pitchFamily="34" charset="0"/>
                      </a:rPr>
                      <m:t>𝐵</m:t>
                    </m:r>
                  </m:oMath>
                </a14:m>
                <a:r>
                  <a:rPr lang="en-US" dirty="0">
                    <a:latin typeface="Calibri" panose="020F0502020204030204" pitchFamily="34" charset="0"/>
                    <a:cs typeface="Calibri" panose="020F0502020204030204" pitchFamily="34" charset="0"/>
                  </a:rPr>
                  <a:t> is </a:t>
                </a:r>
                <a14:m>
                  <m:oMath xmlns:m="http://schemas.openxmlformats.org/officeDocument/2006/math">
                    <m:sSup>
                      <m:sSupPr>
                        <m:ctrlPr>
                          <a:rPr lang="en-US" b="0" i="1" smtClean="0">
                            <a:latin typeface="Cambria Math" panose="02040503050406030204" pitchFamily="18" charset="0"/>
                            <a:cs typeface="Calibri" panose="020F0502020204030204" pitchFamily="34" charset="0"/>
                          </a:rPr>
                        </m:ctrlPr>
                      </m:sSupPr>
                      <m:e>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0…0</m:t>
                            </m:r>
                          </m:e>
                        </m:d>
                      </m:e>
                      <m:sup>
                        <m:r>
                          <a:rPr lang="en-US" b="0" i="1" smtClean="0">
                            <a:latin typeface="Cambria Math" panose="02040503050406030204" pitchFamily="18" charset="0"/>
                            <a:cs typeface="Calibri" panose="020F0502020204030204" pitchFamily="34" charset="0"/>
                          </a:rPr>
                          <m:t>𝑇</m:t>
                        </m:r>
                      </m:sup>
                    </m:sSup>
                  </m:oMath>
                </a14:m>
                <a:r>
                  <a:rPr lang="en-US" dirty="0">
                    <a:latin typeface="Calibri" panose="020F0502020204030204" pitchFamily="34" charset="0"/>
                    <a:cs typeface="Calibri" panose="020F0502020204030204" pitchFamily="34" charset="0"/>
                  </a:rPr>
                  <a:t>?</a:t>
                </a:r>
              </a:p>
              <a:p>
                <a:pPr lvl="1"/>
                <a:r>
                  <a:rPr lang="en-US" dirty="0"/>
                  <a:t>No controller can ever stabilize the system</a:t>
                </a:r>
              </a:p>
              <a:p>
                <a:r>
                  <a:rPr lang="en-US" dirty="0"/>
                  <a:t>How do we determine for a given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r>
                      <a:rPr lang="en-US" b="0" i="1" smtClean="0">
                        <a:latin typeface="Cambria Math" panose="02040503050406030204" pitchFamily="18" charset="0"/>
                      </a:rPr>
                      <m:t>𝐵</m:t>
                    </m:r>
                  </m:oMath>
                </a14:m>
                <a:r>
                  <a:rPr lang="en-US" dirty="0"/>
                  <a:t> whether there is a controller?</a:t>
                </a:r>
              </a:p>
              <a:p>
                <a:r>
                  <a:rPr lang="en-US" dirty="0"/>
                  <a:t>Controllability: </a:t>
                </a:r>
              </a:p>
              <a:p>
                <a:pPr lvl="1"/>
                <a:r>
                  <a:rPr lang="en-US" dirty="0"/>
                  <a:t>Can we find the condition on the system design that ensures that we can always move the system to whichever state/output we want?</a:t>
                </a:r>
              </a:p>
              <a:p>
                <a:pPr lvl="1"/>
                <a:r>
                  <a:rPr lang="en-US" dirty="0"/>
                  <a:t>Important question that affects which actuators we pick for the system</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Controllability </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10</a:t>
            </a:fld>
            <a:endParaRPr lang="en-US" dirty="0"/>
          </a:p>
        </p:txBody>
      </p:sp>
    </p:spTree>
    <p:extLst>
      <p:ext uri="{BB962C8B-B14F-4D97-AF65-F5344CB8AC3E}">
        <p14:creationId xmlns:p14="http://schemas.microsoft.com/office/powerpoint/2010/main" val="327551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Find </a:t>
                </a:r>
                <a:r>
                  <a:rPr lang="en-US" i="1" dirty="0"/>
                  <a:t>controllability matrix </a:t>
                </a:r>
                <a14:m>
                  <m:oMath xmlns:m="http://schemas.openxmlformats.org/officeDocument/2006/math">
                    <m:r>
                      <a:rPr lang="en-US" i="1" dirty="0" smtClean="0">
                        <a:latin typeface="Cambria Math" panose="02040503050406030204" pitchFamily="18" charset="0"/>
                      </a:rPr>
                      <m:t>𝑅</m:t>
                    </m:r>
                  </m:oMath>
                </a14:m>
                <a:endParaRPr lang="en-US" i="1" dirty="0"/>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𝐵</m:t>
                              </m:r>
                            </m:e>
                            <m:e>
                              <m:r>
                                <a:rPr lang="en-US" b="0" i="1" smtClean="0">
                                  <a:latin typeface="Cambria Math" panose="02040503050406030204" pitchFamily="18" charset="0"/>
                                </a:rPr>
                                <m:t>𝐴𝐵</m:t>
                              </m:r>
                            </m:e>
                            <m:e>
                              <m:m>
                                <m:mPr>
                                  <m:mcs>
                                    <m:mc>
                                      <m:mcPr>
                                        <m:count m:val="3"/>
                                        <m:mcJc m:val="center"/>
                                      </m:mcPr>
                                    </m:mc>
                                  </m:mcs>
                                  <m:ctrlPr>
                                    <a:rPr lang="en-US" i="1">
                                      <a:latin typeface="Cambria Math" panose="02040503050406030204" pitchFamily="18" charset="0"/>
                                    </a:rPr>
                                  </m:ctrlPr>
                                </m:mPr>
                                <m:mr>
                                  <m:e>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𝐴</m:t>
                                        </m:r>
                                      </m:e>
                                      <m:sup>
                                        <m:r>
                                          <m:rPr>
                                            <m:brk m:alnAt="7"/>
                                          </m:rPr>
                                          <a:rPr lang="en-US" b="0" i="1" smtClean="0">
                                            <a:latin typeface="Cambria Math" panose="02040503050406030204" pitchFamily="18" charset="0"/>
                                          </a:rPr>
                                          <m:t>2</m:t>
                                        </m:r>
                                      </m:sup>
                                    </m:sSup>
                                    <m:r>
                                      <m:rPr>
                                        <m:brk m:alnAt="7"/>
                                      </m:rPr>
                                      <a:rPr lang="en-US" b="0" i="1" smtClean="0">
                                        <a:latin typeface="Cambria Math" panose="02040503050406030204" pitchFamily="18" charset="0"/>
                                      </a:rPr>
                                      <m:t>𝐵</m:t>
                                    </m:r>
                                  </m:e>
                                  <m:e>
                                    <m:r>
                                      <a:rPr lang="en-US" i="1" smtClean="0">
                                        <a:latin typeface="Cambria Math" panose="02040503050406030204" pitchFamily="18" charset="0"/>
                                      </a:rPr>
                                      <m:t>…</m:t>
                                    </m:r>
                                  </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𝑛</m:t>
                                        </m:r>
                                        <m:r>
                                          <a:rPr lang="en-US" b="0" i="1" smtClean="0">
                                            <a:latin typeface="Cambria Math" panose="02040503050406030204" pitchFamily="18" charset="0"/>
                                          </a:rPr>
                                          <m:t>−1</m:t>
                                        </m:r>
                                      </m:sup>
                                    </m:sSup>
                                    <m:r>
                                      <a:rPr lang="en-US" b="0" i="1" smtClean="0">
                                        <a:latin typeface="Cambria Math" panose="02040503050406030204" pitchFamily="18" charset="0"/>
                                      </a:rPr>
                                      <m:t>𝐵</m:t>
                                    </m:r>
                                  </m:e>
                                </m:mr>
                              </m:m>
                            </m:e>
                          </m:mr>
                        </m:m>
                      </m:e>
                    </m:d>
                  </m:oMath>
                </a14:m>
                <a:r>
                  <a:rPr lang="en-US" dirty="0"/>
                  <a:t>   [</a:t>
                </a:r>
                <a14:m>
                  <m:oMath xmlns:m="http://schemas.openxmlformats.org/officeDocument/2006/math">
                    <m:r>
                      <a:rPr lang="en-US" b="0" i="1" smtClean="0">
                        <a:latin typeface="Cambria Math" panose="02040503050406030204" pitchFamily="18" charset="0"/>
                      </a:rPr>
                      <m:t>𝑛</m:t>
                    </m:r>
                  </m:oMath>
                </a14:m>
                <a:r>
                  <a:rPr lang="en-US" dirty="0"/>
                  <a:t> is the state-dimension]</a:t>
                </a:r>
              </a:p>
              <a:p>
                <a:r>
                  <a:rPr lang="en-US" dirty="0"/>
                  <a:t>System is controllable if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oMath>
                </a14:m>
                <a:r>
                  <a:rPr lang="en-US" dirty="0"/>
                  <a:t>has full row rank. (i.e. rows are linearly independent)</a:t>
                </a:r>
              </a:p>
              <a:p>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acc>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𝑥</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𝑢</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2</m:t>
                                    </m:r>
                                  </m:sub>
                                </m:sSub>
                              </m:e>
                            </m:mr>
                          </m:m>
                        </m:e>
                      </m:d>
                    </m:oMath>
                  </m:oMathPara>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Controllability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11</a:t>
            </a:fld>
            <a:endParaRPr lang="en-US" dirty="0"/>
          </a:p>
        </p:txBody>
      </p:sp>
    </p:spTree>
    <p:extLst>
      <p:ext uri="{BB962C8B-B14F-4D97-AF65-F5344CB8AC3E}">
        <p14:creationId xmlns:p14="http://schemas.microsoft.com/office/powerpoint/2010/main" val="161400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𝐵</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oMath>
                </a14:m>
                <a:endParaRPr lang="en-US" b="0"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6"/>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7</m:t>
                              </m:r>
                            </m:e>
                            <m:e>
                              <m:r>
                                <a:rPr lang="en-US" b="0" i="1" smtClean="0">
                                  <a:latin typeface="Cambria Math" panose="02040503050406030204" pitchFamily="18" charset="0"/>
                                </a:rPr>
                                <m:t>5</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4</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4</m:t>
                              </m:r>
                            </m:e>
                            <m:e>
                              <m:r>
                                <a:rPr lang="en-US" b="0" i="1" smtClean="0">
                                  <a:latin typeface="Cambria Math" panose="02040503050406030204" pitchFamily="18" charset="0"/>
                                </a:rPr>
                                <m:t>2</m:t>
                              </m:r>
                            </m:e>
                            <m:e>
                              <m:r>
                                <a:rPr lang="en-US" b="0" i="1" smtClean="0">
                                  <a:latin typeface="Cambria Math" panose="02040503050406030204" pitchFamily="18" charset="0"/>
                                </a:rPr>
                                <m:t>15</m:t>
                              </m:r>
                            </m:e>
                            <m:e>
                              <m:r>
                                <a:rPr lang="en-US" b="0" i="1" smtClean="0">
                                  <a:latin typeface="Cambria Math" panose="02040503050406030204" pitchFamily="18" charset="0"/>
                                </a:rPr>
                                <m:t>8</m:t>
                              </m:r>
                            </m:e>
                          </m:mr>
                        </m:m>
                      </m:e>
                    </m:d>
                  </m:oMath>
                </a14:m>
                <a:endParaRPr lang="en-US" dirty="0"/>
              </a:p>
              <a:p>
                <a:pPr marL="0" indent="0">
                  <a:buNone/>
                </a:pPr>
                <a:endParaRPr lang="en-US" dirty="0"/>
              </a:p>
              <a:p>
                <a:r>
                  <a:rPr lang="en-US" dirty="0"/>
                  <a:t>rank(R) = 3 (i.e. full rank)</a:t>
                </a:r>
              </a:p>
              <a:p>
                <a:r>
                  <a:rPr lang="en-US" dirty="0"/>
                  <a:t>So system is controllable: uses 2 actuators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n-US" dirty="0"/>
                  <a:t>)!</a:t>
                </a:r>
              </a:p>
            </p:txBody>
          </p:sp>
        </mc:Choice>
        <mc:Fallback>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b="-294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Controllability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12</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8503BD-AD04-4CF0-BF6C-4ECF9F0F1088}"/>
                  </a:ext>
                </a:extLst>
              </p:cNvPr>
              <p:cNvSpPr txBox="1"/>
              <p:nvPr/>
            </p:nvSpPr>
            <p:spPr>
              <a:xfrm>
                <a:off x="1735931" y="4136232"/>
                <a:ext cx="4638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oMath>
                  </m:oMathPara>
                </a14:m>
                <a:endParaRPr lang="en-US" sz="2400" dirty="0"/>
              </a:p>
            </p:txBody>
          </p:sp>
        </mc:Choice>
        <mc:Fallback xmlns="">
          <p:sp>
            <p:nvSpPr>
              <p:cNvPr id="5" name="TextBox 4">
                <a:extLst>
                  <a:ext uri="{FF2B5EF4-FFF2-40B4-BE49-F238E27FC236}">
                    <a16:creationId xmlns:a16="http://schemas.microsoft.com/office/drawing/2014/main" id="{738503BD-AD04-4CF0-BF6C-4ECF9F0F1088}"/>
                  </a:ext>
                </a:extLst>
              </p:cNvPr>
              <p:cNvSpPr txBox="1">
                <a:spLocks noRot="1" noChangeAspect="1" noMove="1" noResize="1" noEditPoints="1" noAdjustHandles="1" noChangeArrowheads="1" noChangeShapeType="1" noTextEdit="1"/>
              </p:cNvSpPr>
              <p:nvPr/>
            </p:nvSpPr>
            <p:spPr>
              <a:xfrm>
                <a:off x="1735931" y="4136232"/>
                <a:ext cx="46384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B51C4C-7157-43D0-8C8E-C9364483D8B8}"/>
                  </a:ext>
                </a:extLst>
              </p:cNvPr>
              <p:cNvSpPr txBox="1"/>
              <p:nvPr/>
            </p:nvSpPr>
            <p:spPr>
              <a:xfrm>
                <a:off x="2859881" y="4128467"/>
                <a:ext cx="6594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𝐴𝐵</m:t>
                      </m:r>
                    </m:oMath>
                  </m:oMathPara>
                </a14:m>
                <a:endParaRPr lang="en-US" sz="2400" dirty="0"/>
              </a:p>
            </p:txBody>
          </p:sp>
        </mc:Choice>
        <mc:Fallback xmlns="">
          <p:sp>
            <p:nvSpPr>
              <p:cNvPr id="6" name="TextBox 5">
                <a:extLst>
                  <a:ext uri="{FF2B5EF4-FFF2-40B4-BE49-F238E27FC236}">
                    <a16:creationId xmlns:a16="http://schemas.microsoft.com/office/drawing/2014/main" id="{17B51C4C-7157-43D0-8C8E-C9364483D8B8}"/>
                  </a:ext>
                </a:extLst>
              </p:cNvPr>
              <p:cNvSpPr txBox="1">
                <a:spLocks noRot="1" noChangeAspect="1" noMove="1" noResize="1" noEditPoints="1" noAdjustHandles="1" noChangeArrowheads="1" noChangeShapeType="1" noTextEdit="1"/>
              </p:cNvSpPr>
              <p:nvPr/>
            </p:nvSpPr>
            <p:spPr>
              <a:xfrm>
                <a:off x="2859881" y="4128467"/>
                <a:ext cx="659411"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A1D101-6C62-4198-B260-5C9E5E272E5A}"/>
                  </a:ext>
                </a:extLst>
              </p:cNvPr>
              <p:cNvSpPr txBox="1"/>
              <p:nvPr/>
            </p:nvSpPr>
            <p:spPr>
              <a:xfrm>
                <a:off x="4179397" y="4209429"/>
                <a:ext cx="7990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D2A1D101-6C62-4198-B260-5C9E5E272E5A}"/>
                  </a:ext>
                </a:extLst>
              </p:cNvPr>
              <p:cNvSpPr txBox="1">
                <a:spLocks noRot="1" noChangeAspect="1" noMove="1" noResize="1" noEditPoints="1" noAdjustHandles="1" noChangeArrowheads="1" noChangeShapeType="1" noTextEdit="1"/>
              </p:cNvSpPr>
              <p:nvPr/>
            </p:nvSpPr>
            <p:spPr>
              <a:xfrm>
                <a:off x="4179397" y="4209429"/>
                <a:ext cx="799000"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511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𝐵</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solidFill>
                                    <a:srgbClr val="FF0000"/>
                                  </a:solidFill>
                                  <a:latin typeface="Cambria Math" panose="02040503050406030204" pitchFamily="18" charset="0"/>
                                </a:rPr>
                                <m:t>0</m:t>
                              </m:r>
                            </m:e>
                          </m:mr>
                          <m:mr>
                            <m:e>
                              <m:r>
                                <a:rPr lang="en-US" b="0" i="1" dirty="0" smtClean="0">
                                  <a:solidFill>
                                    <a:schemeClr val="tx1"/>
                                  </a:solidFill>
                                  <a:latin typeface="Cambria Math" panose="02040503050406030204" pitchFamily="18" charset="0"/>
                                </a:rPr>
                                <m:t>0</m:t>
                              </m:r>
                            </m:e>
                            <m:e>
                              <m:r>
                                <a:rPr lang="en-US" b="0" i="1" dirty="0" smtClean="0">
                                  <a:solidFill>
                                    <a:srgbClr val="FF0000"/>
                                  </a:solidFill>
                                  <a:latin typeface="Cambria Math" panose="02040503050406030204" pitchFamily="18" charset="0"/>
                                </a:rPr>
                                <m:t>0</m:t>
                              </m:r>
                            </m:e>
                          </m:mr>
                          <m:mr>
                            <m:e>
                              <m:r>
                                <a:rPr lang="en-US" b="0" i="1" dirty="0" smtClean="0">
                                  <a:solidFill>
                                    <a:schemeClr val="tx1"/>
                                  </a:solidFill>
                                  <a:latin typeface="Cambria Math" panose="02040503050406030204" pitchFamily="18" charset="0"/>
                                </a:rPr>
                                <m:t>0</m:t>
                              </m:r>
                            </m:e>
                            <m:e>
                              <m:r>
                                <a:rPr lang="en-US" b="0" i="1" dirty="0" smtClean="0">
                                  <a:solidFill>
                                    <a:srgbClr val="FF0000"/>
                                  </a:solidFill>
                                  <a:latin typeface="Cambria Math" panose="02040503050406030204" pitchFamily="18" charset="0"/>
                                </a:rPr>
                                <m:t>0</m:t>
                              </m:r>
                            </m:e>
                          </m:mr>
                        </m:m>
                      </m:e>
                    </m:d>
                  </m:oMath>
                </a14:m>
                <a:endParaRPr lang="en-US" b="0"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6"/>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3</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4</m:t>
                              </m:r>
                            </m:e>
                            <m:e>
                              <m:r>
                                <a:rPr lang="en-US" b="0" i="1" smtClean="0">
                                  <a:latin typeface="Cambria Math" panose="02040503050406030204" pitchFamily="18" charset="0"/>
                                </a:rPr>
                                <m:t>0</m:t>
                              </m:r>
                            </m:e>
                          </m:mr>
                        </m:m>
                      </m:e>
                    </m:d>
                  </m:oMath>
                </a14:m>
                <a:endParaRPr lang="en-US" dirty="0"/>
              </a:p>
              <a:p>
                <a:pPr marL="0" indent="0">
                  <a:buNone/>
                </a:pPr>
                <a:endParaRPr lang="en-US" dirty="0"/>
              </a:p>
              <a:p>
                <a:r>
                  <a:rPr lang="en-US" dirty="0"/>
                  <a:t>rank(R) = 3 (i.e. full rank)</a:t>
                </a:r>
              </a:p>
              <a:p>
                <a:r>
                  <a:rPr lang="en-US" dirty="0"/>
                  <a:t>So system is controllable: but uses only 1 actuator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_1</m:t>
                    </m:r>
                  </m:oMath>
                </a14:m>
                <a:r>
                  <a:rPr lang="en-US" dirty="0"/>
                  <a:t>)!</a:t>
                </a:r>
              </a:p>
            </p:txBody>
          </p:sp>
        </mc:Choice>
        <mc:Fallback>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b="-280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Controllability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13</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8503BD-AD04-4CF0-BF6C-4ECF9F0F1088}"/>
                  </a:ext>
                </a:extLst>
              </p:cNvPr>
              <p:cNvSpPr txBox="1"/>
              <p:nvPr/>
            </p:nvSpPr>
            <p:spPr>
              <a:xfrm>
                <a:off x="1735931" y="4136232"/>
                <a:ext cx="4638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𝐵</m:t>
                      </m:r>
                    </m:oMath>
                  </m:oMathPara>
                </a14:m>
                <a:endParaRPr lang="en-US" sz="2400" dirty="0"/>
              </a:p>
            </p:txBody>
          </p:sp>
        </mc:Choice>
        <mc:Fallback xmlns="">
          <p:sp>
            <p:nvSpPr>
              <p:cNvPr id="5" name="TextBox 4">
                <a:extLst>
                  <a:ext uri="{FF2B5EF4-FFF2-40B4-BE49-F238E27FC236}">
                    <a16:creationId xmlns:a16="http://schemas.microsoft.com/office/drawing/2014/main" id="{738503BD-AD04-4CF0-BF6C-4ECF9F0F1088}"/>
                  </a:ext>
                </a:extLst>
              </p:cNvPr>
              <p:cNvSpPr txBox="1">
                <a:spLocks noRot="1" noChangeAspect="1" noMove="1" noResize="1" noEditPoints="1" noAdjustHandles="1" noChangeArrowheads="1" noChangeShapeType="1" noTextEdit="1"/>
              </p:cNvSpPr>
              <p:nvPr/>
            </p:nvSpPr>
            <p:spPr>
              <a:xfrm>
                <a:off x="1735931" y="4136232"/>
                <a:ext cx="46384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B51C4C-7157-43D0-8C8E-C9364483D8B8}"/>
                  </a:ext>
                </a:extLst>
              </p:cNvPr>
              <p:cNvSpPr txBox="1"/>
              <p:nvPr/>
            </p:nvSpPr>
            <p:spPr>
              <a:xfrm>
                <a:off x="2859881" y="4128467"/>
                <a:ext cx="6594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𝐴𝐵</m:t>
                      </m:r>
                    </m:oMath>
                  </m:oMathPara>
                </a14:m>
                <a:endParaRPr lang="en-US" sz="2400" dirty="0"/>
              </a:p>
            </p:txBody>
          </p:sp>
        </mc:Choice>
        <mc:Fallback xmlns="">
          <p:sp>
            <p:nvSpPr>
              <p:cNvPr id="6" name="TextBox 5">
                <a:extLst>
                  <a:ext uri="{FF2B5EF4-FFF2-40B4-BE49-F238E27FC236}">
                    <a16:creationId xmlns:a16="http://schemas.microsoft.com/office/drawing/2014/main" id="{17B51C4C-7157-43D0-8C8E-C9364483D8B8}"/>
                  </a:ext>
                </a:extLst>
              </p:cNvPr>
              <p:cNvSpPr txBox="1">
                <a:spLocks noRot="1" noChangeAspect="1" noMove="1" noResize="1" noEditPoints="1" noAdjustHandles="1" noChangeArrowheads="1" noChangeShapeType="1" noTextEdit="1"/>
              </p:cNvSpPr>
              <p:nvPr/>
            </p:nvSpPr>
            <p:spPr>
              <a:xfrm>
                <a:off x="2859881" y="4128467"/>
                <a:ext cx="659411"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A1D101-6C62-4198-B260-5C9E5E272E5A}"/>
                  </a:ext>
                </a:extLst>
              </p:cNvPr>
              <p:cNvSpPr txBox="1"/>
              <p:nvPr/>
            </p:nvSpPr>
            <p:spPr>
              <a:xfrm>
                <a:off x="4179397" y="4209429"/>
                <a:ext cx="7990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𝐵</m:t>
                      </m:r>
                    </m:oMath>
                  </m:oMathPara>
                </a14:m>
                <a:endParaRPr lang="en-US" sz="2400" dirty="0"/>
              </a:p>
            </p:txBody>
          </p:sp>
        </mc:Choice>
        <mc:Fallback xmlns="">
          <p:sp>
            <p:nvSpPr>
              <p:cNvPr id="7" name="TextBox 6">
                <a:extLst>
                  <a:ext uri="{FF2B5EF4-FFF2-40B4-BE49-F238E27FC236}">
                    <a16:creationId xmlns:a16="http://schemas.microsoft.com/office/drawing/2014/main" id="{D2A1D101-6C62-4198-B260-5C9E5E272E5A}"/>
                  </a:ext>
                </a:extLst>
              </p:cNvPr>
              <p:cNvSpPr txBox="1">
                <a:spLocks noRot="1" noChangeAspect="1" noMove="1" noResize="1" noEditPoints="1" noAdjustHandles="1" noChangeArrowheads="1" noChangeShapeType="1" noTextEdit="1"/>
              </p:cNvSpPr>
              <p:nvPr/>
            </p:nvSpPr>
            <p:spPr>
              <a:xfrm>
                <a:off x="4179397" y="4209429"/>
                <a:ext cx="799000"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1212DB2-A736-43A7-9B8A-3D6E2A408C49}"/>
                  </a:ext>
                </a:extLst>
              </p:cNvPr>
              <p:cNvSpPr txBox="1"/>
              <p:nvPr/>
            </p:nvSpPr>
            <p:spPr>
              <a:xfrm>
                <a:off x="7036594" y="2007394"/>
                <a:ext cx="4829174" cy="1200329"/>
              </a:xfrm>
              <a:prstGeom prst="rect">
                <a:avLst/>
              </a:prstGeom>
              <a:noFill/>
            </p:spPr>
            <p:txBody>
              <a:bodyPr wrap="square" rtlCol="0">
                <a:spAutoFit/>
              </a:bodyPr>
              <a:lstStyle/>
              <a:p>
                <a:r>
                  <a:rPr lang="en-US" dirty="0"/>
                  <a:t>Tip: Given matrices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use </a:t>
                </a:r>
                <a:r>
                  <a:rPr lang="en-US" dirty="0" err="1"/>
                  <a:t>Matlab</a:t>
                </a:r>
                <a:r>
                  <a:rPr lang="en-US" dirty="0"/>
                  <a:t> command </a:t>
                </a:r>
                <a14:m>
                  <m:oMath xmlns:m="http://schemas.openxmlformats.org/officeDocument/2006/math">
                    <m:r>
                      <m:rPr>
                        <m:sty m:val="p"/>
                      </m:rPr>
                      <a:rPr lang="en-US" b="0" i="0" smtClean="0">
                        <a:latin typeface="Cambria Math" panose="02040503050406030204" pitchFamily="18" charset="0"/>
                      </a:rPr>
                      <m:t>R</m:t>
                    </m:r>
                    <m:r>
                      <a:rPr lang="en-US" b="0" i="0" smtClean="0">
                        <a:latin typeface="Cambria Math" panose="02040503050406030204" pitchFamily="18" charset="0"/>
                      </a:rPr>
                      <m:t>= </m:t>
                    </m:r>
                    <m:r>
                      <m:rPr>
                        <m:sty m:val="p"/>
                      </m:rPr>
                      <a:rPr lang="en-US" b="0" i="0" smtClean="0">
                        <a:latin typeface="Cambria Math" panose="02040503050406030204" pitchFamily="18" charset="0"/>
                      </a:rPr>
                      <m:t>ctrb</m:t>
                    </m:r>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B</m:t>
                    </m:r>
                    <m:r>
                      <a:rPr lang="en-US" b="0" i="0" smtClean="0">
                        <a:latin typeface="Cambria Math" panose="02040503050406030204" pitchFamily="18" charset="0"/>
                      </a:rPr>
                      <m:t>)</m:t>
                    </m:r>
                  </m:oMath>
                </a14:m>
                <a:r>
                  <a:rPr lang="en-US" dirty="0"/>
                  <a:t> to find controllability </a:t>
                </a:r>
                <a:r>
                  <a:rPr lang="en-US" dirty="0" err="1"/>
                  <a:t>Gramian</a:t>
                </a:r>
                <a:r>
                  <a:rPr lang="en-US" dirty="0"/>
                  <a:t>.</a:t>
                </a:r>
              </a:p>
              <a:p>
                <a:endParaRPr lang="en-US" dirty="0"/>
              </a:p>
              <a:p>
                <a:r>
                  <a:rPr lang="en-US" dirty="0"/>
                  <a:t>Tip: Use </a:t>
                </a:r>
                <a14:m>
                  <m:oMath xmlns:m="http://schemas.openxmlformats.org/officeDocument/2006/math">
                    <m:r>
                      <a:rPr lang="en-US" b="0" i="1" smtClean="0">
                        <a:latin typeface="Cambria Math" panose="02040503050406030204" pitchFamily="18" charset="0"/>
                      </a:rPr>
                      <m:t>𝑟𝑎𝑛𝑘</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to find rank of </a:t>
                </a:r>
                <a14:m>
                  <m:oMath xmlns:m="http://schemas.openxmlformats.org/officeDocument/2006/math">
                    <m:r>
                      <a:rPr lang="en-US" b="0" i="1" smtClean="0">
                        <a:latin typeface="Cambria Math" panose="02040503050406030204" pitchFamily="18" charset="0"/>
                      </a:rPr>
                      <m:t>𝑅</m:t>
                    </m:r>
                  </m:oMath>
                </a14:m>
                <a:endParaRPr lang="en-US" dirty="0"/>
              </a:p>
            </p:txBody>
          </p:sp>
        </mc:Choice>
        <mc:Fallback xmlns="">
          <p:sp>
            <p:nvSpPr>
              <p:cNvPr id="8" name="TextBox 7">
                <a:extLst>
                  <a:ext uri="{FF2B5EF4-FFF2-40B4-BE49-F238E27FC236}">
                    <a16:creationId xmlns:a16="http://schemas.microsoft.com/office/drawing/2014/main" id="{71212DB2-A736-43A7-9B8A-3D6E2A408C49}"/>
                  </a:ext>
                </a:extLst>
              </p:cNvPr>
              <p:cNvSpPr txBox="1">
                <a:spLocks noRot="1" noChangeAspect="1" noMove="1" noResize="1" noEditPoints="1" noAdjustHandles="1" noChangeArrowheads="1" noChangeShapeType="1" noTextEdit="1"/>
              </p:cNvSpPr>
              <p:nvPr/>
            </p:nvSpPr>
            <p:spPr>
              <a:xfrm>
                <a:off x="7036594" y="2007394"/>
                <a:ext cx="4829174" cy="1200329"/>
              </a:xfrm>
              <a:prstGeom prst="rect">
                <a:avLst/>
              </a:prstGeom>
              <a:blipFill>
                <a:blip r:embed="rId6"/>
                <a:stretch>
                  <a:fillRect l="-1010"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26081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Very rarely are all system states </a:t>
                </a:r>
                <a14:m>
                  <m:oMath xmlns:m="http://schemas.openxmlformats.org/officeDocument/2006/math">
                    <m:r>
                      <a:rPr lang="en-US" b="1" i="0" smtClean="0">
                        <a:latin typeface="Cambria Math" panose="02040503050406030204" pitchFamily="18" charset="0"/>
                      </a:rPr>
                      <m:t>𝐱</m:t>
                    </m:r>
                  </m:oMath>
                </a14:m>
                <a:r>
                  <a:rPr lang="en-US" b="1" dirty="0"/>
                  <a:t> </a:t>
                </a:r>
                <a:r>
                  <a:rPr lang="en-US" dirty="0"/>
                  <a:t>visible to the external world</a:t>
                </a:r>
              </a:p>
              <a:p>
                <a:pPr lvl="1"/>
                <a:r>
                  <a:rPr lang="en-US" dirty="0"/>
                  <a:t>E.g. model may have internal physical states such as temperature, pressure, object velocity: that may not be measurable by an external observer</a:t>
                </a:r>
              </a:p>
              <a:p>
                <a:pPr lvl="1"/>
                <a:r>
                  <a:rPr lang="en-US" dirty="0"/>
                  <a:t>Only things made available by a sensor are visible to the real world</a:t>
                </a:r>
              </a:p>
              <a:p>
                <a:r>
                  <a:rPr lang="en-US" dirty="0"/>
                  <a:t>Observability: </a:t>
                </a:r>
              </a:p>
              <a:p>
                <a:pPr lvl="1"/>
                <a:r>
                  <a:rPr lang="en-US" dirty="0"/>
                  <a:t>Can we reconstruct an arbitrary internal state of the system if we have only the system outputs available?</a:t>
                </a:r>
              </a:p>
              <a:p>
                <a:pPr lvl="1"/>
                <a:r>
                  <a:rPr lang="en-US" dirty="0"/>
                  <a:t>Important question that affects which sensors we pick for the system</a:t>
                </a:r>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r="-166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14</a:t>
            </a:fld>
            <a:endParaRPr lang="en-US" dirty="0"/>
          </a:p>
        </p:txBody>
      </p:sp>
    </p:spTree>
    <p:extLst>
      <p:ext uri="{BB962C8B-B14F-4D97-AF65-F5344CB8AC3E}">
        <p14:creationId xmlns:p14="http://schemas.microsoft.com/office/powerpoint/2010/main" val="394712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p:txBody>
              <a:bodyPr/>
              <a:lstStyle/>
              <a:p>
                <a:r>
                  <a:rPr lang="en-US" dirty="0"/>
                  <a:t>Find </a:t>
                </a:r>
                <a:r>
                  <a:rPr lang="en-US" i="1" dirty="0"/>
                  <a:t>observability matrix </a:t>
                </a:r>
                <a14:m>
                  <m:oMath xmlns:m="http://schemas.openxmlformats.org/officeDocument/2006/math">
                    <m:r>
                      <a:rPr lang="en-US" b="0" i="1" dirty="0" smtClean="0">
                        <a:latin typeface="Cambria Math" panose="02040503050406030204" pitchFamily="18" charset="0"/>
                      </a:rPr>
                      <m:t>𝑊</m:t>
                    </m:r>
                  </m:oMath>
                </a14:m>
                <a:endParaRPr lang="en-US" i="1"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e>
                                <m:e>
                                  <m:r>
                                    <a:rPr lang="en-US" b="0" i="1" smtClean="0">
                                      <a:latin typeface="Cambria Math" panose="02040503050406030204" pitchFamily="18" charset="0"/>
                                    </a:rPr>
                                    <m:t>𝐶𝐴</m:t>
                                  </m:r>
                                </m:e>
                                <m:e>
                                  <m:m>
                                    <m:mPr>
                                      <m:mcs>
                                        <m:mc>
                                          <m:mcPr>
                                            <m:count m:val="3"/>
                                            <m:mcJc m:val="center"/>
                                          </m:mcPr>
                                        </m:mc>
                                      </m:mcs>
                                      <m:ctrlPr>
                                        <a:rPr lang="en-US" i="1">
                                          <a:latin typeface="Cambria Math" panose="02040503050406030204" pitchFamily="18" charset="0"/>
                                        </a:rPr>
                                      </m:ctrlPr>
                                    </m:mPr>
                                    <m:m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r>
                                              <m:rPr>
                                                <m:brk m:alnAt="7"/>
                                              </m:rPr>
                                              <a:rPr lang="en-US" b="0" i="1" smtClean="0">
                                                <a:latin typeface="Cambria Math" panose="02040503050406030204" pitchFamily="18" charset="0"/>
                                              </a:rPr>
                                              <m:t>𝐴</m:t>
                                            </m:r>
                                          </m:e>
                                          <m:sup>
                                            <m:r>
                                              <m:rPr>
                                                <m:brk m:alnAt="7"/>
                                              </m:rPr>
                                              <a:rPr lang="en-US" b="0" i="1" smtClean="0">
                                                <a:latin typeface="Cambria Math" panose="02040503050406030204" pitchFamily="18" charset="0"/>
                                              </a:rPr>
                                              <m:t>2</m:t>
                                            </m:r>
                                          </m:sup>
                                        </m:sSup>
                                      </m:e>
                                      <m:e>
                                        <m:r>
                                          <a:rPr lang="en-US" i="1" smtClean="0">
                                            <a:latin typeface="Cambria Math" panose="02040503050406030204" pitchFamily="18" charset="0"/>
                                          </a:rPr>
                                          <m:t>…</m:t>
                                        </m:r>
                                      </m:e>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𝑛</m:t>
                                            </m:r>
                                            <m:r>
                                              <a:rPr lang="en-US" b="0" i="1" smtClean="0">
                                                <a:latin typeface="Cambria Math" panose="02040503050406030204" pitchFamily="18" charset="0"/>
                                              </a:rPr>
                                              <m:t>−1</m:t>
                                            </m:r>
                                          </m:sup>
                                        </m:sSup>
                                      </m:e>
                                    </m:mr>
                                  </m:m>
                                </m:e>
                              </m:mr>
                            </m:m>
                          </m:e>
                        </m:d>
                      </m:e>
                      <m:sup>
                        <m:r>
                          <a:rPr lang="en-US" b="0" i="1" smtClean="0">
                            <a:latin typeface="Cambria Math" panose="02040503050406030204" pitchFamily="18" charset="0"/>
                          </a:rPr>
                          <m:t>𝑇</m:t>
                        </m:r>
                      </m:sup>
                    </m:sSup>
                  </m:oMath>
                </a14:m>
                <a:r>
                  <a:rPr lang="en-US" dirty="0"/>
                  <a:t>   [</a:t>
                </a:r>
                <a14:m>
                  <m:oMath xmlns:m="http://schemas.openxmlformats.org/officeDocument/2006/math">
                    <m:r>
                      <a:rPr lang="en-US" b="0" i="1" smtClean="0">
                        <a:latin typeface="Cambria Math" panose="02040503050406030204" pitchFamily="18" charset="0"/>
                      </a:rPr>
                      <m:t>𝑛</m:t>
                    </m:r>
                  </m:oMath>
                </a14:m>
                <a:r>
                  <a:rPr lang="en-US" dirty="0"/>
                  <a:t> is the state-dimension]</a:t>
                </a:r>
              </a:p>
              <a:p>
                <a:r>
                  <a:rPr lang="en-US" dirty="0"/>
                  <a:t>System is observable if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 </m:t>
                    </m:r>
                  </m:oMath>
                </a14:m>
                <a:r>
                  <a:rPr lang="en-US" dirty="0"/>
                  <a:t>has full row rank. (i.e. rows are linearly independent)</a:t>
                </a:r>
              </a:p>
              <a:p>
                <a:r>
                  <a:rPr lang="en-US" dirty="0"/>
                  <a:t>Example: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e>
                            </m:mr>
                            <m:mr>
                              <m:e>
                                <m:acc>
                                  <m:accPr>
                                    <m:chr m:val="̇"/>
                                    <m:ctrlPr>
                                      <a:rPr lang="en-US" i="1" dirty="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acc>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𝑥</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0</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𝑢</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2</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𝑦</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2</m:t>
                                    </m:r>
                                  </m:sub>
                                </m:sSub>
                              </m:e>
                            </m:mr>
                          </m:m>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e>
                              <m:e>
                                <m: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b="0" i="1" dirty="0" smtClean="0">
                                        <a:latin typeface="Cambria Math" panose="02040503050406030204" pitchFamily="18" charset="0"/>
                                      </a:rPr>
                                    </m:ctrlPr>
                                  </m:sSubPr>
                                  <m:e>
                                    <m:r>
                                      <m:rPr>
                                        <m:brk m:alnAt="7"/>
                                      </m:rPr>
                                      <a:rPr lang="en-US" b="0" i="1" dirty="0" smtClean="0">
                                        <a:latin typeface="Cambria Math" panose="02040503050406030204" pitchFamily="18" charset="0"/>
                                      </a:rPr>
                                      <m:t>𝑥</m:t>
                                    </m:r>
                                  </m:e>
                                  <m:sub>
                                    <m:r>
                                      <m:rPr>
                                        <m:brk m:alnAt="7"/>
                                      </m:rPr>
                                      <a:rPr lang="en-US" b="0" i="1" dirty="0" smtClean="0">
                                        <a:latin typeface="Cambria Math" panose="02040503050406030204" pitchFamily="18" charset="0"/>
                                      </a:rPr>
                                      <m:t>1</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mr>
                            <m:m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e>
                            </m:mr>
                          </m:m>
                        </m:e>
                      </m:d>
                    </m:oMath>
                  </m:oMathPara>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15</a:t>
            </a:fld>
            <a:endParaRPr lang="en-US" dirty="0"/>
          </a:p>
        </p:txBody>
      </p:sp>
    </p:spTree>
    <p:extLst>
      <p:ext uri="{BB962C8B-B14F-4D97-AF65-F5344CB8AC3E}">
        <p14:creationId xmlns:p14="http://schemas.microsoft.com/office/powerpoint/2010/main" val="401252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a:xfrm>
                <a:off x="166682" y="1332703"/>
                <a:ext cx="6991356" cy="4351338"/>
              </a:xfrm>
            </p:spPr>
            <p:txBody>
              <a:bodyPr>
                <a:normAutofit fontScale="92500"/>
              </a:bodyPr>
              <a:lstStyle/>
              <a:p>
                <a:pPr marL="0" indent="0">
                  <a:buNone/>
                </a:pPr>
                <a:endParaRPr lang="en-US" dirty="0"/>
              </a:p>
              <a:p>
                <a14:m>
                  <m:oMath xmlns:m="http://schemas.openxmlformats.org/officeDocument/2006/math">
                    <m:r>
                      <a:rPr lang="en-US" b="0" i="1" smtClean="0">
                        <a:latin typeface="Cambria Math" panose="02040503050406030204" pitchFamily="18" charset="0"/>
                      </a:rPr>
                      <m:t>𝐴</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𝐶</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e>
                            <m:e>
                              <m:r>
                                <a:rPr lang="en-US" b="0" i="1" dirty="0" smtClean="0">
                                  <a:latin typeface="Cambria Math" panose="02040503050406030204" pitchFamily="18" charset="0"/>
                                </a:rPr>
                                <m:t>1</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
                      </m:e>
                    </m:d>
                  </m:oMath>
                </a14:m>
                <a:endParaRPr lang="en-US" dirty="0"/>
              </a:p>
              <a:p>
                <a:endParaRPr lang="en-US"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e>
                          </m:mr>
                          <m:mr>
                            <m:e>
                              <m:r>
                                <a:rPr lang="en-US" b="0" i="1" smtClean="0">
                                  <a:latin typeface="Cambria Math" panose="02040503050406030204" pitchFamily="18" charset="0"/>
                                </a:rPr>
                                <m:t>𝐶𝐴</m:t>
                              </m:r>
                            </m:e>
                          </m:mr>
                          <m:mr>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e>
                          </m:mr>
                        </m:m>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3</m:t>
                              </m:r>
                            </m:e>
                            <m:e>
                              <m:r>
                                <a:rPr lang="en-US" b="0" i="1" smtClean="0">
                                  <a:latin typeface="Cambria Math" panose="02040503050406030204" pitchFamily="18" charset="0"/>
                                </a:rPr>
                                <m:t>2</m:t>
                              </m:r>
                            </m:e>
                            <m:e>
                              <m:r>
                                <a:rPr lang="en-US" b="0" i="1" smtClean="0">
                                  <a:latin typeface="Cambria Math" panose="02040503050406030204" pitchFamily="18" charset="0"/>
                                </a:rPr>
                                <m:t>3</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4</m:t>
                              </m:r>
                            </m:e>
                            <m:e>
                              <m:r>
                                <a:rPr lang="en-US" b="0" i="1" smtClean="0">
                                  <a:latin typeface="Cambria Math" panose="02040503050406030204" pitchFamily="18" charset="0"/>
                                </a:rPr>
                                <m:t>5</m:t>
                              </m:r>
                            </m:e>
                            <m:e>
                              <m:r>
                                <a:rPr lang="en-US" b="0" i="1" smtClean="0">
                                  <a:latin typeface="Cambria Math" panose="02040503050406030204" pitchFamily="18" charset="0"/>
                                </a:rPr>
                                <m:t>15</m:t>
                              </m:r>
                            </m:e>
                          </m:mr>
                          <m:mr>
                            <m:e>
                              <m:r>
                                <a:rPr lang="en-US" b="0" i="1" smtClean="0">
                                  <a:latin typeface="Cambria Math" panose="02040503050406030204" pitchFamily="18" charset="0"/>
                                </a:rPr>
                                <m:t>3</m:t>
                              </m:r>
                            </m:e>
                            <m:e>
                              <m:r>
                                <a:rPr lang="en-US" b="0" i="1" smtClean="0">
                                  <a:latin typeface="Cambria Math" panose="02040503050406030204" pitchFamily="18" charset="0"/>
                                </a:rPr>
                                <m:t>3</m:t>
                              </m:r>
                            </m:e>
                            <m:e>
                              <m:r>
                                <a:rPr lang="en-US" b="0" i="1" smtClean="0">
                                  <a:latin typeface="Cambria Math" panose="02040503050406030204" pitchFamily="18" charset="0"/>
                                </a:rPr>
                                <m:t>8</m:t>
                              </m:r>
                            </m:e>
                          </m:mr>
                        </m:m>
                      </m:e>
                    </m:d>
                    <m:r>
                      <a:rPr lang="en-US" b="0" i="1" smtClean="0">
                        <a:latin typeface="Cambria Math" panose="02040503050406030204" pitchFamily="18" charset="0"/>
                      </a:rPr>
                      <m:t>,   </m:t>
                    </m:r>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=3</m:t>
                    </m:r>
                  </m:oMath>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xfrm>
                <a:off x="166682" y="1332703"/>
                <a:ext cx="6991356"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16</a:t>
            </a:fld>
            <a:endParaRPr lang="en-US" dirty="0"/>
          </a:p>
        </p:txBody>
      </p:sp>
      <mc:AlternateContent xmlns:mc="http://schemas.openxmlformats.org/markup-compatibility/2006">
        <mc:Choice xmlns:a14="http://schemas.microsoft.com/office/drawing/2010/main" Requires="a14">
          <p:sp>
            <p:nvSpPr>
              <p:cNvPr id="6" name="Content Placeholder 1">
                <a:extLst>
                  <a:ext uri="{FF2B5EF4-FFF2-40B4-BE49-F238E27FC236}">
                    <a16:creationId xmlns:a16="http://schemas.microsoft.com/office/drawing/2014/main" id="{E65BF504-842E-4E74-A32B-392EC0996191}"/>
                  </a:ext>
                </a:extLst>
              </p:cNvPr>
              <p:cNvSpPr txBox="1">
                <a:spLocks/>
              </p:cNvSpPr>
              <p:nvPr/>
            </p:nvSpPr>
            <p:spPr>
              <a:xfrm>
                <a:off x="6941349" y="1332703"/>
                <a:ext cx="5083969" cy="4351338"/>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Matrix </a:t>
                </a:r>
                <a14:m>
                  <m:oMath xmlns:m="http://schemas.openxmlformats.org/officeDocument/2006/math">
                    <m:r>
                      <a:rPr lang="en-US" b="0" i="1" smtClean="0">
                        <a:latin typeface="Cambria Math" panose="02040503050406030204" pitchFamily="18" charset="0"/>
                      </a:rPr>
                      <m:t>𝑊</m:t>
                    </m:r>
                  </m:oMath>
                </a14:m>
                <a:r>
                  <a:rPr lang="en-US" i="1" dirty="0"/>
                  <a:t> </a:t>
                </a:r>
                <a:r>
                  <a:rPr lang="en-US" dirty="0"/>
                  <a:t>is full rank</a:t>
                </a:r>
              </a:p>
              <a:p>
                <a14:m>
                  <m:oMath xmlns:m="http://schemas.openxmlformats.org/officeDocument/2006/math">
                    <m:r>
                      <a:rPr lang="en-US" b="0" i="1" smtClean="0">
                        <a:latin typeface="Cambria Math" panose="02040503050406030204" pitchFamily="18" charset="0"/>
                      </a:rPr>
                      <m:t>⇒</m:t>
                    </m:r>
                  </m:oMath>
                </a14:m>
                <a:r>
                  <a:rPr lang="en-US" dirty="0"/>
                  <a:t> Pair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oMath>
                </a14:m>
                <a:r>
                  <a:rPr lang="en-US" dirty="0"/>
                  <a:t> is observable</a:t>
                </a:r>
              </a:p>
              <a:p>
                <a:r>
                  <a:rPr lang="en-US" dirty="0"/>
                  <a:t>Assuming sensors measure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a14:m>
                <a:r>
                  <a:rPr lang="en-US" dirty="0"/>
                  <a:t> independently, we need three sensors</a:t>
                </a:r>
              </a:p>
              <a:p>
                <a:r>
                  <a:rPr lang="en-US" dirty="0"/>
                  <a:t>Assuming we have sensors to measure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a14:m>
                <a:r>
                  <a:rPr lang="en-US" dirty="0"/>
                  <a:t>, another to measure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the system uses two sensors</a:t>
                </a:r>
              </a:p>
            </p:txBody>
          </p:sp>
        </mc:Choice>
        <mc:Fallback>
          <p:sp>
            <p:nvSpPr>
              <p:cNvPr id="6" name="Content Placeholder 1">
                <a:extLst>
                  <a:ext uri="{FF2B5EF4-FFF2-40B4-BE49-F238E27FC236}">
                    <a16:creationId xmlns:a16="http://schemas.microsoft.com/office/drawing/2014/main" id="{E65BF504-842E-4E74-A32B-392EC0996191}"/>
                  </a:ext>
                </a:extLst>
              </p:cNvPr>
              <p:cNvSpPr txBox="1">
                <a:spLocks noRot="1" noChangeAspect="1" noMove="1" noResize="1" noEditPoints="1" noAdjustHandles="1" noChangeArrowheads="1" noChangeShapeType="1" noTextEdit="1"/>
              </p:cNvSpPr>
              <p:nvPr/>
            </p:nvSpPr>
            <p:spPr>
              <a:xfrm>
                <a:off x="6941349" y="1332703"/>
                <a:ext cx="5083969" cy="4351338"/>
              </a:xfrm>
              <a:prstGeom prst="rect">
                <a:avLst/>
              </a:prstGeom>
              <a:blipFill>
                <a:blip r:embed="rId3"/>
                <a:stretch>
                  <a:fillRect l="-1559" t="-2384"/>
                </a:stretch>
              </a:blipFill>
            </p:spPr>
            <p:txBody>
              <a:bodyPr/>
              <a:lstStyle/>
              <a:p>
                <a:r>
                  <a:rPr lang="en-US">
                    <a:noFill/>
                  </a:rPr>
                  <a:t> </a:t>
                </a:r>
              </a:p>
            </p:txBody>
          </p:sp>
        </mc:Fallback>
      </mc:AlternateContent>
    </p:spTree>
    <p:extLst>
      <p:ext uri="{BB962C8B-B14F-4D97-AF65-F5344CB8AC3E}">
        <p14:creationId xmlns:p14="http://schemas.microsoft.com/office/powerpoint/2010/main" val="167806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0DA6EE7-CE38-4CEB-9B0B-63761CDCA1EC}"/>
                  </a:ext>
                </a:extLst>
              </p:cNvPr>
              <p:cNvSpPr>
                <a:spLocks noGrp="1"/>
              </p:cNvSpPr>
              <p:nvPr>
                <p:ph idx="1"/>
              </p:nvPr>
            </p:nvSpPr>
            <p:spPr>
              <a:xfrm>
                <a:off x="166682" y="1332703"/>
                <a:ext cx="7148518" cy="4351338"/>
              </a:xfrm>
            </p:spPr>
            <p:txBody>
              <a:bodyPr>
                <a:normAutofit/>
              </a:bodyPr>
              <a:lstStyle/>
              <a:p>
                <a:pPr marL="0" indent="0">
                  <a:buNone/>
                </a:pPr>
                <a:endParaRPr lang="en-US" dirty="0"/>
              </a:p>
              <a:p>
                <a14:m>
                  <m:oMath xmlns:m="http://schemas.openxmlformats.org/officeDocument/2006/math">
                    <m:r>
                      <a:rPr lang="en-US" b="0" i="1" smtClean="0">
                        <a:latin typeface="Cambria Math" panose="02040503050406030204" pitchFamily="18" charset="0"/>
                      </a:rPr>
                      <m:t>𝐴</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2</m:t>
                              </m:r>
                            </m:e>
                          </m:mr>
                          <m:mr>
                            <m:e>
                              <m:r>
                                <a:rPr lang="en-US" b="0" i="1" dirty="0" smtClean="0">
                                  <a:latin typeface="Cambria Math" panose="02040503050406030204" pitchFamily="18" charset="0"/>
                                </a:rPr>
                                <m:t>2</m:t>
                              </m:r>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r>
                                <a:rPr lang="en-US" b="0" i="1" dirty="0" smtClean="0">
                                  <a:latin typeface="Cambria Math" panose="02040503050406030204" pitchFamily="18" charset="0"/>
                                </a:rPr>
                                <m:t>1 </m:t>
                              </m:r>
                            </m:e>
                            <m:e>
                              <m:r>
                                <a:rPr lang="en-US" b="0" i="1" dirty="0" smtClean="0">
                                  <a:latin typeface="Cambria Math" panose="02040503050406030204" pitchFamily="18" charset="0"/>
                                </a:rPr>
                                <m:t>1</m:t>
                              </m:r>
                            </m:e>
                            <m:e>
                              <m:r>
                                <a:rPr lang="en-US" b="0" i="1" dirty="0" smtClean="0">
                                  <a:latin typeface="Cambria Math" panose="02040503050406030204" pitchFamily="18" charset="0"/>
                                </a:rPr>
                                <m:t>3</m:t>
                              </m:r>
                            </m:e>
                          </m:mr>
                        </m:m>
                      </m:e>
                    </m:d>
                    <m:r>
                      <a:rPr lang="en-US" b="0" i="1" dirty="0" smtClean="0">
                        <a:latin typeface="Cambria Math" panose="02040503050406030204" pitchFamily="18" charset="0"/>
                      </a:rPr>
                      <m:t> </m:t>
                    </m:r>
                    <m:r>
                      <a:rPr lang="en-US" b="0" i="1" dirty="0" smtClean="0">
                        <a:latin typeface="Cambria Math" panose="02040503050406030204" pitchFamily="18" charset="0"/>
                      </a:rPr>
                      <m:t>𝐶</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1 1 1</m:t>
                        </m:r>
                      </m:e>
                    </m:d>
                  </m:oMath>
                </a14:m>
                <a:endParaRPr lang="en-US" dirty="0"/>
              </a:p>
              <a:p>
                <a:endParaRPr lang="en-US" dirty="0"/>
              </a:p>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𝐶</m:t>
                              </m:r>
                            </m:e>
                          </m:mr>
                          <m:mr>
                            <m:e>
                              <m:r>
                                <a:rPr lang="en-US" b="0" i="1" smtClean="0">
                                  <a:latin typeface="Cambria Math" panose="02040503050406030204" pitchFamily="18" charset="0"/>
                                </a:rPr>
                                <m:t>𝐶𝐴</m:t>
                              </m:r>
                            </m:e>
                          </m:mr>
                          <m:mr>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e>
                          </m:mr>
                        </m:m>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2</m:t>
                              </m:r>
                            </m:e>
                            <m:e>
                              <m:r>
                                <a:rPr lang="en-US" b="0" i="1" smtClean="0">
                                  <a:latin typeface="Cambria Math" panose="02040503050406030204" pitchFamily="18" charset="0"/>
                                </a:rPr>
                                <m:t>5</m:t>
                              </m:r>
                            </m:e>
                          </m:mr>
                          <m:mr>
                            <m:e>
                              <m:r>
                                <a:rPr lang="en-US" b="0" i="1" smtClean="0">
                                  <a:latin typeface="Cambria Math" panose="02040503050406030204" pitchFamily="18" charset="0"/>
                                </a:rPr>
                                <m:t>7</m:t>
                              </m:r>
                            </m:e>
                            <m:e>
                              <m:r>
                                <a:rPr lang="en-US" b="0" i="1" smtClean="0">
                                  <a:latin typeface="Cambria Math" panose="02040503050406030204" pitchFamily="18" charset="0"/>
                                </a:rPr>
                                <m:t>7</m:t>
                              </m:r>
                            </m:e>
                            <m:e>
                              <m:r>
                                <a:rPr lang="en-US" b="0" i="1" smtClean="0">
                                  <a:latin typeface="Cambria Math" panose="02040503050406030204" pitchFamily="18" charset="0"/>
                                </a:rPr>
                                <m:t>19</m:t>
                              </m:r>
                            </m:e>
                          </m:mr>
                        </m:m>
                      </m:e>
                    </m:d>
                    <m:r>
                      <a:rPr lang="en-US" b="0" i="1" smtClean="0">
                        <a:latin typeface="Cambria Math" panose="02040503050406030204" pitchFamily="18" charset="0"/>
                      </a:rPr>
                      <m:t>,   </m:t>
                    </m:r>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=2</m:t>
                    </m:r>
                  </m:oMath>
                </a14:m>
                <a:endParaRPr lang="en-US" dirty="0"/>
              </a:p>
            </p:txBody>
          </p:sp>
        </mc:Choice>
        <mc:Fallback xmlns="">
          <p:sp>
            <p:nvSpPr>
              <p:cNvPr id="2" name="Content Placeholder 1">
                <a:extLst>
                  <a:ext uri="{FF2B5EF4-FFF2-40B4-BE49-F238E27FC236}">
                    <a16:creationId xmlns:a16="http://schemas.microsoft.com/office/drawing/2014/main" id="{D0DA6EE7-CE38-4CEB-9B0B-63761CDCA1EC}"/>
                  </a:ext>
                </a:extLst>
              </p:cNvPr>
              <p:cNvSpPr>
                <a:spLocks noGrp="1" noRot="1" noChangeAspect="1" noMove="1" noResize="1" noEditPoints="1" noAdjustHandles="1" noChangeArrowheads="1" noChangeShapeType="1" noTextEdit="1"/>
              </p:cNvSpPr>
              <p:nvPr>
                <p:ph idx="1"/>
              </p:nvPr>
            </p:nvSpPr>
            <p:spPr>
              <a:xfrm>
                <a:off x="166682" y="1332703"/>
                <a:ext cx="7148518"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A84AF07-740E-42F9-B11B-606902FDC89F}"/>
              </a:ext>
            </a:extLst>
          </p:cNvPr>
          <p:cNvSpPr>
            <a:spLocks noGrp="1"/>
          </p:cNvSpPr>
          <p:nvPr>
            <p:ph type="title"/>
          </p:nvPr>
        </p:nvSpPr>
        <p:spPr/>
        <p:txBody>
          <a:bodyPr/>
          <a:lstStyle/>
          <a:p>
            <a:r>
              <a:rPr lang="en-US" dirty="0"/>
              <a:t>Checking Observability</a:t>
            </a:r>
          </a:p>
        </p:txBody>
      </p:sp>
      <p:sp>
        <p:nvSpPr>
          <p:cNvPr id="4" name="Slide Number Placeholder 3">
            <a:extLst>
              <a:ext uri="{FF2B5EF4-FFF2-40B4-BE49-F238E27FC236}">
                <a16:creationId xmlns:a16="http://schemas.microsoft.com/office/drawing/2014/main" id="{C5D43F57-47DE-4CA7-8DE5-1C46D70496C1}"/>
              </a:ext>
            </a:extLst>
          </p:cNvPr>
          <p:cNvSpPr>
            <a:spLocks noGrp="1"/>
          </p:cNvSpPr>
          <p:nvPr>
            <p:ph type="sldNum" sz="quarter" idx="12"/>
          </p:nvPr>
        </p:nvSpPr>
        <p:spPr/>
        <p:txBody>
          <a:bodyPr/>
          <a:lstStyle/>
          <a:p>
            <a:fld id="{29AAD378-655A-49C6-813C-9FD132EF7440}" type="slidenum">
              <a:rPr lang="en-US" smtClean="0"/>
              <a:pPr/>
              <a:t>17</a:t>
            </a:fld>
            <a:endParaRPr lang="en-US" dirty="0"/>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E65BF504-842E-4E74-A32B-392EC0996191}"/>
                  </a:ext>
                </a:extLst>
              </p:cNvPr>
              <p:cNvSpPr txBox="1">
                <a:spLocks/>
              </p:cNvSpPr>
              <p:nvPr/>
            </p:nvSpPr>
            <p:spPr>
              <a:xfrm>
                <a:off x="7200900" y="1332703"/>
                <a:ext cx="4824418" cy="4351338"/>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if we used only one sensor that measures sum of all states?</a:t>
                </a:r>
              </a:p>
              <a:p>
                <a:r>
                  <a:rPr lang="en-US" dirty="0"/>
                  <a:t>I.e.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r>
                  <a:rPr lang="en-US" dirty="0"/>
                  <a:t>Observability matrix is not full rank! Cannot reconstruct some state using only one sensor!</a:t>
                </a:r>
              </a:p>
              <a:p>
                <a:r>
                  <a:rPr lang="en-US" dirty="0"/>
                  <a:t>Tip: use </a:t>
                </a:r>
                <a:r>
                  <a:rPr lang="en-US" dirty="0" err="1"/>
                  <a:t>matlab</a:t>
                </a:r>
                <a:r>
                  <a:rPr lang="en-US" dirty="0"/>
                  <a:t> command </a:t>
                </a:r>
                <a14:m>
                  <m:oMath xmlns:m="http://schemas.openxmlformats.org/officeDocument/2006/math">
                    <m:r>
                      <m:rPr>
                        <m:sty m:val="p"/>
                      </m:rPr>
                      <a:rPr lang="en-US" b="0" i="0" smtClean="0">
                        <a:latin typeface="Cambria Math" panose="02040503050406030204" pitchFamily="18" charset="0"/>
                      </a:rPr>
                      <m:t>obsv</m:t>
                    </m:r>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m:t>
                    </m:r>
                  </m:oMath>
                </a14:m>
                <a:r>
                  <a:rPr lang="en-US" dirty="0"/>
                  <a:t> to find </a:t>
                </a:r>
                <a14:m>
                  <m:oMath xmlns:m="http://schemas.openxmlformats.org/officeDocument/2006/math">
                    <m:r>
                      <a:rPr lang="en-US" b="0" i="1" smtClean="0">
                        <a:latin typeface="Cambria Math" panose="02040503050406030204" pitchFamily="18" charset="0"/>
                      </a:rPr>
                      <m:t>𝑊</m:t>
                    </m:r>
                  </m:oMath>
                </a14:m>
                <a:endParaRPr lang="en-US" dirty="0"/>
              </a:p>
            </p:txBody>
          </p:sp>
        </mc:Choice>
        <mc:Fallback xmlns="">
          <p:sp>
            <p:nvSpPr>
              <p:cNvPr id="6" name="Content Placeholder 1">
                <a:extLst>
                  <a:ext uri="{FF2B5EF4-FFF2-40B4-BE49-F238E27FC236}">
                    <a16:creationId xmlns:a16="http://schemas.microsoft.com/office/drawing/2014/main" id="{E65BF504-842E-4E74-A32B-392EC0996191}"/>
                  </a:ext>
                </a:extLst>
              </p:cNvPr>
              <p:cNvSpPr txBox="1">
                <a:spLocks noRot="1" noChangeAspect="1" noMove="1" noResize="1" noEditPoints="1" noAdjustHandles="1" noChangeArrowheads="1" noChangeShapeType="1" noTextEdit="1"/>
              </p:cNvSpPr>
              <p:nvPr/>
            </p:nvSpPr>
            <p:spPr>
              <a:xfrm>
                <a:off x="7200900" y="1332703"/>
                <a:ext cx="4824418" cy="4351338"/>
              </a:xfrm>
              <a:prstGeom prst="rect">
                <a:avLst/>
              </a:prstGeom>
              <a:blipFill>
                <a:blip r:embed="rId3"/>
                <a:stretch>
                  <a:fillRect l="-1515" t="-2384" r="-3914" b="-3226"/>
                </a:stretch>
              </a:blipFill>
            </p:spPr>
            <p:txBody>
              <a:bodyPr/>
              <a:lstStyle/>
              <a:p>
                <a:r>
                  <a:rPr lang="en-US">
                    <a:noFill/>
                  </a:rPr>
                  <a:t> </a:t>
                </a:r>
              </a:p>
            </p:txBody>
          </p:sp>
        </mc:Fallback>
      </mc:AlternateContent>
    </p:spTree>
    <p:extLst>
      <p:ext uri="{BB962C8B-B14F-4D97-AF65-F5344CB8AC3E}">
        <p14:creationId xmlns:p14="http://schemas.microsoft.com/office/powerpoint/2010/main" val="40746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EF0689-E381-43E9-8F8E-7B0A17D2FB20}"/>
              </a:ext>
            </a:extLst>
          </p:cNvPr>
          <p:cNvSpPr>
            <a:spLocks noGrp="1"/>
          </p:cNvSpPr>
          <p:nvPr>
            <p:ph idx="1"/>
          </p:nvPr>
        </p:nvSpPr>
        <p:spPr/>
        <p:txBody>
          <a:bodyPr/>
          <a:lstStyle/>
          <a:p>
            <a:r>
              <a:rPr lang="en-US" dirty="0"/>
              <a:t>For linear systems (with no noise), this is done with the use of state estimators or observers</a:t>
            </a:r>
          </a:p>
          <a:p>
            <a:r>
              <a:rPr lang="en-US" dirty="0"/>
              <a:t>For linear systems with noisy measurements and possible “process noise” in the system itself : we use Kalman filter</a:t>
            </a:r>
          </a:p>
          <a:p>
            <a:r>
              <a:rPr lang="en-US" dirty="0"/>
              <a:t>We will look at this in the lecture on observers and estimators</a:t>
            </a:r>
          </a:p>
          <a:p>
            <a:endParaRPr lang="en-US" dirty="0"/>
          </a:p>
          <a:p>
            <a:r>
              <a:rPr lang="en-US" dirty="0"/>
              <a:t>The most popular control method in the world started without any concerns of controllability, observability etc. </a:t>
            </a:r>
          </a:p>
          <a:p>
            <a:r>
              <a:rPr lang="en-US" dirty="0"/>
              <a:t>Purpose: Tracking a given reference signal</a:t>
            </a:r>
          </a:p>
        </p:txBody>
      </p:sp>
      <p:sp>
        <p:nvSpPr>
          <p:cNvPr id="3" name="Title 2">
            <a:extLst>
              <a:ext uri="{FF2B5EF4-FFF2-40B4-BE49-F238E27FC236}">
                <a16:creationId xmlns:a16="http://schemas.microsoft.com/office/drawing/2014/main" id="{F0746ADB-BC8B-419C-9432-87F834FD7A54}"/>
              </a:ext>
            </a:extLst>
          </p:cNvPr>
          <p:cNvSpPr>
            <a:spLocks noGrp="1"/>
          </p:cNvSpPr>
          <p:nvPr>
            <p:ph type="title"/>
          </p:nvPr>
        </p:nvSpPr>
        <p:spPr/>
        <p:txBody>
          <a:bodyPr/>
          <a:lstStyle/>
          <a:p>
            <a:r>
              <a:rPr lang="en-US" dirty="0"/>
              <a:t>How do we reconstruct internal state?</a:t>
            </a:r>
          </a:p>
        </p:txBody>
      </p:sp>
      <p:sp>
        <p:nvSpPr>
          <p:cNvPr id="4" name="Slide Number Placeholder 3">
            <a:extLst>
              <a:ext uri="{FF2B5EF4-FFF2-40B4-BE49-F238E27FC236}">
                <a16:creationId xmlns:a16="http://schemas.microsoft.com/office/drawing/2014/main" id="{1B5B8B48-36BE-461B-9C2C-7612B5E7DCB1}"/>
              </a:ext>
            </a:extLst>
          </p:cNvPr>
          <p:cNvSpPr>
            <a:spLocks noGrp="1"/>
          </p:cNvSpPr>
          <p:nvPr>
            <p:ph type="sldNum" sz="quarter" idx="12"/>
          </p:nvPr>
        </p:nvSpPr>
        <p:spPr/>
        <p:txBody>
          <a:bodyPr/>
          <a:lstStyle/>
          <a:p>
            <a:fld id="{29AAD378-655A-49C6-813C-9FD132EF7440}" type="slidenum">
              <a:rPr lang="en-US" smtClean="0"/>
              <a:pPr/>
              <a:t>18</a:t>
            </a:fld>
            <a:endParaRPr lang="en-US" dirty="0"/>
          </a:p>
        </p:txBody>
      </p:sp>
    </p:spTree>
    <p:extLst>
      <p:ext uri="{BB962C8B-B14F-4D97-AF65-F5344CB8AC3E}">
        <p14:creationId xmlns:p14="http://schemas.microsoft.com/office/powerpoint/2010/main" val="2680642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6DD9852-047F-4DB2-8EFE-212D2EA1BB0B}"/>
              </a:ext>
            </a:extLst>
          </p:cNvPr>
          <p:cNvSpPr/>
          <p:nvPr/>
        </p:nvSpPr>
        <p:spPr>
          <a:xfrm>
            <a:off x="4165927" y="2600484"/>
            <a:ext cx="2028298" cy="2792686"/>
          </a:xfrm>
          <a:prstGeom prst="rect">
            <a:avLst/>
          </a:prstGeom>
          <a:solidFill>
            <a:srgbClr val="EBF7FF"/>
          </a:solid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ED0B81F-37A5-4B9B-9F9E-5E787C12F7C0}"/>
              </a:ext>
            </a:extLst>
          </p:cNvPr>
          <p:cNvSpPr>
            <a:spLocks noGrp="1"/>
          </p:cNvSpPr>
          <p:nvPr>
            <p:ph idx="1"/>
          </p:nvPr>
        </p:nvSpPr>
        <p:spPr>
          <a:xfrm>
            <a:off x="166681" y="1332703"/>
            <a:ext cx="11699087" cy="1433549"/>
          </a:xfrm>
        </p:spPr>
        <p:txBody>
          <a:bodyPr/>
          <a:lstStyle/>
          <a:p>
            <a:r>
              <a:rPr lang="en-US" dirty="0"/>
              <a:t>While previous controllers used systematic use of linear systems theory, PID controllers are the most widely-used and most prevalent in practice (&gt; 90%)</a:t>
            </a:r>
          </a:p>
          <a:p>
            <a:r>
              <a:rPr lang="en-US" dirty="0"/>
              <a:t>Main architecture:</a:t>
            </a:r>
          </a:p>
        </p:txBody>
      </p:sp>
      <p:sp>
        <p:nvSpPr>
          <p:cNvPr id="3" name="Title 2">
            <a:extLst>
              <a:ext uri="{FF2B5EF4-FFF2-40B4-BE49-F238E27FC236}">
                <a16:creationId xmlns:a16="http://schemas.microsoft.com/office/drawing/2014/main" id="{0579CB47-D985-4BE0-84F8-405369767206}"/>
              </a:ext>
            </a:extLst>
          </p:cNvPr>
          <p:cNvSpPr>
            <a:spLocks noGrp="1"/>
          </p:cNvSpPr>
          <p:nvPr>
            <p:ph type="title"/>
          </p:nvPr>
        </p:nvSpPr>
        <p:spPr/>
        <p:txBody>
          <a:bodyPr/>
          <a:lstStyle/>
          <a:p>
            <a:r>
              <a:rPr lang="en-US" dirty="0"/>
              <a:t>PID controllers</a:t>
            </a:r>
          </a:p>
        </p:txBody>
      </p:sp>
      <p:sp>
        <p:nvSpPr>
          <p:cNvPr id="4" name="Slide Number Placeholder 3">
            <a:extLst>
              <a:ext uri="{FF2B5EF4-FFF2-40B4-BE49-F238E27FC236}">
                <a16:creationId xmlns:a16="http://schemas.microsoft.com/office/drawing/2014/main" id="{83577A99-5ED8-4FA1-88FC-C83AD4180076}"/>
              </a:ext>
            </a:extLst>
          </p:cNvPr>
          <p:cNvSpPr>
            <a:spLocks noGrp="1"/>
          </p:cNvSpPr>
          <p:nvPr>
            <p:ph type="sldNum" sz="quarter" idx="12"/>
          </p:nvPr>
        </p:nvSpPr>
        <p:spPr/>
        <p:txBody>
          <a:bodyPr/>
          <a:lstStyle/>
          <a:p>
            <a:fld id="{29AAD378-655A-49C6-813C-9FD132EF7440}" type="slidenum">
              <a:rPr lang="en-US" smtClean="0"/>
              <a:pPr/>
              <a:t>19</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25550A-C25A-4CAE-9584-58FE98843CA4}"/>
                  </a:ext>
                </a:extLst>
              </p:cNvPr>
              <p:cNvSpPr txBox="1"/>
              <p:nvPr/>
            </p:nvSpPr>
            <p:spPr>
              <a:xfrm>
                <a:off x="9738497" y="3328175"/>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9125550A-C25A-4CAE-9584-58FE98843CA4}"/>
                  </a:ext>
                </a:extLst>
              </p:cNvPr>
              <p:cNvSpPr txBox="1">
                <a:spLocks noRot="1" noChangeAspect="1" noMove="1" noResize="1" noEditPoints="1" noAdjustHandles="1" noChangeArrowheads="1" noChangeShapeType="1" noTextEdit="1"/>
              </p:cNvSpPr>
              <p:nvPr/>
            </p:nvSpPr>
            <p:spPr>
              <a:xfrm>
                <a:off x="9738497" y="3328175"/>
                <a:ext cx="607987" cy="461665"/>
              </a:xfrm>
              <a:prstGeom prst="rect">
                <a:avLst/>
              </a:prstGeom>
              <a:blipFill>
                <a:blip r:embed="rId2"/>
                <a:stretch>
                  <a:fillRect l="-4040" r="-29293"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AD9B0EE-266C-4DFC-9A48-71ECB2ED8434}"/>
                  </a:ext>
                </a:extLst>
              </p:cNvPr>
              <p:cNvSpPr/>
              <p:nvPr/>
            </p:nvSpPr>
            <p:spPr>
              <a:xfrm>
                <a:off x="7226047" y="3471659"/>
                <a:ext cx="2076063"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r>
                      <a:rPr lang="en-US" sz="2400" b="0" i="1" dirty="0" smtClean="0">
                        <a:latin typeface="Cambria Math" panose="02040503050406030204" pitchFamily="18" charset="0"/>
                      </a:rPr>
                      <m:t>𝐴</m:t>
                    </m:r>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1" i="0" dirty="0" smtClean="0">
                        <a:latin typeface="Cambria Math" panose="02040503050406030204" pitchFamily="18" charset="0"/>
                      </a:rPr>
                      <m:t>𝐮</m:t>
                    </m:r>
                  </m:oMath>
                </a14:m>
                <a:endParaRPr lang="en-US" sz="2400" b="1" dirty="0"/>
              </a:p>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1" i="0" smtClean="0">
                          <a:latin typeface="Cambria Math" panose="02040503050406030204" pitchFamily="18" charset="0"/>
                        </a:rPr>
                        <m:t>𝐮</m:t>
                      </m:r>
                    </m:oMath>
                  </m:oMathPara>
                </a14:m>
                <a:endParaRPr lang="en-US" sz="2400" b="1" dirty="0"/>
              </a:p>
            </p:txBody>
          </p:sp>
        </mc:Choice>
        <mc:Fallback xmlns="">
          <p:sp>
            <p:nvSpPr>
              <p:cNvPr id="8" name="Rectangle 7">
                <a:extLst>
                  <a:ext uri="{FF2B5EF4-FFF2-40B4-BE49-F238E27FC236}">
                    <a16:creationId xmlns:a16="http://schemas.microsoft.com/office/drawing/2014/main" id="{EAD9B0EE-266C-4DFC-9A48-71ECB2ED8434}"/>
                  </a:ext>
                </a:extLst>
              </p:cNvPr>
              <p:cNvSpPr>
                <a:spLocks noRot="1" noChangeAspect="1" noMove="1" noResize="1" noEditPoints="1" noAdjustHandles="1" noChangeArrowheads="1" noChangeShapeType="1" noTextEdit="1"/>
              </p:cNvSpPr>
              <p:nvPr/>
            </p:nvSpPr>
            <p:spPr>
              <a:xfrm>
                <a:off x="7226047" y="3471659"/>
                <a:ext cx="2076063" cy="104990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7168D201-299C-4A36-9946-B50ED33F74DD}"/>
              </a:ext>
            </a:extLst>
          </p:cNvPr>
          <p:cNvCxnSpPr>
            <a:cxnSpLocks/>
          </p:cNvCxnSpPr>
          <p:nvPr/>
        </p:nvCxnSpPr>
        <p:spPr>
          <a:xfrm>
            <a:off x="2273610" y="3960881"/>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92432B1-8355-4693-99A7-080997D5548A}"/>
              </a:ext>
            </a:extLst>
          </p:cNvPr>
          <p:cNvCxnSpPr>
            <a:cxnSpLocks/>
            <a:stCxn id="8" idx="3"/>
          </p:cNvCxnSpPr>
          <p:nvPr/>
        </p:nvCxnSpPr>
        <p:spPr>
          <a:xfrm>
            <a:off x="9302110" y="3996611"/>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EEDA963-6383-42B7-B95F-52A44D058478}"/>
                  </a:ext>
                </a:extLst>
              </p:cNvPr>
              <p:cNvSpPr txBox="1"/>
              <p:nvPr/>
            </p:nvSpPr>
            <p:spPr>
              <a:xfrm>
                <a:off x="2091403" y="3328176"/>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1EEDA963-6383-42B7-B95F-52A44D058478}"/>
                  </a:ext>
                </a:extLst>
              </p:cNvPr>
              <p:cNvSpPr txBox="1">
                <a:spLocks noRot="1" noChangeAspect="1" noMove="1" noResize="1" noEditPoints="1" noAdjustHandles="1" noChangeArrowheads="1" noChangeShapeType="1" noTextEdit="1"/>
              </p:cNvSpPr>
              <p:nvPr/>
            </p:nvSpPr>
            <p:spPr>
              <a:xfrm>
                <a:off x="2091403" y="3328176"/>
                <a:ext cx="804515" cy="461665"/>
              </a:xfrm>
              <a:prstGeom prst="rect">
                <a:avLst/>
              </a:prstGeom>
              <a:blipFill>
                <a:blip r:embed="rId4"/>
                <a:stretch>
                  <a:fillRect r="-75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560F45D-40BC-4116-895D-DD3BAA122E73}"/>
                  </a:ext>
                </a:extLst>
              </p:cNvPr>
              <p:cNvSpPr txBox="1"/>
              <p:nvPr/>
            </p:nvSpPr>
            <p:spPr>
              <a:xfrm>
                <a:off x="6421207" y="3490406"/>
                <a:ext cx="548321" cy="474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E560F45D-40BC-4116-895D-DD3BAA122E73}"/>
                  </a:ext>
                </a:extLst>
              </p:cNvPr>
              <p:cNvSpPr txBox="1">
                <a:spLocks noRot="1" noChangeAspect="1" noMove="1" noResize="1" noEditPoints="1" noAdjustHandles="1" noChangeArrowheads="1" noChangeShapeType="1" noTextEdit="1"/>
              </p:cNvSpPr>
              <p:nvPr/>
            </p:nvSpPr>
            <p:spPr>
              <a:xfrm>
                <a:off x="6421207" y="3490406"/>
                <a:ext cx="548321" cy="474489"/>
              </a:xfrm>
              <a:prstGeom prst="rect">
                <a:avLst/>
              </a:prstGeom>
              <a:blipFill>
                <a:blip r:embed="rId5"/>
                <a:stretch>
                  <a:fillRect r="-46667" b="-1558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1BE25F5-F85E-4D20-A0BE-D2939E827B6F}"/>
              </a:ext>
            </a:extLst>
          </p:cNvPr>
          <p:cNvCxnSpPr>
            <a:cxnSpLocks/>
            <a:stCxn id="28" idx="3"/>
            <a:endCxn id="8" idx="1"/>
          </p:cNvCxnSpPr>
          <p:nvPr/>
        </p:nvCxnSpPr>
        <p:spPr>
          <a:xfrm flipV="1">
            <a:off x="6194225" y="3996611"/>
            <a:ext cx="1031822" cy="2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55257FB2-D093-4466-B372-1AD38A4AFE04}"/>
                  </a:ext>
                </a:extLst>
              </p:cNvPr>
              <p:cNvSpPr/>
              <p:nvPr/>
            </p:nvSpPr>
            <p:spPr>
              <a:xfrm>
                <a:off x="2800537" y="3661923"/>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5" name="Oval 14">
                <a:extLst>
                  <a:ext uri="{FF2B5EF4-FFF2-40B4-BE49-F238E27FC236}">
                    <a16:creationId xmlns:a16="http://schemas.microsoft.com/office/drawing/2014/main" id="{55257FB2-D093-4466-B372-1AD38A4AFE04}"/>
                  </a:ext>
                </a:extLst>
              </p:cNvPr>
              <p:cNvSpPr>
                <a:spLocks noRot="1" noChangeAspect="1" noMove="1" noResize="1" noEditPoints="1" noAdjustHandles="1" noChangeArrowheads="1" noChangeShapeType="1" noTextEdit="1"/>
              </p:cNvSpPr>
              <p:nvPr/>
            </p:nvSpPr>
            <p:spPr>
              <a:xfrm>
                <a:off x="2800537" y="3661923"/>
                <a:ext cx="621575" cy="587099"/>
              </a:xfrm>
              <a:prstGeom prst="ellipse">
                <a:avLst/>
              </a:prstGeom>
              <a:blipFill>
                <a:blip r:embed="rId6"/>
                <a:stretch>
                  <a:fillRect/>
                </a:stretch>
              </a:blipFill>
              <a:ln w="38100">
                <a:solidFill>
                  <a:schemeClr val="tx1"/>
                </a:solidFill>
              </a:ln>
            </p:spPr>
            <p:txBody>
              <a:bodyPr/>
              <a:lstStyle/>
              <a:p>
                <a:r>
                  <a:rPr lang="en-US">
                    <a:noFill/>
                  </a:rPr>
                  <a:t> </a:t>
                </a:r>
              </a:p>
            </p:txBody>
          </p:sp>
        </mc:Fallback>
      </mc:AlternateContent>
      <p:cxnSp>
        <p:nvCxnSpPr>
          <p:cNvPr id="17" name="Connector: Elbow 16">
            <a:extLst>
              <a:ext uri="{FF2B5EF4-FFF2-40B4-BE49-F238E27FC236}">
                <a16:creationId xmlns:a16="http://schemas.microsoft.com/office/drawing/2014/main" id="{83B2B9B4-0661-4819-B4C8-C1228BF60B7F}"/>
              </a:ext>
            </a:extLst>
          </p:cNvPr>
          <p:cNvCxnSpPr>
            <a:cxnSpLocks/>
            <a:endCxn id="15" idx="4"/>
          </p:cNvCxnSpPr>
          <p:nvPr/>
        </p:nvCxnSpPr>
        <p:spPr>
          <a:xfrm rot="10800000" flipV="1">
            <a:off x="3111325" y="4014454"/>
            <a:ext cx="6743404" cy="234568"/>
          </a:xfrm>
          <a:prstGeom prst="bentConnector4">
            <a:avLst>
              <a:gd name="adj1" fmla="val -504"/>
              <a:gd name="adj2" fmla="val 669175"/>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54EB0B-E15A-46ED-B12E-D9C1E1283661}"/>
                  </a:ext>
                </a:extLst>
              </p:cNvPr>
              <p:cNvSpPr txBox="1"/>
              <p:nvPr/>
            </p:nvSpPr>
            <p:spPr>
              <a:xfrm>
                <a:off x="2216442" y="3944038"/>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8" name="TextBox 17">
                <a:extLst>
                  <a:ext uri="{FF2B5EF4-FFF2-40B4-BE49-F238E27FC236}">
                    <a16:creationId xmlns:a16="http://schemas.microsoft.com/office/drawing/2014/main" id="{3F54EB0B-E15A-46ED-B12E-D9C1E1283661}"/>
                  </a:ext>
                </a:extLst>
              </p:cNvPr>
              <p:cNvSpPr txBox="1">
                <a:spLocks noRot="1" noChangeAspect="1" noMove="1" noResize="1" noEditPoints="1" noAdjustHandles="1" noChangeArrowheads="1" noChangeShapeType="1" noTextEdit="1"/>
              </p:cNvSpPr>
              <p:nvPr/>
            </p:nvSpPr>
            <p:spPr>
              <a:xfrm>
                <a:off x="2216442" y="3944038"/>
                <a:ext cx="53412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6819E9E-5257-4021-A40E-4702CAE5B3FB}"/>
                  </a:ext>
                </a:extLst>
              </p:cNvPr>
              <p:cNvSpPr txBox="1"/>
              <p:nvPr/>
            </p:nvSpPr>
            <p:spPr>
              <a:xfrm>
                <a:off x="2514300" y="4205648"/>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9" name="TextBox 18">
                <a:extLst>
                  <a:ext uri="{FF2B5EF4-FFF2-40B4-BE49-F238E27FC236}">
                    <a16:creationId xmlns:a16="http://schemas.microsoft.com/office/drawing/2014/main" id="{46819E9E-5257-4021-A40E-4702CAE5B3FB}"/>
                  </a:ext>
                </a:extLst>
              </p:cNvPr>
              <p:cNvSpPr txBox="1">
                <a:spLocks noRot="1" noChangeAspect="1" noMove="1" noResize="1" noEditPoints="1" noAdjustHandles="1" noChangeArrowheads="1" noChangeShapeType="1" noTextEdit="1"/>
              </p:cNvSpPr>
              <p:nvPr/>
            </p:nvSpPr>
            <p:spPr>
              <a:xfrm>
                <a:off x="2514300" y="4205648"/>
                <a:ext cx="534121" cy="523220"/>
              </a:xfrm>
              <a:prstGeom prst="rect">
                <a:avLst/>
              </a:prstGeom>
              <a:blipFill>
                <a:blip r:embed="rId8"/>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3A08C00-55AE-4A91-B78A-FAE3051F1E33}"/>
              </a:ext>
            </a:extLst>
          </p:cNvPr>
          <p:cNvSpPr txBox="1"/>
          <p:nvPr/>
        </p:nvSpPr>
        <p:spPr>
          <a:xfrm>
            <a:off x="4501821" y="2167594"/>
            <a:ext cx="1231363" cy="400110"/>
          </a:xfrm>
          <a:prstGeom prst="rect">
            <a:avLst/>
          </a:prstGeom>
          <a:noFill/>
        </p:spPr>
        <p:txBody>
          <a:bodyPr wrap="none" rtlCol="0">
            <a:spAutoFit/>
          </a:bodyPr>
          <a:lstStyle/>
          <a:p>
            <a:r>
              <a:rPr lang="en-US" sz="2000" dirty="0"/>
              <a:t>Controller</a:t>
            </a:r>
          </a:p>
        </p:txBody>
      </p:sp>
      <p:sp>
        <p:nvSpPr>
          <p:cNvPr id="21" name="TextBox 20">
            <a:extLst>
              <a:ext uri="{FF2B5EF4-FFF2-40B4-BE49-F238E27FC236}">
                <a16:creationId xmlns:a16="http://schemas.microsoft.com/office/drawing/2014/main" id="{585A34DA-BA14-435A-80EB-1FC300D72193}"/>
              </a:ext>
            </a:extLst>
          </p:cNvPr>
          <p:cNvSpPr txBox="1"/>
          <p:nvPr/>
        </p:nvSpPr>
        <p:spPr>
          <a:xfrm>
            <a:off x="7843565" y="4592274"/>
            <a:ext cx="719299" cy="400110"/>
          </a:xfrm>
          <a:prstGeom prst="rect">
            <a:avLst/>
          </a:prstGeom>
          <a:noFill/>
        </p:spPr>
        <p:txBody>
          <a:bodyPr wrap="none" rtlCol="0">
            <a:spAutoFit/>
          </a:bodyPr>
          <a:lstStyle/>
          <a:p>
            <a:r>
              <a:rPr lang="en-US" sz="2000" dirty="0"/>
              <a:t>Plant</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2D5AFBC-C348-43AC-B408-CBBCA9CD187E}"/>
                  </a:ext>
                </a:extLst>
              </p:cNvPr>
              <p:cNvSpPr/>
              <p:nvPr/>
            </p:nvSpPr>
            <p:spPr>
              <a:xfrm>
                <a:off x="4234309" y="2665427"/>
                <a:ext cx="1890163" cy="713509"/>
              </a:xfrm>
              <a:prstGeom prst="rect">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dk1"/>
                              </a:solidFill>
                              <a:latin typeface="Cambria Math" panose="02040503050406030204" pitchFamily="18" charset="0"/>
                            </a:rPr>
                          </m:ctrlPr>
                        </m:sSubPr>
                        <m:e>
                          <m:r>
                            <a:rPr lang="en-US" sz="2000" b="0" i="1" smtClean="0">
                              <a:solidFill>
                                <a:schemeClr val="dk1"/>
                              </a:solidFill>
                              <a:latin typeface="Cambria Math" panose="02040503050406030204" pitchFamily="18" charset="0"/>
                            </a:rPr>
                            <m:t>𝐾</m:t>
                          </m:r>
                        </m:e>
                        <m:sub>
                          <m:r>
                            <a:rPr lang="en-US" sz="2000" b="0" i="1" smtClean="0">
                              <a:solidFill>
                                <a:schemeClr val="dk1"/>
                              </a:solidFill>
                              <a:latin typeface="Cambria Math" panose="02040503050406030204" pitchFamily="18" charset="0"/>
                            </a:rPr>
                            <m:t>𝑃</m:t>
                          </m:r>
                        </m:sub>
                      </m:sSub>
                      <m:r>
                        <a:rPr lang="en-US" sz="2000" b="1" i="0" smtClean="0">
                          <a:solidFill>
                            <a:schemeClr val="dk1"/>
                          </a:solidFill>
                          <a:latin typeface="Cambria Math" panose="02040503050406030204" pitchFamily="18" charset="0"/>
                        </a:rPr>
                        <m:t>𝐞</m:t>
                      </m:r>
                      <m:r>
                        <a:rPr lang="en-US" sz="2000" b="0" i="0" smtClean="0">
                          <a:solidFill>
                            <a:schemeClr val="dk1"/>
                          </a:solidFill>
                          <a:latin typeface="Cambria Math" panose="02040503050406030204" pitchFamily="18" charset="0"/>
                        </a:rPr>
                        <m:t>(</m:t>
                      </m:r>
                      <m:r>
                        <m:rPr>
                          <m:sty m:val="p"/>
                        </m:rPr>
                        <a:rPr lang="en-US" sz="2000" b="0" i="0" smtClean="0">
                          <a:solidFill>
                            <a:schemeClr val="dk1"/>
                          </a:solidFill>
                          <a:latin typeface="Cambria Math" panose="02040503050406030204" pitchFamily="18" charset="0"/>
                        </a:rPr>
                        <m:t>t</m:t>
                      </m:r>
                      <m:r>
                        <a:rPr lang="en-US" sz="2000" b="0" i="0" smtClean="0">
                          <a:solidFill>
                            <a:schemeClr val="dk1"/>
                          </a:solidFill>
                          <a:latin typeface="Cambria Math" panose="02040503050406030204" pitchFamily="18" charset="0"/>
                        </a:rPr>
                        <m:t>)</m:t>
                      </m:r>
                    </m:oMath>
                  </m:oMathPara>
                </a14:m>
                <a:endParaRPr lang="en-US" sz="2000" dirty="0">
                  <a:solidFill>
                    <a:schemeClr val="dk1"/>
                  </a:solidFill>
                </a:endParaRPr>
              </a:p>
            </p:txBody>
          </p:sp>
        </mc:Choice>
        <mc:Fallback xmlns="">
          <p:sp>
            <p:nvSpPr>
              <p:cNvPr id="22" name="Rectangle 21">
                <a:extLst>
                  <a:ext uri="{FF2B5EF4-FFF2-40B4-BE49-F238E27FC236}">
                    <a16:creationId xmlns:a16="http://schemas.microsoft.com/office/drawing/2014/main" id="{82D5AFBC-C348-43AC-B408-CBBCA9CD187E}"/>
                  </a:ext>
                </a:extLst>
              </p:cNvPr>
              <p:cNvSpPr>
                <a:spLocks noRot="1" noChangeAspect="1" noMove="1" noResize="1" noEditPoints="1" noAdjustHandles="1" noChangeArrowheads="1" noChangeShapeType="1" noTextEdit="1"/>
              </p:cNvSpPr>
              <p:nvPr/>
            </p:nvSpPr>
            <p:spPr>
              <a:xfrm>
                <a:off x="4234309" y="2665427"/>
                <a:ext cx="1890163" cy="713509"/>
              </a:xfrm>
              <a:prstGeom prst="rect">
                <a:avLst/>
              </a:prstGeom>
              <a:blipFill>
                <a:blip r:embed="rId9"/>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AA048EA5-AA0D-4856-9766-A3CE1B3E55A9}"/>
                  </a:ext>
                </a:extLst>
              </p:cNvPr>
              <p:cNvSpPr/>
              <p:nvPr/>
            </p:nvSpPr>
            <p:spPr>
              <a:xfrm>
                <a:off x="4249005" y="3544283"/>
                <a:ext cx="1890163" cy="802928"/>
              </a:xfrm>
              <a:prstGeom prst="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dk1"/>
                              </a:solidFill>
                              <a:latin typeface="Cambria Math" panose="02040503050406030204" pitchFamily="18" charset="0"/>
                            </a:rPr>
                          </m:ctrlPr>
                        </m:sSubPr>
                        <m:e>
                          <m:r>
                            <a:rPr lang="en-US" sz="2000" b="0" i="1" smtClean="0">
                              <a:solidFill>
                                <a:schemeClr val="dk1"/>
                              </a:solidFill>
                              <a:latin typeface="Cambria Math" panose="02040503050406030204" pitchFamily="18" charset="0"/>
                            </a:rPr>
                            <m:t>𝐾</m:t>
                          </m:r>
                        </m:e>
                        <m:sub>
                          <m:r>
                            <a:rPr lang="en-US" sz="2000" b="0" i="1" smtClean="0">
                              <a:solidFill>
                                <a:schemeClr val="dk1"/>
                              </a:solidFill>
                              <a:latin typeface="Cambria Math" panose="02040503050406030204" pitchFamily="18" charset="0"/>
                            </a:rPr>
                            <m:t>𝐼</m:t>
                          </m:r>
                        </m:sub>
                      </m:sSub>
                      <m:nary>
                        <m:naryPr>
                          <m:ctrlPr>
                            <a:rPr lang="en-US" sz="2000" b="0" i="1" smtClean="0">
                              <a:solidFill>
                                <a:schemeClr val="dk1"/>
                              </a:solidFill>
                              <a:latin typeface="Cambria Math" panose="02040503050406030204" pitchFamily="18" charset="0"/>
                            </a:rPr>
                          </m:ctrlPr>
                        </m:naryPr>
                        <m:sub>
                          <m:r>
                            <m:rPr>
                              <m:brk m:alnAt="23"/>
                            </m:rPr>
                            <a:rPr lang="en-US" sz="2000" b="0" i="1" smtClean="0">
                              <a:solidFill>
                                <a:schemeClr val="dk1"/>
                              </a:solidFill>
                              <a:latin typeface="Cambria Math" panose="02040503050406030204" pitchFamily="18" charset="0"/>
                            </a:rPr>
                            <m:t>0</m:t>
                          </m:r>
                        </m:sub>
                        <m:sup>
                          <m:r>
                            <a:rPr lang="en-US" sz="2000" b="0" i="1" smtClean="0">
                              <a:solidFill>
                                <a:schemeClr val="dk1"/>
                              </a:solidFill>
                              <a:latin typeface="Cambria Math" panose="02040503050406030204" pitchFamily="18" charset="0"/>
                            </a:rPr>
                            <m:t>𝑡</m:t>
                          </m:r>
                        </m:sup>
                        <m:e>
                          <m:r>
                            <a:rPr lang="en-US" sz="2000" b="1">
                              <a:latin typeface="Cambria Math" panose="02040503050406030204" pitchFamily="18" charset="0"/>
                            </a:rPr>
                            <m:t>𝐞</m:t>
                          </m:r>
                          <m:d>
                            <m:dPr>
                              <m:ctrlPr>
                                <a:rPr lang="en-US" sz="2000" b="1" i="1">
                                  <a:latin typeface="Cambria Math" panose="02040503050406030204" pitchFamily="18" charset="0"/>
                                </a:rPr>
                              </m:ctrlPr>
                            </m:dPr>
                            <m:e>
                              <m:r>
                                <a:rPr lang="en-US" sz="2000" b="0" i="1" smtClean="0">
                                  <a:latin typeface="Cambria Math" panose="02040503050406030204" pitchFamily="18" charset="0"/>
                                </a:rPr>
                                <m:t>𝜏</m:t>
                              </m:r>
                            </m:e>
                          </m:d>
                          <m:r>
                            <a:rPr lang="en-US" sz="2000" b="0" i="1" smtClean="0">
                              <a:latin typeface="Cambria Math" panose="02040503050406030204" pitchFamily="18" charset="0"/>
                            </a:rPr>
                            <m:t>𝑑</m:t>
                          </m:r>
                          <m:r>
                            <a:rPr lang="en-US" sz="2000" b="0" i="1" smtClean="0">
                              <a:latin typeface="Cambria Math" panose="02040503050406030204" pitchFamily="18" charset="0"/>
                            </a:rPr>
                            <m:t>𝜏</m:t>
                          </m:r>
                        </m:e>
                      </m:nary>
                    </m:oMath>
                  </m:oMathPara>
                </a14:m>
                <a:endParaRPr lang="en-US" sz="2400" dirty="0">
                  <a:solidFill>
                    <a:schemeClr val="dk1"/>
                  </a:solidFill>
                </a:endParaRPr>
              </a:p>
            </p:txBody>
          </p:sp>
        </mc:Choice>
        <mc:Fallback xmlns="">
          <p:sp>
            <p:nvSpPr>
              <p:cNvPr id="23" name="Rectangle 22">
                <a:extLst>
                  <a:ext uri="{FF2B5EF4-FFF2-40B4-BE49-F238E27FC236}">
                    <a16:creationId xmlns:a16="http://schemas.microsoft.com/office/drawing/2014/main" id="{AA048EA5-AA0D-4856-9766-A3CE1B3E55A9}"/>
                  </a:ext>
                </a:extLst>
              </p:cNvPr>
              <p:cNvSpPr>
                <a:spLocks noRot="1" noChangeAspect="1" noMove="1" noResize="1" noEditPoints="1" noAdjustHandles="1" noChangeArrowheads="1" noChangeShapeType="1" noTextEdit="1"/>
              </p:cNvSpPr>
              <p:nvPr/>
            </p:nvSpPr>
            <p:spPr>
              <a:xfrm>
                <a:off x="4249005" y="3544283"/>
                <a:ext cx="1890163" cy="802928"/>
              </a:xfrm>
              <a:prstGeom prst="rect">
                <a:avLst/>
              </a:prstGeom>
              <a:blipFill>
                <a:blip r:embed="rId10"/>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1BDB9338-37A0-4846-928D-9E7526B104D4}"/>
                  </a:ext>
                </a:extLst>
              </p:cNvPr>
              <p:cNvSpPr/>
              <p:nvPr/>
            </p:nvSpPr>
            <p:spPr>
              <a:xfrm>
                <a:off x="4243961" y="4521574"/>
                <a:ext cx="1890163" cy="802928"/>
              </a:xfrm>
              <a:prstGeom prst="rect">
                <a:avLst/>
              </a:prstGeom>
              <a:solidFill>
                <a:schemeClr val="accent2">
                  <a:lumMod val="40000"/>
                  <a:lumOff val="6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dk1"/>
                              </a:solidFill>
                              <a:latin typeface="Cambria Math" panose="02040503050406030204" pitchFamily="18" charset="0"/>
                            </a:rPr>
                          </m:ctrlPr>
                        </m:sSubPr>
                        <m:e>
                          <m:r>
                            <a:rPr lang="en-US" sz="2000" b="0" i="1" smtClean="0">
                              <a:solidFill>
                                <a:schemeClr val="dk1"/>
                              </a:solidFill>
                              <a:latin typeface="Cambria Math" panose="02040503050406030204" pitchFamily="18" charset="0"/>
                            </a:rPr>
                            <m:t>𝐾</m:t>
                          </m:r>
                        </m:e>
                        <m:sub>
                          <m:r>
                            <a:rPr lang="en-US" sz="2000" b="0" i="1" smtClean="0">
                              <a:solidFill>
                                <a:schemeClr val="dk1"/>
                              </a:solidFill>
                              <a:latin typeface="Cambria Math" panose="02040503050406030204" pitchFamily="18" charset="0"/>
                            </a:rPr>
                            <m:t>𝐷</m:t>
                          </m:r>
                        </m:sub>
                      </m:sSub>
                      <m:f>
                        <m:fPr>
                          <m:ctrlPr>
                            <a:rPr lang="en-US" sz="2000" b="0" i="1" smtClean="0">
                              <a:solidFill>
                                <a:schemeClr val="dk1"/>
                              </a:solidFill>
                              <a:latin typeface="Cambria Math" panose="02040503050406030204" pitchFamily="18" charset="0"/>
                            </a:rPr>
                          </m:ctrlPr>
                        </m:fPr>
                        <m:num>
                          <m:r>
                            <a:rPr lang="en-US" sz="2000" b="0" i="1" smtClean="0">
                              <a:solidFill>
                                <a:schemeClr val="dk1"/>
                              </a:solidFill>
                              <a:latin typeface="Cambria Math" panose="02040503050406030204" pitchFamily="18" charset="0"/>
                            </a:rPr>
                            <m:t>𝑑</m:t>
                          </m:r>
                          <m:r>
                            <a:rPr lang="en-US" sz="2000" b="1" i="0" smtClean="0">
                              <a:solidFill>
                                <a:schemeClr val="dk1"/>
                              </a:solidFill>
                              <a:latin typeface="Cambria Math" panose="02040503050406030204" pitchFamily="18" charset="0"/>
                            </a:rPr>
                            <m:t>𝐞</m:t>
                          </m:r>
                          <m:r>
                            <a:rPr lang="en-US" sz="2000" b="0" i="1" smtClean="0">
                              <a:solidFill>
                                <a:schemeClr val="dk1"/>
                              </a:solidFill>
                              <a:latin typeface="Cambria Math" panose="02040503050406030204" pitchFamily="18" charset="0"/>
                            </a:rPr>
                            <m:t>(</m:t>
                          </m:r>
                          <m:r>
                            <a:rPr lang="en-US" sz="2000" b="0" i="1" smtClean="0">
                              <a:solidFill>
                                <a:schemeClr val="dk1"/>
                              </a:solidFill>
                              <a:latin typeface="Cambria Math" panose="02040503050406030204" pitchFamily="18" charset="0"/>
                            </a:rPr>
                            <m:t>𝑡</m:t>
                          </m:r>
                          <m:r>
                            <a:rPr lang="en-US" sz="2000" b="0" i="1" smtClean="0">
                              <a:solidFill>
                                <a:schemeClr val="dk1"/>
                              </a:solidFill>
                              <a:latin typeface="Cambria Math" panose="02040503050406030204" pitchFamily="18" charset="0"/>
                            </a:rPr>
                            <m:t>)</m:t>
                          </m:r>
                        </m:num>
                        <m:den>
                          <m:r>
                            <a:rPr lang="en-US" sz="2000" b="0" i="1" smtClean="0">
                              <a:solidFill>
                                <a:schemeClr val="dk1"/>
                              </a:solidFill>
                              <a:latin typeface="Cambria Math" panose="02040503050406030204" pitchFamily="18" charset="0"/>
                            </a:rPr>
                            <m:t>𝑑𝑡</m:t>
                          </m:r>
                        </m:den>
                      </m:f>
                    </m:oMath>
                  </m:oMathPara>
                </a14:m>
                <a:endParaRPr lang="en-US" sz="2400" dirty="0">
                  <a:solidFill>
                    <a:schemeClr val="dk1"/>
                  </a:solidFill>
                </a:endParaRPr>
              </a:p>
            </p:txBody>
          </p:sp>
        </mc:Choice>
        <mc:Fallback xmlns="">
          <p:sp>
            <p:nvSpPr>
              <p:cNvPr id="25" name="Rectangle 24">
                <a:extLst>
                  <a:ext uri="{FF2B5EF4-FFF2-40B4-BE49-F238E27FC236}">
                    <a16:creationId xmlns:a16="http://schemas.microsoft.com/office/drawing/2014/main" id="{1BDB9338-37A0-4846-928D-9E7526B104D4}"/>
                  </a:ext>
                </a:extLst>
              </p:cNvPr>
              <p:cNvSpPr>
                <a:spLocks noRot="1" noChangeAspect="1" noMove="1" noResize="1" noEditPoints="1" noAdjustHandles="1" noChangeArrowheads="1" noChangeShapeType="1" noTextEdit="1"/>
              </p:cNvSpPr>
              <p:nvPr/>
            </p:nvSpPr>
            <p:spPr>
              <a:xfrm>
                <a:off x="4243961" y="4521574"/>
                <a:ext cx="1890163" cy="802928"/>
              </a:xfrm>
              <a:prstGeom prst="rect">
                <a:avLst/>
              </a:prstGeom>
              <a:blipFill>
                <a:blip r:embed="rId11"/>
                <a:stretch>
                  <a:fillRect/>
                </a:stretch>
              </a:blipFill>
              <a:ln w="38100">
                <a:solidFill>
                  <a:schemeClr val="tx1"/>
                </a:solidFill>
              </a:ln>
            </p:spPr>
            <p:txBody>
              <a:bodyPr/>
              <a:lstStyle/>
              <a:p>
                <a:r>
                  <a:rPr lang="en-US">
                    <a:noFill/>
                  </a:rPr>
                  <a:t> </a:t>
                </a:r>
              </a:p>
            </p:txBody>
          </p:sp>
        </mc:Fallback>
      </mc:AlternateContent>
      <p:cxnSp>
        <p:nvCxnSpPr>
          <p:cNvPr id="39" name="Connector: Elbow 38">
            <a:extLst>
              <a:ext uri="{FF2B5EF4-FFF2-40B4-BE49-F238E27FC236}">
                <a16:creationId xmlns:a16="http://schemas.microsoft.com/office/drawing/2014/main" id="{34904D4B-D631-4421-B34D-191BDECD622A}"/>
              </a:ext>
            </a:extLst>
          </p:cNvPr>
          <p:cNvCxnSpPr>
            <a:cxnSpLocks/>
            <a:endCxn id="22" idx="1"/>
          </p:cNvCxnSpPr>
          <p:nvPr/>
        </p:nvCxnSpPr>
        <p:spPr>
          <a:xfrm rot="5400000" flipH="1" flipV="1">
            <a:off x="3554063" y="3265502"/>
            <a:ext cx="923565" cy="436927"/>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16883EE6-A28E-4E36-B2A5-90DB9AF5E0FC}"/>
              </a:ext>
            </a:extLst>
          </p:cNvPr>
          <p:cNvCxnSpPr>
            <a:cxnSpLocks/>
            <a:endCxn id="25" idx="1"/>
          </p:cNvCxnSpPr>
          <p:nvPr/>
        </p:nvCxnSpPr>
        <p:spPr>
          <a:xfrm rot="16200000" flipH="1">
            <a:off x="3539593" y="4218669"/>
            <a:ext cx="962157" cy="446579"/>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A0244C5-1892-4A1D-9B5F-092897267681}"/>
              </a:ext>
            </a:extLst>
          </p:cNvPr>
          <p:cNvCxnSpPr>
            <a:cxnSpLocks/>
            <a:stCxn id="15" idx="6"/>
            <a:endCxn id="23" idx="1"/>
          </p:cNvCxnSpPr>
          <p:nvPr/>
        </p:nvCxnSpPr>
        <p:spPr>
          <a:xfrm flipV="1">
            <a:off x="3422112" y="3945747"/>
            <a:ext cx="826893" cy="972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3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Layout</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2</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690487"/>
            <a:ext cx="11699087" cy="1928693"/>
          </a:xfrm>
        </p:spPr>
        <p:txBody>
          <a:bodyPr>
            <a:normAutofit/>
          </a:bodyPr>
          <a:lstStyle/>
          <a:p>
            <a:r>
              <a:rPr lang="en-US" dirty="0"/>
              <a:t>Introduction to basics of linear control (without any Laplace transforms)</a:t>
            </a:r>
          </a:p>
          <a:p>
            <a:r>
              <a:rPr lang="en-US" dirty="0"/>
              <a:t>Introduction to nonlinear control and rule-based control</a:t>
            </a:r>
          </a:p>
          <a:p>
            <a:r>
              <a:rPr lang="en-US" dirty="0"/>
              <a:t>Introduction to observer design</a:t>
            </a:r>
          </a:p>
          <a:p>
            <a:endParaRPr lang="en-US" dirty="0"/>
          </a:p>
          <a:p>
            <a:pPr marL="0" indent="0">
              <a:buNone/>
            </a:pPr>
            <a:endParaRPr lang="en-US" dirty="0"/>
          </a:p>
        </p:txBody>
      </p:sp>
    </p:spTree>
    <p:extLst>
      <p:ext uri="{BB962C8B-B14F-4D97-AF65-F5344CB8AC3E}">
        <p14:creationId xmlns:p14="http://schemas.microsoft.com/office/powerpoint/2010/main" val="793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FEC55A-3A32-4F96-8458-63BDF32570A6}"/>
                  </a:ext>
                </a:extLst>
              </p:cNvPr>
              <p:cNvSpPr>
                <a:spLocks noGrp="1"/>
              </p:cNvSpPr>
              <p:nvPr>
                <p:ph idx="1"/>
              </p:nvPr>
            </p:nvSpPr>
            <p:spPr>
              <a:xfrm>
                <a:off x="166680" y="1360074"/>
                <a:ext cx="11843464" cy="4387582"/>
              </a:xfrm>
            </p:spPr>
            <p:txBody>
              <a:bodyPr>
                <a:normAutofit lnSpcReduction="10000"/>
              </a:bodyPr>
              <a:lstStyle/>
              <a:p>
                <a:r>
                  <a:rPr lang="en-US" dirty="0"/>
                  <a:t>Compute error signal </a:t>
                </a:r>
                <a14:m>
                  <m:oMath xmlns:m="http://schemas.openxmlformats.org/officeDocument/2006/math">
                    <m:r>
                      <a:rPr lang="en-US" b="1" i="0" smtClean="0">
                        <a:latin typeface="Cambria Math" panose="02040503050406030204" pitchFamily="18" charset="0"/>
                      </a:rPr>
                      <m:t>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𝐫</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𝐲</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r>
                  <a:rPr lang="en-US" dirty="0"/>
                  <a:t>Proportional term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r>
                      <a:rPr lang="en-US" b="1">
                        <a:latin typeface="Cambria Math" panose="02040503050406030204" pitchFamily="18" charset="0"/>
                      </a:rPr>
                      <m:t>𝐞</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oMath>
                </a14:m>
                <a:r>
                  <a:rPr lang="en-US" dirty="0"/>
                  <a:t> proportional gain; </a:t>
                </a:r>
              </a:p>
              <a:p>
                <a:pPr lvl="1"/>
                <a:r>
                  <a:rPr lang="en-US" dirty="0"/>
                  <a:t>Feedback correction proportional to error</a:t>
                </a:r>
              </a:p>
              <a:p>
                <a:r>
                  <a:rPr lang="en-US" dirty="0"/>
                  <a:t>Cons:</a:t>
                </a:r>
              </a:p>
              <a:p>
                <a:pPr lvl="1"/>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oMath>
                </a14:m>
                <a:r>
                  <a:rPr lang="en-US" dirty="0"/>
                  <a:t> is small, error can be large! [</a:t>
                </a:r>
                <a:r>
                  <a:rPr lang="en-US" dirty="0" err="1"/>
                  <a:t>undercompensation</a:t>
                </a:r>
                <a:r>
                  <a:rPr lang="en-US" dirty="0"/>
                  <a:t>]</a:t>
                </a:r>
              </a:p>
              <a:p>
                <a:pPr lvl="1"/>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𝑝</m:t>
                        </m:r>
                      </m:sub>
                    </m:sSub>
                  </m:oMath>
                </a14:m>
                <a:r>
                  <a:rPr lang="en-US" dirty="0"/>
                  <a:t> is large, </a:t>
                </a:r>
              </a:p>
              <a:p>
                <a:pPr lvl="2"/>
                <a:r>
                  <a:rPr lang="en-US" dirty="0"/>
                  <a:t>system may oscillate (i.e. unstable) [overcompensation]</a:t>
                </a:r>
              </a:p>
              <a:p>
                <a:pPr lvl="2"/>
                <a:r>
                  <a:rPr lang="en-US" dirty="0"/>
                  <a:t>may not converge to set-point fast enough</a:t>
                </a:r>
              </a:p>
              <a:p>
                <a:pPr lvl="1"/>
                <a:r>
                  <a:rPr lang="en-US" dirty="0"/>
                  <a:t>P-controller always has steady state error or offset error</a:t>
                </a:r>
              </a:p>
              <a:p>
                <a:pPr lvl="1"/>
                <a:endParaRPr lang="en-US" dirty="0"/>
              </a:p>
              <a:p>
                <a:endParaRPr lang="en-US" dirty="0"/>
              </a:p>
              <a:p>
                <a:endParaRPr lang="en-US" dirty="0"/>
              </a:p>
            </p:txBody>
          </p:sp>
        </mc:Choice>
        <mc:Fallback xmlns="">
          <p:sp>
            <p:nvSpPr>
              <p:cNvPr id="2" name="Content Placeholder 1">
                <a:extLst>
                  <a:ext uri="{FF2B5EF4-FFF2-40B4-BE49-F238E27FC236}">
                    <a16:creationId xmlns:a16="http://schemas.microsoft.com/office/drawing/2014/main" id="{BDFEC55A-3A32-4F96-8458-63BDF32570A6}"/>
                  </a:ext>
                </a:extLst>
              </p:cNvPr>
              <p:cNvSpPr>
                <a:spLocks noGrp="1" noRot="1" noChangeAspect="1" noMove="1" noResize="1" noEditPoints="1" noAdjustHandles="1" noChangeArrowheads="1" noChangeShapeType="1" noTextEdit="1"/>
              </p:cNvSpPr>
              <p:nvPr>
                <p:ph idx="1"/>
              </p:nvPr>
            </p:nvSpPr>
            <p:spPr>
              <a:xfrm>
                <a:off x="166680" y="1360074"/>
                <a:ext cx="11843464" cy="4387582"/>
              </a:xfrm>
              <a:blipFill>
                <a:blip r:embed="rId2"/>
                <a:stretch>
                  <a:fillRect l="-618" t="-3056" b="-236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8E6B9C5-B27F-40B6-A365-C4080C2F57AC}"/>
              </a:ext>
            </a:extLst>
          </p:cNvPr>
          <p:cNvSpPr>
            <a:spLocks noGrp="1"/>
          </p:cNvSpPr>
          <p:nvPr>
            <p:ph type="title"/>
          </p:nvPr>
        </p:nvSpPr>
        <p:spPr/>
        <p:txBody>
          <a:bodyPr/>
          <a:lstStyle/>
          <a:p>
            <a:r>
              <a:rPr lang="en-US" dirty="0"/>
              <a:t>P-only controller</a:t>
            </a:r>
          </a:p>
        </p:txBody>
      </p:sp>
      <p:sp>
        <p:nvSpPr>
          <p:cNvPr id="4" name="Slide Number Placeholder 3">
            <a:extLst>
              <a:ext uri="{FF2B5EF4-FFF2-40B4-BE49-F238E27FC236}">
                <a16:creationId xmlns:a16="http://schemas.microsoft.com/office/drawing/2014/main" id="{6A14C8D7-EBFF-4EFD-B620-485C14A55553}"/>
              </a:ext>
            </a:extLst>
          </p:cNvPr>
          <p:cNvSpPr>
            <a:spLocks noGrp="1"/>
          </p:cNvSpPr>
          <p:nvPr>
            <p:ph type="sldNum" sz="quarter" idx="12"/>
          </p:nvPr>
        </p:nvSpPr>
        <p:spPr/>
        <p:txBody>
          <a:bodyPr/>
          <a:lstStyle/>
          <a:p>
            <a:fld id="{29AAD378-655A-49C6-813C-9FD132EF7440}" type="slidenum">
              <a:rPr lang="en-US" smtClean="0"/>
              <a:pPr/>
              <a:t>20</a:t>
            </a:fld>
            <a:endParaRPr lang="en-US" dirty="0"/>
          </a:p>
        </p:txBody>
      </p:sp>
    </p:spTree>
    <p:extLst>
      <p:ext uri="{BB962C8B-B14F-4D97-AF65-F5344CB8AC3E}">
        <p14:creationId xmlns:p14="http://schemas.microsoft.com/office/powerpoint/2010/main" val="312985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FEC55A-3A32-4F96-8458-63BDF32570A6}"/>
                  </a:ext>
                </a:extLst>
              </p:cNvPr>
              <p:cNvSpPr>
                <a:spLocks noGrp="1"/>
              </p:cNvSpPr>
              <p:nvPr>
                <p:ph idx="1"/>
              </p:nvPr>
            </p:nvSpPr>
            <p:spPr>
              <a:xfrm>
                <a:off x="166680" y="1360074"/>
                <a:ext cx="11843464" cy="4387582"/>
              </a:xfrm>
            </p:spPr>
            <p:txBody>
              <a:bodyPr>
                <a:normAutofit fontScale="92500" lnSpcReduction="10000"/>
              </a:bodyPr>
              <a:lstStyle/>
              <a:p>
                <a:r>
                  <a:rPr lang="en-US" dirty="0"/>
                  <a:t>Compute error signal </a:t>
                </a:r>
                <a14:m>
                  <m:oMath xmlns:m="http://schemas.openxmlformats.org/officeDocument/2006/math">
                    <m:r>
                      <a:rPr lang="en-US" b="1" i="0" smtClean="0">
                        <a:latin typeface="Cambria Math" panose="02040503050406030204" pitchFamily="18" charset="0"/>
                      </a:rPr>
                      <m:t>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𝐫</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1" i="0" smtClean="0">
                        <a:latin typeface="Cambria Math" panose="02040503050406030204" pitchFamily="18" charset="0"/>
                      </a:rPr>
                      <m:t>𝐲</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r>
                  <a:rPr lang="en-US" dirty="0"/>
                  <a:t>Derivative term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𝑑</m:t>
                        </m:r>
                      </m:sub>
                    </m:sSub>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𝐞</m:t>
                        </m:r>
                      </m:e>
                    </m:acc>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𝑑</m:t>
                        </m:r>
                      </m:sub>
                    </m:sSub>
                  </m:oMath>
                </a14:m>
                <a:r>
                  <a:rPr lang="en-US" dirty="0"/>
                  <a:t> derivative gain; </a:t>
                </a:r>
              </a:p>
              <a:p>
                <a:pPr lvl="1"/>
                <a:r>
                  <a:rPr lang="en-US" dirty="0"/>
                  <a:t>Feedback proportional to how fast the error is increasing/decreasing</a:t>
                </a:r>
              </a:p>
              <a:p>
                <a:r>
                  <a:rPr lang="en-US" dirty="0"/>
                  <a:t>Purpose:</a:t>
                </a:r>
              </a:p>
              <a:p>
                <a:pPr lvl="1"/>
                <a:r>
                  <a:rPr lang="en-US" dirty="0"/>
                  <a:t>“Predictive” term, can reduce overshoot: if error is decreasing slowly, feedback is slower</a:t>
                </a:r>
              </a:p>
              <a:p>
                <a:pPr lvl="1"/>
                <a:r>
                  <a:rPr lang="en-US" dirty="0"/>
                  <a:t>Can improve tolerance to disturbances</a:t>
                </a:r>
              </a:p>
              <a:p>
                <a:r>
                  <a:rPr lang="en-US" dirty="0"/>
                  <a:t>Disadvantages:</a:t>
                </a:r>
              </a:p>
              <a:p>
                <a:pPr lvl="1"/>
                <a:r>
                  <a:rPr lang="en-US" dirty="0"/>
                  <a:t>Still cannot eliminate steady-state error</a:t>
                </a:r>
              </a:p>
              <a:p>
                <a:pPr lvl="1"/>
                <a:r>
                  <a:rPr lang="en-US" dirty="0"/>
                  <a:t>High frequency disturbances can get amplified</a:t>
                </a:r>
              </a:p>
              <a:p>
                <a:pPr lvl="1"/>
                <a:endParaRPr lang="en-US" dirty="0"/>
              </a:p>
              <a:p>
                <a:endParaRPr lang="en-US" dirty="0"/>
              </a:p>
              <a:p>
                <a:endParaRPr lang="en-US" dirty="0"/>
              </a:p>
            </p:txBody>
          </p:sp>
        </mc:Choice>
        <mc:Fallback xmlns="">
          <p:sp>
            <p:nvSpPr>
              <p:cNvPr id="2" name="Content Placeholder 1">
                <a:extLst>
                  <a:ext uri="{FF2B5EF4-FFF2-40B4-BE49-F238E27FC236}">
                    <a16:creationId xmlns:a16="http://schemas.microsoft.com/office/drawing/2014/main" id="{BDFEC55A-3A32-4F96-8458-63BDF32570A6}"/>
                  </a:ext>
                </a:extLst>
              </p:cNvPr>
              <p:cNvSpPr>
                <a:spLocks noGrp="1" noRot="1" noChangeAspect="1" noMove="1" noResize="1" noEditPoints="1" noAdjustHandles="1" noChangeArrowheads="1" noChangeShapeType="1" noTextEdit="1"/>
              </p:cNvSpPr>
              <p:nvPr>
                <p:ph idx="1"/>
              </p:nvPr>
            </p:nvSpPr>
            <p:spPr>
              <a:xfrm>
                <a:off x="166680" y="1360074"/>
                <a:ext cx="11843464" cy="4387582"/>
              </a:xfrm>
              <a:blipFill>
                <a:blip r:embed="rId2"/>
                <a:stretch>
                  <a:fillRect l="-515" t="-2778" r="-257" b="-277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8E6B9C5-B27F-40B6-A365-C4080C2F57AC}"/>
              </a:ext>
            </a:extLst>
          </p:cNvPr>
          <p:cNvSpPr>
            <a:spLocks noGrp="1"/>
          </p:cNvSpPr>
          <p:nvPr>
            <p:ph type="title"/>
          </p:nvPr>
        </p:nvSpPr>
        <p:spPr/>
        <p:txBody>
          <a:bodyPr/>
          <a:lstStyle/>
          <a:p>
            <a:r>
              <a:rPr lang="en-US" dirty="0"/>
              <a:t>PD-controller</a:t>
            </a:r>
          </a:p>
        </p:txBody>
      </p:sp>
      <p:sp>
        <p:nvSpPr>
          <p:cNvPr id="4" name="Slide Number Placeholder 3">
            <a:extLst>
              <a:ext uri="{FF2B5EF4-FFF2-40B4-BE49-F238E27FC236}">
                <a16:creationId xmlns:a16="http://schemas.microsoft.com/office/drawing/2014/main" id="{6A14C8D7-EBFF-4EFD-B620-485C14A55553}"/>
              </a:ext>
            </a:extLst>
          </p:cNvPr>
          <p:cNvSpPr>
            <a:spLocks noGrp="1"/>
          </p:cNvSpPr>
          <p:nvPr>
            <p:ph type="sldNum" sz="quarter" idx="12"/>
          </p:nvPr>
        </p:nvSpPr>
        <p:spPr/>
        <p:txBody>
          <a:bodyPr/>
          <a:lstStyle/>
          <a:p>
            <a:fld id="{29AAD378-655A-49C6-813C-9FD132EF7440}" type="slidenum">
              <a:rPr lang="en-US" smtClean="0"/>
              <a:pPr/>
              <a:t>21</a:t>
            </a:fld>
            <a:endParaRPr lang="en-US" dirty="0"/>
          </a:p>
        </p:txBody>
      </p:sp>
    </p:spTree>
    <p:extLst>
      <p:ext uri="{BB962C8B-B14F-4D97-AF65-F5344CB8AC3E}">
        <p14:creationId xmlns:p14="http://schemas.microsoft.com/office/powerpoint/2010/main" val="93027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FEC55A-3A32-4F96-8458-63BDF32570A6}"/>
                  </a:ext>
                </a:extLst>
              </p:cNvPr>
              <p:cNvSpPr>
                <a:spLocks noGrp="1"/>
              </p:cNvSpPr>
              <p:nvPr>
                <p:ph idx="1"/>
              </p:nvPr>
            </p:nvSpPr>
            <p:spPr>
              <a:xfrm>
                <a:off x="166680" y="1360074"/>
                <a:ext cx="11843464" cy="4387582"/>
              </a:xfrm>
            </p:spPr>
            <p:txBody>
              <a:bodyPr>
                <a:normAutofit fontScale="92500" lnSpcReduction="10000"/>
              </a:bodyPr>
              <a:lstStyle/>
              <a:p>
                <a:r>
                  <a:rPr lang="en-US" dirty="0"/>
                  <a:t>Integral term: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𝐼</m:t>
                        </m:r>
                      </m:sub>
                    </m:sSub>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𝑡</m:t>
                        </m:r>
                      </m:sup>
                      <m:e>
                        <m:r>
                          <a:rPr lang="en-US" b="1" i="0" smtClean="0">
                            <a:latin typeface="Cambria Math" panose="02040503050406030204" pitchFamily="18" charset="0"/>
                          </a:rPr>
                          <m:t>𝐞</m:t>
                        </m:r>
                        <m:d>
                          <m:dPr>
                            <m:ctrlPr>
                              <a:rPr lang="en-US" b="0" i="1" smtClean="0">
                                <a:latin typeface="Cambria Math" panose="02040503050406030204" pitchFamily="18" charset="0"/>
                              </a:rPr>
                            </m:ctrlPr>
                          </m:dPr>
                          <m:e>
                            <m:r>
                              <a:rPr lang="en-US" b="0" i="1" smtClean="0">
                                <a:latin typeface="Cambria Math" panose="02040503050406030204" pitchFamily="18" charset="0"/>
                              </a:rPr>
                              <m:t>𝜏</m:t>
                            </m:r>
                          </m:e>
                        </m:d>
                        <m:r>
                          <a:rPr lang="en-US" b="0" i="1" smtClean="0">
                            <a:latin typeface="Cambria Math" panose="02040503050406030204" pitchFamily="18" charset="0"/>
                          </a:rPr>
                          <m:t>𝑑</m:t>
                        </m:r>
                        <m:r>
                          <a:rPr lang="en-US" b="0" i="1" smtClean="0">
                            <a:latin typeface="Cambria Math" panose="02040503050406030204" pitchFamily="18" charset="0"/>
                          </a:rPr>
                          <m:t>𝜏</m:t>
                        </m:r>
                      </m:e>
                    </m:nary>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𝐼</m:t>
                        </m:r>
                      </m:sub>
                    </m:sSub>
                  </m:oMath>
                </a14:m>
                <a:r>
                  <a:rPr lang="en-US" dirty="0"/>
                  <a:t> integral gain; </a:t>
                </a:r>
              </a:p>
              <a:p>
                <a:pPr lvl="1"/>
                <a:r>
                  <a:rPr lang="en-US" dirty="0"/>
                  <a:t>Feedback action proportional to cumulative error over time</a:t>
                </a:r>
              </a:p>
              <a:p>
                <a:pPr lvl="1"/>
                <a:r>
                  <a:rPr lang="en-US" dirty="0"/>
                  <a:t>If a small error persists, it will add up over time and push the system towards eliminating this error): eliminates offset/steady-state error</a:t>
                </a:r>
              </a:p>
              <a:p>
                <a:r>
                  <a:rPr lang="en-US" dirty="0"/>
                  <a:t>Disadvantages: </a:t>
                </a:r>
              </a:p>
              <a:p>
                <a:pPr lvl="1"/>
                <a:r>
                  <a:rPr lang="en-US" dirty="0"/>
                  <a:t>Integral action by itself can increase instability</a:t>
                </a:r>
              </a:p>
              <a:p>
                <a:pPr lvl="2"/>
                <a:r>
                  <a:rPr lang="en-US" dirty="0"/>
                  <a:t>(adding a “D” term can help)</a:t>
                </a:r>
              </a:p>
              <a:p>
                <a:pPr lvl="1"/>
                <a:r>
                  <a:rPr lang="en-US" dirty="0"/>
                  <a:t>Integrator term can accumulate error and suggest corrections that are not feasible for the actuators (integrator windup)</a:t>
                </a:r>
              </a:p>
              <a:p>
                <a:pPr lvl="2"/>
                <a:r>
                  <a:rPr lang="en-US" dirty="0"/>
                  <a:t>Real systems “saturate” the integrator beyond a certain value</a:t>
                </a:r>
              </a:p>
              <a:p>
                <a:endParaRPr lang="en-US" dirty="0"/>
              </a:p>
            </p:txBody>
          </p:sp>
        </mc:Choice>
        <mc:Fallback xmlns="">
          <p:sp>
            <p:nvSpPr>
              <p:cNvPr id="2" name="Content Placeholder 1">
                <a:extLst>
                  <a:ext uri="{FF2B5EF4-FFF2-40B4-BE49-F238E27FC236}">
                    <a16:creationId xmlns:a16="http://schemas.microsoft.com/office/drawing/2014/main" id="{BDFEC55A-3A32-4F96-8458-63BDF32570A6}"/>
                  </a:ext>
                </a:extLst>
              </p:cNvPr>
              <p:cNvSpPr>
                <a:spLocks noGrp="1" noRot="1" noChangeAspect="1" noMove="1" noResize="1" noEditPoints="1" noAdjustHandles="1" noChangeArrowheads="1" noChangeShapeType="1" noTextEdit="1"/>
              </p:cNvSpPr>
              <p:nvPr>
                <p:ph idx="1"/>
              </p:nvPr>
            </p:nvSpPr>
            <p:spPr>
              <a:xfrm>
                <a:off x="166680" y="1360074"/>
                <a:ext cx="11843464" cy="4387582"/>
              </a:xfrm>
              <a:blipFill>
                <a:blip r:embed="rId2"/>
                <a:stretch>
                  <a:fillRect l="-515" t="-972" b="-97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8E6B9C5-B27F-40B6-A365-C4080C2F57AC}"/>
              </a:ext>
            </a:extLst>
          </p:cNvPr>
          <p:cNvSpPr>
            <a:spLocks noGrp="1"/>
          </p:cNvSpPr>
          <p:nvPr>
            <p:ph type="title"/>
          </p:nvPr>
        </p:nvSpPr>
        <p:spPr/>
        <p:txBody>
          <a:bodyPr/>
          <a:lstStyle/>
          <a:p>
            <a:r>
              <a:rPr lang="en-US" dirty="0"/>
              <a:t>PI/PID controller</a:t>
            </a:r>
          </a:p>
        </p:txBody>
      </p:sp>
      <p:sp>
        <p:nvSpPr>
          <p:cNvPr id="4" name="Slide Number Placeholder 3">
            <a:extLst>
              <a:ext uri="{FF2B5EF4-FFF2-40B4-BE49-F238E27FC236}">
                <a16:creationId xmlns:a16="http://schemas.microsoft.com/office/drawing/2014/main" id="{6A14C8D7-EBFF-4EFD-B620-485C14A55553}"/>
              </a:ext>
            </a:extLst>
          </p:cNvPr>
          <p:cNvSpPr>
            <a:spLocks noGrp="1"/>
          </p:cNvSpPr>
          <p:nvPr>
            <p:ph type="sldNum" sz="quarter" idx="12"/>
          </p:nvPr>
        </p:nvSpPr>
        <p:spPr/>
        <p:txBody>
          <a:bodyPr/>
          <a:lstStyle/>
          <a:p>
            <a:fld id="{29AAD378-655A-49C6-813C-9FD132EF7440}" type="slidenum">
              <a:rPr lang="en-US" smtClean="0"/>
              <a:pPr/>
              <a:t>22</a:t>
            </a:fld>
            <a:endParaRPr lang="en-US" dirty="0"/>
          </a:p>
        </p:txBody>
      </p:sp>
    </p:spTree>
    <p:extLst>
      <p:ext uri="{BB962C8B-B14F-4D97-AF65-F5344CB8AC3E}">
        <p14:creationId xmlns:p14="http://schemas.microsoft.com/office/powerpoint/2010/main" val="279414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4A0DBE-7C32-4299-A6C0-8199F379CF9C}"/>
                  </a:ext>
                </a:extLst>
              </p:cNvPr>
              <p:cNvSpPr>
                <a:spLocks noGrp="1"/>
              </p:cNvSpPr>
              <p:nvPr>
                <p:ph idx="1"/>
              </p:nvPr>
            </p:nvSpPr>
            <p:spPr>
              <a:xfrm>
                <a:off x="246456" y="1428750"/>
                <a:ext cx="11699087" cy="4143374"/>
              </a:xfrm>
            </p:spPr>
            <p:txBody>
              <a:bodyPr>
                <a:normAutofit/>
              </a:bodyPr>
              <a:lstStyle/>
              <a:p>
                <a:r>
                  <a:rPr lang="en-US" dirty="0"/>
                  <a:t>Many heuristics to </a:t>
                </a:r>
                <a:r>
                  <a:rPr lang="en-US" i="1" dirty="0"/>
                  <a:t>tune </a:t>
                </a:r>
                <a:r>
                  <a:rPr lang="en-US" dirty="0"/>
                  <a:t>PID controllers, i.e., find values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oMath>
                </a14:m>
                <a:endParaRPr lang="en-US" dirty="0"/>
              </a:p>
              <a:p>
                <a:r>
                  <a:rPr lang="en-US" dirty="0"/>
                  <a:t>Several </a:t>
                </a:r>
                <a:r>
                  <a:rPr lang="en-US" i="1" dirty="0"/>
                  <a:t>recipes </a:t>
                </a:r>
                <a:r>
                  <a:rPr lang="en-US" dirty="0"/>
                  <a:t>to tune, usually rely on designer expertise</a:t>
                </a:r>
              </a:p>
              <a:p>
                <a:r>
                  <a:rPr lang="en-US" dirty="0"/>
                  <a:t>E.g. </a:t>
                </a:r>
                <a:r>
                  <a:rPr lang="en-US" i="1" dirty="0"/>
                  <a:t>Ziegler-Nichols </a:t>
                </a:r>
                <a:r>
                  <a:rPr lang="en-US" dirty="0"/>
                  <a:t>method: increase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oMath>
                </a14:m>
                <a:r>
                  <a:rPr lang="en-US" i="1" dirty="0"/>
                  <a:t> </a:t>
                </a:r>
                <a:r>
                  <a:rPr lang="en-US" dirty="0"/>
                  <a:t>till system starts oscillating with period </a:t>
                </a:r>
                <a14:m>
                  <m:oMath xmlns:m="http://schemas.openxmlformats.org/officeDocument/2006/math">
                    <m:r>
                      <a:rPr lang="en-US" b="0" i="1" smtClean="0">
                        <a:latin typeface="Cambria Math" panose="02040503050406030204" pitchFamily="18" charset="0"/>
                      </a:rPr>
                      <m:t>𝑇</m:t>
                    </m:r>
                  </m:oMath>
                </a14:m>
                <a:r>
                  <a:rPr lang="en-US" dirty="0"/>
                  <a:t> (say till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oMath>
                </a14:m>
                <a:r>
                  <a:rPr lang="en-US" dirty="0"/>
                  <a:t>), then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=0.6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𝐼</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num>
                      <m:den>
                        <m:r>
                          <a:rPr lang="en-US" b="0" i="1" smtClean="0">
                            <a:latin typeface="Cambria Math" panose="02040503050406030204" pitchFamily="18" charset="0"/>
                          </a:rPr>
                          <m:t>𝑇</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𝐷</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40</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r>
                      <a:rPr lang="en-US" b="0" i="1" smtClean="0">
                        <a:latin typeface="Cambria Math" panose="02040503050406030204" pitchFamily="18" charset="0"/>
                      </a:rPr>
                      <m:t>𝑇</m:t>
                    </m:r>
                  </m:oMath>
                </a14:m>
                <a:endParaRPr lang="en-US" b="0" dirty="0"/>
              </a:p>
              <a:p>
                <a:r>
                  <a:rPr lang="en-US" dirty="0" err="1"/>
                  <a:t>Matlab</a:t>
                </a:r>
                <a:r>
                  <a:rPr lang="en-US" dirty="0"/>
                  <a:t>/Simulink has PID controller blocks + PID auto-tuning capabilities</a:t>
                </a:r>
              </a:p>
              <a:p>
                <a:r>
                  <a:rPr lang="en-US" dirty="0"/>
                  <a:t>Work well with linear systems or for small perturbations,</a:t>
                </a:r>
              </a:p>
              <a:p>
                <a:r>
                  <a:rPr lang="en-US" dirty="0"/>
                  <a:t>For non-linear systems use “gain-scheduling” </a:t>
                </a:r>
              </a:p>
              <a:p>
                <a:pPr lvl="1"/>
                <a:r>
                  <a:rPr lang="en-US" dirty="0"/>
                  <a:t>(i.e. using different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𝐼</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𝐷</m:t>
                        </m:r>
                      </m:sub>
                    </m:sSub>
                  </m:oMath>
                </a14:m>
                <a:r>
                  <a:rPr lang="en-US" dirty="0"/>
                  <a:t> gains in different operating regimes)</a:t>
                </a:r>
              </a:p>
            </p:txBody>
          </p:sp>
        </mc:Choice>
        <mc:Fallback xmlns="">
          <p:sp>
            <p:nvSpPr>
              <p:cNvPr id="2" name="Content Placeholder 1">
                <a:extLst>
                  <a:ext uri="{FF2B5EF4-FFF2-40B4-BE49-F238E27FC236}">
                    <a16:creationId xmlns:a16="http://schemas.microsoft.com/office/drawing/2014/main" id="{484A0DBE-7C32-4299-A6C0-8199F379CF9C}"/>
                  </a:ext>
                </a:extLst>
              </p:cNvPr>
              <p:cNvSpPr>
                <a:spLocks noGrp="1" noRot="1" noChangeAspect="1" noMove="1" noResize="1" noEditPoints="1" noAdjustHandles="1" noChangeArrowheads="1" noChangeShapeType="1" noTextEdit="1"/>
              </p:cNvSpPr>
              <p:nvPr>
                <p:ph idx="1"/>
              </p:nvPr>
            </p:nvSpPr>
            <p:spPr>
              <a:xfrm>
                <a:off x="246456" y="1428750"/>
                <a:ext cx="11699087" cy="4143374"/>
              </a:xfrm>
              <a:blipFill>
                <a:blip r:embed="rId2"/>
                <a:stretch>
                  <a:fillRect l="-625" t="-2353" b="-19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6C24220-22F6-4D8C-98E7-F79577998C49}"/>
              </a:ext>
            </a:extLst>
          </p:cNvPr>
          <p:cNvSpPr>
            <a:spLocks noGrp="1"/>
          </p:cNvSpPr>
          <p:nvPr>
            <p:ph type="title"/>
          </p:nvPr>
        </p:nvSpPr>
        <p:spPr/>
        <p:txBody>
          <a:bodyPr/>
          <a:lstStyle/>
          <a:p>
            <a:r>
              <a:rPr lang="en-US" dirty="0"/>
              <a:t>PID controller in practice</a:t>
            </a:r>
          </a:p>
        </p:txBody>
      </p:sp>
      <p:sp>
        <p:nvSpPr>
          <p:cNvPr id="4" name="Slide Number Placeholder 3">
            <a:extLst>
              <a:ext uri="{FF2B5EF4-FFF2-40B4-BE49-F238E27FC236}">
                <a16:creationId xmlns:a16="http://schemas.microsoft.com/office/drawing/2014/main" id="{AF8F5A50-F08B-4D2E-B1E6-92DE872817F7}"/>
              </a:ext>
            </a:extLst>
          </p:cNvPr>
          <p:cNvSpPr>
            <a:spLocks noGrp="1"/>
          </p:cNvSpPr>
          <p:nvPr>
            <p:ph type="sldNum" sz="quarter" idx="12"/>
          </p:nvPr>
        </p:nvSpPr>
        <p:spPr/>
        <p:txBody>
          <a:bodyPr/>
          <a:lstStyle/>
          <a:p>
            <a:fld id="{29AAD378-655A-49C6-813C-9FD132EF7440}" type="slidenum">
              <a:rPr lang="en-US" smtClean="0"/>
              <a:pPr/>
              <a:t>23</a:t>
            </a:fld>
            <a:endParaRPr lang="en-US" dirty="0"/>
          </a:p>
        </p:txBody>
      </p:sp>
    </p:spTree>
    <p:extLst>
      <p:ext uri="{BB962C8B-B14F-4D97-AF65-F5344CB8AC3E}">
        <p14:creationId xmlns:p14="http://schemas.microsoft.com/office/powerpoint/2010/main" val="1644773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2A48C3-A821-4EF7-8AD7-5D26B2FE8DB0}"/>
              </a:ext>
            </a:extLst>
          </p:cNvPr>
          <p:cNvSpPr>
            <a:spLocks noGrp="1"/>
          </p:cNvSpPr>
          <p:nvPr>
            <p:ph idx="1"/>
          </p:nvPr>
        </p:nvSpPr>
        <p:spPr>
          <a:xfrm>
            <a:off x="166681" y="1332703"/>
            <a:ext cx="5655475" cy="4351338"/>
          </a:xfrm>
        </p:spPr>
        <p:txBody>
          <a:bodyPr>
            <a:normAutofit fontScale="92500" lnSpcReduction="10000"/>
          </a:bodyPr>
          <a:lstStyle/>
          <a:p>
            <a:r>
              <a:rPr lang="en-US" dirty="0"/>
              <a:t>Typical to excite closed-loop system with a “step input”</a:t>
            </a:r>
          </a:p>
          <a:p>
            <a:pPr lvl="1"/>
            <a:r>
              <a:rPr lang="en-US" dirty="0"/>
              <a:t>I.e. sudden change in reference set-point</a:t>
            </a:r>
          </a:p>
          <a:p>
            <a:r>
              <a:rPr lang="en-US" dirty="0"/>
              <a:t>“Step” input of (say) 2.5 at time 0</a:t>
            </a:r>
          </a:p>
          <a:p>
            <a:r>
              <a:rPr lang="en-US" dirty="0"/>
              <a:t>Step Response in blue</a:t>
            </a:r>
          </a:p>
          <a:p>
            <a:pPr lvl="1"/>
            <a:r>
              <a:rPr lang="en-US" dirty="0"/>
              <a:t>Peak/Overshoot (corr. undershoot)</a:t>
            </a:r>
          </a:p>
          <a:p>
            <a:pPr lvl="1"/>
            <a:r>
              <a:rPr lang="en-US" dirty="0"/>
              <a:t>Settling Time/Settling Region</a:t>
            </a:r>
          </a:p>
          <a:p>
            <a:pPr lvl="1"/>
            <a:r>
              <a:rPr lang="en-US" dirty="0"/>
              <a:t>Rise Time</a:t>
            </a:r>
          </a:p>
          <a:p>
            <a:pPr lvl="1"/>
            <a:r>
              <a:rPr lang="en-US" dirty="0"/>
              <a:t>Peak Time</a:t>
            </a:r>
          </a:p>
          <a:p>
            <a:pPr lvl="1"/>
            <a:r>
              <a:rPr lang="en-US" dirty="0"/>
              <a:t>Steady State Error</a:t>
            </a:r>
          </a:p>
        </p:txBody>
      </p:sp>
      <p:sp>
        <p:nvSpPr>
          <p:cNvPr id="3" name="Title 2">
            <a:extLst>
              <a:ext uri="{FF2B5EF4-FFF2-40B4-BE49-F238E27FC236}">
                <a16:creationId xmlns:a16="http://schemas.microsoft.com/office/drawing/2014/main" id="{35540F71-D235-41B9-929C-998CE5229045}"/>
              </a:ext>
            </a:extLst>
          </p:cNvPr>
          <p:cNvSpPr>
            <a:spLocks noGrp="1"/>
          </p:cNvSpPr>
          <p:nvPr>
            <p:ph type="title"/>
          </p:nvPr>
        </p:nvSpPr>
        <p:spPr>
          <a:xfrm>
            <a:off x="288123" y="428895"/>
            <a:ext cx="10920419" cy="778828"/>
          </a:xfrm>
        </p:spPr>
        <p:txBody>
          <a:bodyPr/>
          <a:lstStyle/>
          <a:p>
            <a:r>
              <a:rPr lang="en-US" dirty="0"/>
              <a:t>Measuring control performance</a:t>
            </a:r>
          </a:p>
        </p:txBody>
      </p:sp>
      <p:sp>
        <p:nvSpPr>
          <p:cNvPr id="4" name="Slide Number Placeholder 3">
            <a:extLst>
              <a:ext uri="{FF2B5EF4-FFF2-40B4-BE49-F238E27FC236}">
                <a16:creationId xmlns:a16="http://schemas.microsoft.com/office/drawing/2014/main" id="{88EEA761-092F-42C9-9F37-6E588B3E1982}"/>
              </a:ext>
            </a:extLst>
          </p:cNvPr>
          <p:cNvSpPr>
            <a:spLocks noGrp="1"/>
          </p:cNvSpPr>
          <p:nvPr>
            <p:ph type="sldNum" sz="quarter" idx="12"/>
          </p:nvPr>
        </p:nvSpPr>
        <p:spPr/>
        <p:txBody>
          <a:bodyPr/>
          <a:lstStyle/>
          <a:p>
            <a:fld id="{29AAD378-655A-49C6-813C-9FD132EF7440}" type="slidenum">
              <a:rPr lang="en-US" smtClean="0"/>
              <a:pPr/>
              <a:t>24</a:t>
            </a:fld>
            <a:endParaRPr lang="en-US" dirty="0"/>
          </a:p>
        </p:txBody>
      </p:sp>
      <p:pic>
        <p:nvPicPr>
          <p:cNvPr id="41" name="Picture 40">
            <a:extLst>
              <a:ext uri="{FF2B5EF4-FFF2-40B4-BE49-F238E27FC236}">
                <a16:creationId xmlns:a16="http://schemas.microsoft.com/office/drawing/2014/main" id="{2D22BAA6-1932-4AA4-B7C2-27BA9F128F17}"/>
              </a:ext>
            </a:extLst>
          </p:cNvPr>
          <p:cNvPicPr>
            <a:picLocks noChangeAspect="1"/>
          </p:cNvPicPr>
          <p:nvPr/>
        </p:nvPicPr>
        <p:blipFill rotWithShape="1">
          <a:blip r:embed="rId2">
            <a:extLst>
              <a:ext uri="{28A0092B-C50C-407E-A947-70E740481C1C}">
                <a14:useLocalDpi xmlns:a14="http://schemas.microsoft.com/office/drawing/2010/main" val="0"/>
              </a:ext>
            </a:extLst>
          </a:blip>
          <a:srcRect l="7539" t="4025" r="8098" b="2135"/>
          <a:stretch/>
        </p:blipFill>
        <p:spPr>
          <a:xfrm>
            <a:off x="5936836" y="1164432"/>
            <a:ext cx="6088484" cy="4264820"/>
          </a:xfrm>
          <a:prstGeom prst="rect">
            <a:avLst/>
          </a:prstGeom>
        </p:spPr>
      </p:pic>
      <p:sp>
        <p:nvSpPr>
          <p:cNvPr id="42" name="TextBox 41">
            <a:extLst>
              <a:ext uri="{FF2B5EF4-FFF2-40B4-BE49-F238E27FC236}">
                <a16:creationId xmlns:a16="http://schemas.microsoft.com/office/drawing/2014/main" id="{488D4FC6-F158-4AB4-BFA3-5FD8184E85F4}"/>
              </a:ext>
            </a:extLst>
          </p:cNvPr>
          <p:cNvSpPr txBox="1"/>
          <p:nvPr/>
        </p:nvSpPr>
        <p:spPr>
          <a:xfrm>
            <a:off x="8736807" y="5429251"/>
            <a:ext cx="2670155" cy="369332"/>
          </a:xfrm>
          <a:prstGeom prst="rect">
            <a:avLst/>
          </a:prstGeom>
          <a:noFill/>
        </p:spPr>
        <p:txBody>
          <a:bodyPr wrap="none" rtlCol="0">
            <a:spAutoFit/>
          </a:bodyPr>
          <a:lstStyle/>
          <a:p>
            <a:r>
              <a:rPr lang="en-US" dirty="0"/>
              <a:t>Image © from </a:t>
            </a:r>
            <a:r>
              <a:rPr lang="en-US" dirty="0" err="1"/>
              <a:t>Mathworks</a:t>
            </a:r>
            <a:r>
              <a:rPr lang="en-US" dirty="0"/>
              <a:t> </a:t>
            </a:r>
          </a:p>
        </p:txBody>
      </p:sp>
    </p:spTree>
    <p:extLst>
      <p:ext uri="{BB962C8B-B14F-4D97-AF65-F5344CB8AC3E}">
        <p14:creationId xmlns:p14="http://schemas.microsoft.com/office/powerpoint/2010/main" val="4104226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056A1C-A20D-4106-8E4D-57914B3F7C9A}"/>
              </a:ext>
            </a:extLst>
          </p:cNvPr>
          <p:cNvSpPr>
            <a:spLocks noGrp="1"/>
          </p:cNvSpPr>
          <p:nvPr>
            <p:ph idx="1"/>
          </p:nvPr>
        </p:nvSpPr>
        <p:spPr/>
        <p:txBody>
          <a:bodyPr anchor="ctr"/>
          <a:lstStyle/>
          <a:p>
            <a:pPr marL="0" indent="0" algn="ctr">
              <a:buNone/>
            </a:pPr>
            <a:r>
              <a:rPr lang="en-US" dirty="0"/>
              <a:t>Nonlinear Control</a:t>
            </a:r>
          </a:p>
        </p:txBody>
      </p:sp>
      <p:sp>
        <p:nvSpPr>
          <p:cNvPr id="4" name="Slide Number Placeholder 3">
            <a:extLst>
              <a:ext uri="{FF2B5EF4-FFF2-40B4-BE49-F238E27FC236}">
                <a16:creationId xmlns:a16="http://schemas.microsoft.com/office/drawing/2014/main" id="{90D16F36-53D0-408D-B939-15D95C6C894D}"/>
              </a:ext>
            </a:extLst>
          </p:cNvPr>
          <p:cNvSpPr>
            <a:spLocks noGrp="1"/>
          </p:cNvSpPr>
          <p:nvPr>
            <p:ph type="sldNum" sz="quarter" idx="12"/>
          </p:nvPr>
        </p:nvSpPr>
        <p:spPr/>
        <p:txBody>
          <a:bodyPr/>
          <a:lstStyle/>
          <a:p>
            <a:fld id="{29AAD378-655A-49C6-813C-9FD132EF7440}" type="slidenum">
              <a:rPr lang="en-US" smtClean="0"/>
              <a:pPr/>
              <a:t>25</a:t>
            </a:fld>
            <a:endParaRPr lang="en-US" dirty="0"/>
          </a:p>
        </p:txBody>
      </p:sp>
    </p:spTree>
    <p:extLst>
      <p:ext uri="{BB962C8B-B14F-4D97-AF65-F5344CB8AC3E}">
        <p14:creationId xmlns:p14="http://schemas.microsoft.com/office/powerpoint/2010/main" val="3632406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0AE76-0E3E-416D-B219-69F4DF6BDCB3}"/>
              </a:ext>
            </a:extLst>
          </p:cNvPr>
          <p:cNvSpPr>
            <a:spLocks noGrp="1"/>
          </p:cNvSpPr>
          <p:nvPr>
            <p:ph type="title"/>
          </p:nvPr>
        </p:nvSpPr>
        <p:spPr/>
        <p:txBody>
          <a:bodyPr/>
          <a:lstStyle/>
          <a:p>
            <a:r>
              <a:rPr lang="en-US" dirty="0"/>
              <a:t>Feedback Linearization</a:t>
            </a:r>
          </a:p>
        </p:txBody>
      </p:sp>
      <p:sp>
        <p:nvSpPr>
          <p:cNvPr id="4" name="Slide Number Placeholder 3">
            <a:extLst>
              <a:ext uri="{FF2B5EF4-FFF2-40B4-BE49-F238E27FC236}">
                <a16:creationId xmlns:a16="http://schemas.microsoft.com/office/drawing/2014/main" id="{EE1DE1E1-FB12-42E6-83F4-D4A92256D60A}"/>
              </a:ext>
            </a:extLst>
          </p:cNvPr>
          <p:cNvSpPr>
            <a:spLocks noGrp="1"/>
          </p:cNvSpPr>
          <p:nvPr>
            <p:ph type="sldNum" sz="quarter" idx="12"/>
          </p:nvPr>
        </p:nvSpPr>
        <p:spPr/>
        <p:txBody>
          <a:bodyPr/>
          <a:lstStyle/>
          <a:p>
            <a:fld id="{29AAD378-655A-49C6-813C-9FD132EF7440}" type="slidenum">
              <a:rPr lang="en-US" smtClean="0"/>
              <a:pPr/>
              <a:t>26</a:t>
            </a:fld>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D7BCE96-5B05-472C-8774-54A76CB64478}"/>
                  </a:ext>
                </a:extLst>
              </p:cNvPr>
              <p:cNvSpPr>
                <a:spLocks noGrp="1"/>
              </p:cNvSpPr>
              <p:nvPr>
                <p:ph idx="1"/>
              </p:nvPr>
            </p:nvSpPr>
            <p:spPr>
              <a:xfrm>
                <a:off x="166680" y="1253331"/>
                <a:ext cx="11843465" cy="4409802"/>
              </a:xfrm>
            </p:spPr>
            <p:txBody>
              <a:bodyPr>
                <a:normAutofit/>
              </a:bodyPr>
              <a:lstStyle/>
              <a:p>
                <a:r>
                  <a:rPr lang="en-US" dirty="0"/>
                  <a:t>Main idea: Try to choose control such the nonlinear system </a:t>
                </a:r>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1" i="0" dirty="0" smtClean="0">
                            <a:latin typeface="Cambria Math" panose="02040503050406030204" pitchFamily="18" charset="0"/>
                          </a:rPr>
                          <m:t>𝐮</m:t>
                        </m:r>
                      </m:e>
                    </m:d>
                  </m:oMath>
                </a14:m>
                <a:r>
                  <a:rPr lang="en-US" dirty="0"/>
                  <a:t> becomes linear</a:t>
                </a:r>
              </a:p>
              <a:p>
                <a:r>
                  <a:rPr lang="en-US" dirty="0"/>
                  <a:t>Equations of motion for inverted pendulum:</a:t>
                </a:r>
              </a:p>
              <a:p>
                <a:pPr marL="0" indent="0">
                  <a:buNone/>
                </a:pPr>
                <a:r>
                  <a:rPr lang="en-US" dirty="0"/>
                  <a:t>	 </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m:t>
                    </m:r>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i="1">
                            <a:latin typeface="Cambria Math" panose="02040503050406030204" pitchFamily="18" charset="0"/>
                          </a:rPr>
                          <m:t>𝜃</m:t>
                        </m:r>
                      </m:e>
                    </m:acc>
                    <m:r>
                      <a:rPr lang="en-US" b="0" i="0"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ℓ</m:t>
                    </m:r>
                    <m:r>
                      <a:rPr lang="en-US" b="0" i="1" smtClean="0">
                        <a:latin typeface="Cambria Math" panose="02040503050406030204" pitchFamily="18" charset="0"/>
                      </a:rPr>
                      <m:t>𝑔</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𝜃</m:t>
                        </m:r>
                      </m:e>
                    </m:func>
                    <m:r>
                      <a:rPr lang="en-US" b="0" i="1" smtClean="0">
                        <a:latin typeface="Cambria Math" panose="02040503050406030204" pitchFamily="18" charset="0"/>
                      </a:rPr>
                      <m:t>=</m:t>
                    </m:r>
                    <m:r>
                      <a:rPr lang="en-US" b="0" i="1" smtClean="0">
                        <a:latin typeface="Cambria Math" panose="02040503050406030204" pitchFamily="18" charset="0"/>
                      </a:rPr>
                      <m:t>𝑢</m:t>
                    </m:r>
                  </m:oMath>
                </a14:m>
                <a:endParaRPr lang="en-US" i="1" dirty="0"/>
              </a:p>
              <a:p>
                <a:r>
                  <a:rPr lang="en-US" dirty="0"/>
                  <a:t>Control Input: Torque </a:t>
                </a:r>
                <a14:m>
                  <m:oMath xmlns:m="http://schemas.openxmlformats.org/officeDocument/2006/math">
                    <m:r>
                      <a:rPr lang="en-US" b="0" i="1" smtClean="0">
                        <a:latin typeface="Cambria Math" panose="02040503050406030204" pitchFamily="18" charset="0"/>
                      </a:rPr>
                      <m:t>𝑢</m:t>
                    </m:r>
                  </m:oMath>
                </a14:m>
                <a:endParaRPr lang="en-US" dirty="0"/>
              </a:p>
              <a:p>
                <a:r>
                  <a:rPr lang="en-US" dirty="0"/>
                  <a:t>Rewriting,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𝜃</m:t>
                        </m:r>
                      </m:e>
                    </m:acc>
                  </m:oMath>
                </a14:m>
                <a:r>
                  <a:rPr lang="en-US" dirty="0"/>
                  <a:t>:</a:t>
                </a:r>
              </a:p>
              <a:p>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endParaRPr lang="en-US" b="0" dirty="0"/>
              </a:p>
              <a:p>
                <a14:m>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r>
                      <a:rPr lang="en-US" i="1">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ℓ</m:t>
                                </m:r>
                              </m:e>
                              <m:sup>
                                <m:r>
                                  <a:rPr lang="en-US" i="1">
                                    <a:latin typeface="Cambria Math" panose="02040503050406030204" pitchFamily="18" charset="0"/>
                                  </a:rPr>
                                  <m:t>2</m:t>
                                </m:r>
                              </m:sup>
                            </m:sSup>
                          </m:den>
                        </m:f>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ℓ</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e>
                    </m:d>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𝑙</m:t>
                                </m:r>
                              </m:e>
                              <m:sup>
                                <m:r>
                                  <a:rPr lang="en-US" i="1">
                                    <a:latin typeface="Cambria Math" panose="02040503050406030204" pitchFamily="18" charset="0"/>
                                  </a:rPr>
                                  <m:t>2</m:t>
                                </m:r>
                              </m:sup>
                            </m:sSup>
                          </m:den>
                        </m:f>
                        <m:r>
                          <a:rPr lang="en-US" i="1">
                            <a:latin typeface="Cambria Math" panose="02040503050406030204" pitchFamily="18" charset="0"/>
                          </a:rPr>
                          <m:t>𝑢</m:t>
                        </m:r>
                      </m:e>
                    </m:d>
                  </m:oMath>
                </a14:m>
                <a:endParaRPr lang="en-US" dirty="0"/>
              </a:p>
              <a:p>
                <a:endParaRPr lang="en-US" i="1" dirty="0"/>
              </a:p>
              <a:p>
                <a:endParaRPr lang="en-US" i="1" dirty="0"/>
              </a:p>
              <a:p>
                <a:endParaRPr lang="en-US" i="1" dirty="0"/>
              </a:p>
            </p:txBody>
          </p:sp>
        </mc:Choice>
        <mc:Fallback xmlns="">
          <p:sp>
            <p:nvSpPr>
              <p:cNvPr id="5" name="Content Placeholder 4">
                <a:extLst>
                  <a:ext uri="{FF2B5EF4-FFF2-40B4-BE49-F238E27FC236}">
                    <a16:creationId xmlns:a16="http://schemas.microsoft.com/office/drawing/2014/main" id="{4D7BCE96-5B05-472C-8774-54A76CB64478}"/>
                  </a:ext>
                </a:extLst>
              </p:cNvPr>
              <p:cNvSpPr>
                <a:spLocks noGrp="1" noRot="1" noChangeAspect="1" noMove="1" noResize="1" noEditPoints="1" noAdjustHandles="1" noChangeArrowheads="1" noChangeShapeType="1" noTextEdit="1"/>
              </p:cNvSpPr>
              <p:nvPr>
                <p:ph idx="1"/>
              </p:nvPr>
            </p:nvSpPr>
            <p:spPr>
              <a:xfrm>
                <a:off x="166680" y="1253331"/>
                <a:ext cx="11843465" cy="4409802"/>
              </a:xfrm>
              <a:blipFill>
                <a:blip r:embed="rId2"/>
                <a:stretch>
                  <a:fillRect l="-618" t="-2351"/>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BA356439-108B-4D1D-B3FB-72D30DBACA8B}"/>
              </a:ext>
            </a:extLst>
          </p:cNvPr>
          <p:cNvCxnSpPr>
            <a:cxnSpLocks/>
          </p:cNvCxnSpPr>
          <p:nvPr/>
        </p:nvCxnSpPr>
        <p:spPr>
          <a:xfrm flipH="1" flipV="1">
            <a:off x="9322065" y="2345243"/>
            <a:ext cx="928436" cy="259560"/>
          </a:xfrm>
          <a:prstGeom prst="line">
            <a:avLst/>
          </a:prstGeom>
          <a:ln w="15875">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D01545-9D3D-4964-8DE5-126AE15F312C}"/>
              </a:ext>
            </a:extLst>
          </p:cNvPr>
          <p:cNvCxnSpPr>
            <a:cxnSpLocks/>
          </p:cNvCxnSpPr>
          <p:nvPr/>
        </p:nvCxnSpPr>
        <p:spPr>
          <a:xfrm flipV="1">
            <a:off x="9109715" y="2821555"/>
            <a:ext cx="0" cy="1021981"/>
          </a:xfrm>
          <a:prstGeom prst="line">
            <a:avLst/>
          </a:prstGeom>
          <a:ln w="15875">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8B5A984-D216-40A0-946E-61C48360F076}"/>
                  </a:ext>
                </a:extLst>
              </p:cNvPr>
              <p:cNvSpPr txBox="1"/>
              <p:nvPr/>
            </p:nvSpPr>
            <p:spPr>
              <a:xfrm>
                <a:off x="8602413" y="3700480"/>
                <a:ext cx="4789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𝜃</m:t>
                      </m:r>
                    </m:oMath>
                  </m:oMathPara>
                </a14:m>
                <a:endParaRPr lang="en-US" sz="2800" dirty="0"/>
              </a:p>
            </p:txBody>
          </p:sp>
        </mc:Choice>
        <mc:Fallback xmlns="">
          <p:sp>
            <p:nvSpPr>
              <p:cNvPr id="15" name="TextBox 14">
                <a:extLst>
                  <a:ext uri="{FF2B5EF4-FFF2-40B4-BE49-F238E27FC236}">
                    <a16:creationId xmlns:a16="http://schemas.microsoft.com/office/drawing/2014/main" id="{88B5A984-D216-40A0-946E-61C48360F076}"/>
                  </a:ext>
                </a:extLst>
              </p:cNvPr>
              <p:cNvSpPr txBox="1">
                <a:spLocks noRot="1" noChangeAspect="1" noMove="1" noResize="1" noEditPoints="1" noAdjustHandles="1" noChangeArrowheads="1" noChangeShapeType="1" noTextEdit="1"/>
              </p:cNvSpPr>
              <p:nvPr/>
            </p:nvSpPr>
            <p:spPr>
              <a:xfrm>
                <a:off x="8602413" y="3700480"/>
                <a:ext cx="478914"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7033B4-A8A4-4C0F-B167-4F689678EDE1}"/>
                  </a:ext>
                </a:extLst>
              </p:cNvPr>
              <p:cNvSpPr txBox="1"/>
              <p:nvPr/>
            </p:nvSpPr>
            <p:spPr>
              <a:xfrm>
                <a:off x="9134711" y="3554517"/>
                <a:ext cx="7935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𝑚𝑔</m:t>
                      </m:r>
                    </m:oMath>
                  </m:oMathPara>
                </a14:m>
                <a:endParaRPr lang="en-US" sz="2800" dirty="0"/>
              </a:p>
            </p:txBody>
          </p:sp>
        </mc:Choice>
        <mc:Fallback xmlns="">
          <p:sp>
            <p:nvSpPr>
              <p:cNvPr id="16" name="TextBox 15">
                <a:extLst>
                  <a:ext uri="{FF2B5EF4-FFF2-40B4-BE49-F238E27FC236}">
                    <a16:creationId xmlns:a16="http://schemas.microsoft.com/office/drawing/2014/main" id="{F57033B4-A8A4-4C0F-B167-4F689678EDE1}"/>
                  </a:ext>
                </a:extLst>
              </p:cNvPr>
              <p:cNvSpPr txBox="1">
                <a:spLocks noRot="1" noChangeAspect="1" noMove="1" noResize="1" noEditPoints="1" noAdjustHandles="1" noChangeArrowheads="1" noChangeShapeType="1" noTextEdit="1"/>
              </p:cNvSpPr>
              <p:nvPr/>
            </p:nvSpPr>
            <p:spPr>
              <a:xfrm>
                <a:off x="9134711" y="3554517"/>
                <a:ext cx="79355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F0C148-DD09-4472-8730-97432F16FE9F}"/>
                  </a:ext>
                </a:extLst>
              </p:cNvPr>
              <p:cNvSpPr txBox="1"/>
              <p:nvPr/>
            </p:nvSpPr>
            <p:spPr>
              <a:xfrm>
                <a:off x="9256735" y="1888052"/>
                <a:ext cx="162903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𝑚𝑔</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rPr>
                            <m:t>𝜃</m:t>
                          </m:r>
                        </m:e>
                      </m:func>
                    </m:oMath>
                  </m:oMathPara>
                </a14:m>
                <a:endParaRPr lang="en-US" sz="2800" dirty="0"/>
              </a:p>
            </p:txBody>
          </p:sp>
        </mc:Choice>
        <mc:Fallback xmlns="">
          <p:sp>
            <p:nvSpPr>
              <p:cNvPr id="18" name="TextBox 17">
                <a:extLst>
                  <a:ext uri="{FF2B5EF4-FFF2-40B4-BE49-F238E27FC236}">
                    <a16:creationId xmlns:a16="http://schemas.microsoft.com/office/drawing/2014/main" id="{20F0C148-DD09-4472-8730-97432F16FE9F}"/>
                  </a:ext>
                </a:extLst>
              </p:cNvPr>
              <p:cNvSpPr txBox="1">
                <a:spLocks noRot="1" noChangeAspect="1" noMove="1" noResize="1" noEditPoints="1" noAdjustHandles="1" noChangeArrowheads="1" noChangeShapeType="1" noTextEdit="1"/>
              </p:cNvSpPr>
              <p:nvPr/>
            </p:nvSpPr>
            <p:spPr>
              <a:xfrm>
                <a:off x="9256735" y="1888052"/>
                <a:ext cx="1629036" cy="523220"/>
              </a:xfrm>
              <a:prstGeom prst="rect">
                <a:avLst/>
              </a:prstGeom>
              <a:blipFill>
                <a:blip r:embed="rId5"/>
                <a:stretch>
                  <a:fillRect/>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11B36C5-E170-48AB-997D-801D68AA8F45}"/>
              </a:ext>
            </a:extLst>
          </p:cNvPr>
          <p:cNvGrpSpPr/>
          <p:nvPr/>
        </p:nvGrpSpPr>
        <p:grpSpPr>
          <a:xfrm rot="10800000" flipH="1">
            <a:off x="7047057" y="2244401"/>
            <a:ext cx="3754441" cy="2925218"/>
            <a:chOff x="7714770" y="1537694"/>
            <a:chExt cx="3754441" cy="2925218"/>
          </a:xfrm>
        </p:grpSpPr>
        <p:grpSp>
          <p:nvGrpSpPr>
            <p:cNvPr id="9" name="Group 8">
              <a:extLst>
                <a:ext uri="{FF2B5EF4-FFF2-40B4-BE49-F238E27FC236}">
                  <a16:creationId xmlns:a16="http://schemas.microsoft.com/office/drawing/2014/main" id="{F58AD877-9B41-407E-8380-675CDDE15776}"/>
                </a:ext>
              </a:extLst>
            </p:cNvPr>
            <p:cNvGrpSpPr/>
            <p:nvPr/>
          </p:nvGrpSpPr>
          <p:grpSpPr>
            <a:xfrm>
              <a:off x="8944215" y="2111609"/>
              <a:ext cx="887506" cy="2351303"/>
              <a:chOff x="2266790" y="1659751"/>
              <a:chExt cx="887506" cy="2351303"/>
            </a:xfrm>
          </p:grpSpPr>
          <p:cxnSp>
            <p:nvCxnSpPr>
              <p:cNvPr id="10" name="Straight Connector 9">
                <a:extLst>
                  <a:ext uri="{FF2B5EF4-FFF2-40B4-BE49-F238E27FC236}">
                    <a16:creationId xmlns:a16="http://schemas.microsoft.com/office/drawing/2014/main" id="{8A5934BB-8F71-47E9-BDAE-6A07CCA5C7B8}"/>
                  </a:ext>
                </a:extLst>
              </p:cNvPr>
              <p:cNvCxnSpPr>
                <a:cxnSpLocks/>
              </p:cNvCxnSpPr>
              <p:nvPr/>
            </p:nvCxnSpPr>
            <p:spPr>
              <a:xfrm>
                <a:off x="2266790" y="1659751"/>
                <a:ext cx="691563" cy="21515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8D44E2F-D96F-48A8-8CAF-485296E7635D}"/>
                  </a:ext>
                </a:extLst>
              </p:cNvPr>
              <p:cNvSpPr/>
              <p:nvPr/>
            </p:nvSpPr>
            <p:spPr>
              <a:xfrm>
                <a:off x="2762410" y="3611496"/>
                <a:ext cx="391886" cy="3995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4CE4D8C7-3420-4473-BABF-1180A26099D3}"/>
                </a:ext>
              </a:extLst>
            </p:cNvPr>
            <p:cNvCxnSpPr>
              <a:cxnSpLocks/>
            </p:cNvCxnSpPr>
            <p:nvPr/>
          </p:nvCxnSpPr>
          <p:spPr>
            <a:xfrm>
              <a:off x="7714770" y="2111609"/>
              <a:ext cx="2504994"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96BC72-0394-44C6-8732-79ACCFCB5284}"/>
                </a:ext>
              </a:extLst>
            </p:cNvPr>
            <p:cNvCxnSpPr>
              <a:cxnSpLocks/>
            </p:cNvCxnSpPr>
            <p:nvPr/>
          </p:nvCxnSpPr>
          <p:spPr>
            <a:xfrm flipH="1" flipV="1">
              <a:off x="8944215" y="2111609"/>
              <a:ext cx="0" cy="208237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4237928C-8F68-43D2-B235-73672A01E92F}"/>
                </a:ext>
              </a:extLst>
            </p:cNvPr>
            <p:cNvSpPr/>
            <p:nvPr/>
          </p:nvSpPr>
          <p:spPr>
            <a:xfrm rot="7789477">
              <a:off x="8840338" y="1931782"/>
              <a:ext cx="994778" cy="559789"/>
            </a:xfrm>
            <a:prstGeom prst="arc">
              <a:avLst>
                <a:gd name="adj1" fmla="val 12925080"/>
                <a:gd name="adj2" fmla="val 2072942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78FEF4E-27DD-4314-8619-D7F90391AFAC}"/>
                </a:ext>
              </a:extLst>
            </p:cNvPr>
            <p:cNvCxnSpPr>
              <a:cxnSpLocks/>
            </p:cNvCxnSpPr>
            <p:nvPr/>
          </p:nvCxnSpPr>
          <p:spPr>
            <a:xfrm rot="10800000">
              <a:off x="10409070" y="1610681"/>
              <a:ext cx="730629" cy="2123438"/>
            </a:xfrm>
            <a:prstGeom prst="line">
              <a:avLst/>
            </a:prstGeom>
            <a:ln w="22225">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51F62C-9849-4AEC-8232-BF985FBE486E}"/>
                </a:ext>
              </a:extLst>
            </p:cNvPr>
            <p:cNvCxnSpPr>
              <a:cxnSpLocks/>
            </p:cNvCxnSpPr>
            <p:nvPr/>
          </p:nvCxnSpPr>
          <p:spPr>
            <a:xfrm rot="10800000" flipH="1">
              <a:off x="9793037" y="3619725"/>
              <a:ext cx="1676174" cy="557515"/>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33F7E8-FC22-4873-873C-AEE7E513EDEC}"/>
                </a:ext>
              </a:extLst>
            </p:cNvPr>
            <p:cNvCxnSpPr>
              <a:cxnSpLocks/>
            </p:cNvCxnSpPr>
            <p:nvPr/>
          </p:nvCxnSpPr>
          <p:spPr>
            <a:xfrm rot="10800000" flipH="1">
              <a:off x="8962203" y="1537694"/>
              <a:ext cx="1716616" cy="580418"/>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7CBDBC-A124-454E-A7B2-45D358683332}"/>
                  </a:ext>
                </a:extLst>
              </p:cNvPr>
              <p:cNvSpPr txBox="1"/>
              <p:nvPr/>
            </p:nvSpPr>
            <p:spPr>
              <a:xfrm>
                <a:off x="10163128" y="3994562"/>
                <a:ext cx="45236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ℓ</m:t>
                      </m:r>
                    </m:oMath>
                  </m:oMathPara>
                </a14:m>
                <a:endParaRPr lang="en-US" sz="2800" dirty="0"/>
              </a:p>
            </p:txBody>
          </p:sp>
        </mc:Choice>
        <mc:Fallback xmlns="">
          <p:sp>
            <p:nvSpPr>
              <p:cNvPr id="22" name="TextBox 21">
                <a:extLst>
                  <a:ext uri="{FF2B5EF4-FFF2-40B4-BE49-F238E27FC236}">
                    <a16:creationId xmlns:a16="http://schemas.microsoft.com/office/drawing/2014/main" id="{1F7CBDBC-A124-454E-A7B2-45D358683332}"/>
                  </a:ext>
                </a:extLst>
              </p:cNvPr>
              <p:cNvSpPr txBox="1">
                <a:spLocks noRot="1" noChangeAspect="1" noMove="1" noResize="1" noEditPoints="1" noAdjustHandles="1" noChangeArrowheads="1" noChangeShapeType="1" noTextEdit="1"/>
              </p:cNvSpPr>
              <p:nvPr/>
            </p:nvSpPr>
            <p:spPr>
              <a:xfrm>
                <a:off x="10163128" y="3994562"/>
                <a:ext cx="452368" cy="523220"/>
              </a:xfrm>
              <a:prstGeom prst="rect">
                <a:avLst/>
              </a:prstGeom>
              <a:blipFill>
                <a:blip r:embed="rId6"/>
                <a:stretch>
                  <a:fillRect/>
                </a:stretch>
              </a:blipFill>
            </p:spPr>
            <p:txBody>
              <a:bodyPr/>
              <a:lstStyle/>
              <a:p>
                <a:r>
                  <a:rPr lang="en-US">
                    <a:noFill/>
                  </a:rPr>
                  <a:t> </a:t>
                </a:r>
              </a:p>
            </p:txBody>
          </p:sp>
        </mc:Fallback>
      </mc:AlternateContent>
      <p:sp>
        <p:nvSpPr>
          <p:cNvPr id="46" name="Arc 45">
            <a:extLst>
              <a:ext uri="{FF2B5EF4-FFF2-40B4-BE49-F238E27FC236}">
                <a16:creationId xmlns:a16="http://schemas.microsoft.com/office/drawing/2014/main" id="{A88FA949-7570-414D-B1FB-51A58B7C2B4C}"/>
              </a:ext>
            </a:extLst>
          </p:cNvPr>
          <p:cNvSpPr/>
          <p:nvPr/>
        </p:nvSpPr>
        <p:spPr>
          <a:xfrm rot="4530205" flipH="1">
            <a:off x="7374820" y="4306871"/>
            <a:ext cx="713918" cy="1085042"/>
          </a:xfrm>
          <a:prstGeom prst="arc">
            <a:avLst>
              <a:gd name="adj1" fmla="val 12925080"/>
              <a:gd name="adj2" fmla="val 20729426"/>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0E66D5D-E54C-4689-9067-C016C8BBC9BE}"/>
                  </a:ext>
                </a:extLst>
              </p:cNvPr>
              <p:cNvSpPr txBox="1"/>
              <p:nvPr/>
            </p:nvSpPr>
            <p:spPr>
              <a:xfrm>
                <a:off x="7569437" y="4517782"/>
                <a:ext cx="4823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𝑢</m:t>
                      </m:r>
                    </m:oMath>
                  </m:oMathPara>
                </a14:m>
                <a:endParaRPr lang="en-US" sz="2800" dirty="0"/>
              </a:p>
            </p:txBody>
          </p:sp>
        </mc:Choice>
        <mc:Fallback xmlns="">
          <p:sp>
            <p:nvSpPr>
              <p:cNvPr id="47" name="TextBox 46">
                <a:extLst>
                  <a:ext uri="{FF2B5EF4-FFF2-40B4-BE49-F238E27FC236}">
                    <a16:creationId xmlns:a16="http://schemas.microsoft.com/office/drawing/2014/main" id="{B0E66D5D-E54C-4689-9067-C016C8BBC9BE}"/>
                  </a:ext>
                </a:extLst>
              </p:cNvPr>
              <p:cNvSpPr txBox="1">
                <a:spLocks noRot="1" noChangeAspect="1" noMove="1" noResize="1" noEditPoints="1" noAdjustHandles="1" noChangeArrowheads="1" noChangeShapeType="1" noTextEdit="1"/>
              </p:cNvSpPr>
              <p:nvPr/>
            </p:nvSpPr>
            <p:spPr>
              <a:xfrm>
                <a:off x="7569437" y="4517782"/>
                <a:ext cx="482312"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956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22A386F-4F62-4F58-AFD6-3069707135DA}"/>
                  </a:ext>
                </a:extLst>
              </p:cNvPr>
              <p:cNvSpPr>
                <a:spLocks noGrp="1"/>
              </p:cNvSpPr>
              <p:nvPr>
                <p:ph idx="1"/>
              </p:nvPr>
            </p:nvSpPr>
            <p:spPr/>
            <p:txBody>
              <a:bodyPr>
                <a:normAutofit lnSpcReduction="10000"/>
              </a:bodyPr>
              <a:lstStyle/>
              <a:p>
                <a:r>
                  <a:rPr lang="en-US" dirty="0"/>
                  <a:t>To make our life easier, let </a:t>
                </a:r>
                <a14:m>
                  <m:oMath xmlns:m="http://schemas.openxmlformats.org/officeDocument/2006/math">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den>
                    </m:f>
                  </m:oMath>
                </a14:m>
                <a:r>
                  <a:rPr lang="en-US" dirty="0"/>
                  <a:t> , and let </a:t>
                </a:r>
                <a14:m>
                  <m:oMath xmlns:m="http://schemas.openxmlformats.org/officeDocument/2006/math">
                    <m:r>
                      <a:rPr lang="en-US" b="0" i="1" smtClean="0">
                        <a:latin typeface="Cambria Math" panose="02040503050406030204" pitchFamily="18" charset="0"/>
                      </a:rPr>
                      <m:t>ℓ=</m:t>
                    </m:r>
                    <m:r>
                      <a:rPr lang="en-US" b="0" i="1" smtClean="0">
                        <a:latin typeface="Cambria Math" panose="02040503050406030204" pitchFamily="18" charset="0"/>
                      </a:rPr>
                      <m:t>𝑔</m:t>
                    </m:r>
                  </m:oMath>
                </a14:m>
                <a:r>
                  <a:rPr lang="en-US" dirty="0"/>
                  <a:t>, then we get:</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e>
                    </m:d>
                    <m:r>
                      <a:rPr lang="en-US" i="1">
                        <a:latin typeface="Cambria Math" panose="02040503050406030204" pitchFamily="18" charset="0"/>
                      </a:rPr>
                      <m:t>+</m:t>
                    </m:r>
                    <m:r>
                      <a:rPr lang="en-US" b="0" i="1" smtClean="0">
                        <a:latin typeface="Cambria Math" panose="02040503050406030204" pitchFamily="18" charset="0"/>
                      </a:rPr>
                      <m:t>𝑏𝑢</m:t>
                    </m:r>
                  </m:oMath>
                </a14:m>
                <a:endParaRPr lang="en-US" dirty="0"/>
              </a:p>
              <a:p>
                <a:r>
                  <a:rPr lang="en-US" dirty="0"/>
                  <a:t>Let’s define a new control input </a:t>
                </a:r>
                <a14:m>
                  <m:oMath xmlns:m="http://schemas.openxmlformats.org/officeDocument/2006/math">
                    <m:r>
                      <a:rPr lang="en-US" b="0" i="1" smtClean="0">
                        <a:latin typeface="Cambria Math" panose="02040503050406030204" pitchFamily="18" charset="0"/>
                      </a:rPr>
                      <m:t>𝑣</m:t>
                    </m:r>
                  </m:oMath>
                </a14:m>
                <a:r>
                  <a:rPr lang="en-US" i="1" dirty="0"/>
                  <a:t> </a:t>
                </a:r>
                <a:r>
                  <a:rPr lang="en-US" dirty="0"/>
                  <a:t>such that,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den>
                    </m:f>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func>
                  </m:oMath>
                </a14:m>
                <a:r>
                  <a:rPr lang="en-US" dirty="0"/>
                  <a:t>)</a:t>
                </a:r>
              </a:p>
              <a:p>
                <a:r>
                  <a:rPr lang="en-US" dirty="0"/>
                  <a:t>Voila!</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b="0" i="1" smtClean="0">
                        <a:latin typeface="Cambria Math" panose="02040503050406030204" pitchFamily="18" charset="0"/>
                      </a:rPr>
                      <m:t>=</m:t>
                    </m:r>
                    <m:r>
                      <a:rPr lang="en-US" b="0" i="1" smtClean="0">
                        <a:latin typeface="Cambria Math" panose="02040503050406030204" pitchFamily="18" charset="0"/>
                      </a:rPr>
                      <m:t>𝑣</m:t>
                    </m:r>
                  </m:oMath>
                </a14:m>
                <a:endParaRPr lang="en-US" dirty="0"/>
              </a:p>
              <a:p>
                <a:r>
                  <a:rPr lang="en-US" dirty="0"/>
                  <a:t>This is a linear system, with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 1;0 0</m:t>
                        </m:r>
                      </m:e>
                    </m:d>
                    <m:r>
                      <a:rPr lang="en-US" b="0" i="0" smtClean="0">
                        <a:latin typeface="Cambria Math" panose="02040503050406030204" pitchFamily="18" charset="0"/>
                      </a:rPr>
                      <m:t>, </m:t>
                    </m:r>
                    <m:r>
                      <m:rPr>
                        <m:sty m:val="p"/>
                      </m:rPr>
                      <a:rPr lang="en-US" b="0" i="0" smtClean="0">
                        <a:latin typeface="Cambria Math" panose="02040503050406030204" pitchFamily="18" charset="0"/>
                      </a:rPr>
                      <m:t>B</m:t>
                    </m:r>
                    <m:r>
                      <a:rPr lang="en-US" b="0" i="0" smtClean="0">
                        <a:latin typeface="Cambria Math" panose="02040503050406030204" pitchFamily="18" charset="0"/>
                      </a:rPr>
                      <m:t>=[0;1]</m:t>
                    </m:r>
                  </m:oMath>
                </a14:m>
                <a:r>
                  <a:rPr lang="en-US" dirty="0"/>
                  <a:t> which we can stabilize by finding </a:t>
                </a:r>
                <a14:m>
                  <m:oMath xmlns:m="http://schemas.openxmlformats.org/officeDocument/2006/math">
                    <m:r>
                      <a:rPr lang="en-US" b="0" i="1" smtClean="0">
                        <a:latin typeface="Cambria Math" panose="02040503050406030204" pitchFamily="18" charset="0"/>
                      </a:rPr>
                      <m:t>𝐾</m:t>
                    </m:r>
                  </m:oMath>
                </a14:m>
                <a:r>
                  <a:rPr lang="en-US" dirty="0"/>
                  <a:t> such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𝐵𝐾</m:t>
                        </m:r>
                      </m:e>
                    </m:d>
                  </m:oMath>
                </a14:m>
                <a:r>
                  <a:rPr lang="en-US" dirty="0"/>
                  <a:t> has eigenvalues with negative real parts.</a:t>
                </a:r>
              </a:p>
              <a:p>
                <a:endParaRPr lang="en-US" dirty="0"/>
              </a:p>
            </p:txBody>
          </p:sp>
        </mc:Choice>
        <mc:Fallback xmlns="">
          <p:sp>
            <p:nvSpPr>
              <p:cNvPr id="2" name="Content Placeholder 1">
                <a:extLst>
                  <a:ext uri="{FF2B5EF4-FFF2-40B4-BE49-F238E27FC236}">
                    <a16:creationId xmlns:a16="http://schemas.microsoft.com/office/drawing/2014/main" id="{A22A386F-4F62-4F58-AFD6-3069707135DA}"/>
                  </a:ext>
                </a:extLst>
              </p:cNvPr>
              <p:cNvSpPr>
                <a:spLocks noGrp="1" noRot="1" noChangeAspect="1" noMove="1" noResize="1" noEditPoints="1" noAdjustHandles="1" noChangeArrowheads="1" noChangeShapeType="1" noTextEdit="1"/>
              </p:cNvSpPr>
              <p:nvPr>
                <p:ph idx="1"/>
              </p:nvPr>
            </p:nvSpPr>
            <p:spPr>
              <a:blipFill>
                <a:blip r:embed="rId2"/>
                <a:stretch>
                  <a:fillRect l="-625" t="-1403" r="-677" b="-21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11D658-2559-4246-8D99-08D8C7C3A831}"/>
              </a:ext>
            </a:extLst>
          </p:cNvPr>
          <p:cNvSpPr>
            <a:spLocks noGrp="1"/>
          </p:cNvSpPr>
          <p:nvPr>
            <p:ph type="title"/>
          </p:nvPr>
        </p:nvSpPr>
        <p:spPr/>
        <p:txBody>
          <a:bodyPr/>
          <a:lstStyle/>
          <a:p>
            <a:r>
              <a:rPr lang="en-US" dirty="0"/>
              <a:t>Feedback linearization continued</a:t>
            </a:r>
          </a:p>
        </p:txBody>
      </p:sp>
      <p:sp>
        <p:nvSpPr>
          <p:cNvPr id="4" name="Slide Number Placeholder 3">
            <a:extLst>
              <a:ext uri="{FF2B5EF4-FFF2-40B4-BE49-F238E27FC236}">
                <a16:creationId xmlns:a16="http://schemas.microsoft.com/office/drawing/2014/main" id="{DBAE93E2-C8E1-4148-8317-CA6CB4C27D20}"/>
              </a:ext>
            </a:extLst>
          </p:cNvPr>
          <p:cNvSpPr>
            <a:spLocks noGrp="1"/>
          </p:cNvSpPr>
          <p:nvPr>
            <p:ph type="sldNum" sz="quarter" idx="12"/>
          </p:nvPr>
        </p:nvSpPr>
        <p:spPr/>
        <p:txBody>
          <a:bodyPr/>
          <a:lstStyle/>
          <a:p>
            <a:fld id="{29AAD378-655A-49C6-813C-9FD132EF7440}" type="slidenum">
              <a:rPr lang="en-US" smtClean="0"/>
              <a:pPr/>
              <a:t>27</a:t>
            </a:fld>
            <a:endParaRPr lang="en-US" dirty="0"/>
          </a:p>
        </p:txBody>
      </p:sp>
    </p:spTree>
    <p:extLst>
      <p:ext uri="{BB962C8B-B14F-4D97-AF65-F5344CB8AC3E}">
        <p14:creationId xmlns:p14="http://schemas.microsoft.com/office/powerpoint/2010/main" val="258527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A08D7-8087-4F40-A034-ABA5D89DD44C}"/>
              </a:ext>
            </a:extLst>
          </p:cNvPr>
          <p:cNvSpPr>
            <a:spLocks noGrp="1"/>
          </p:cNvSpPr>
          <p:nvPr>
            <p:ph idx="1"/>
          </p:nvPr>
        </p:nvSpPr>
        <p:spPr/>
        <p:txBody>
          <a:bodyPr/>
          <a:lstStyle/>
          <a:p>
            <a:r>
              <a:rPr lang="en-US" dirty="0"/>
              <a:t>This operation is called input transformation, which leads to exact cancellation of a nonlinearity, giving rise to a linear equation</a:t>
            </a:r>
          </a:p>
          <a:p>
            <a:r>
              <a:rPr lang="en-US" dirty="0"/>
              <a:t>Also known as exact feedback linearization or dynamic inversion</a:t>
            </a:r>
          </a:p>
          <a:p>
            <a:r>
              <a:rPr lang="en-US" dirty="0"/>
              <a:t>Note that this is NOT the same as computing the Jacobian of the nonlinear system and trying to stabilize the resulting linear system at the origin (this would make the system stable only locally)</a:t>
            </a:r>
          </a:p>
          <a:p>
            <a:r>
              <a:rPr lang="en-US" dirty="0"/>
              <a:t>We are using feedback </a:t>
            </a:r>
            <a:r>
              <a:rPr lang="en-US" b="1" i="1" dirty="0"/>
              <a:t>to linearize </a:t>
            </a:r>
            <a:r>
              <a:rPr lang="en-US" dirty="0"/>
              <a:t>the system</a:t>
            </a:r>
          </a:p>
          <a:p>
            <a:r>
              <a:rPr lang="en-US" dirty="0"/>
              <a:t>Unfortunately, we cannot always do this</a:t>
            </a:r>
          </a:p>
        </p:txBody>
      </p:sp>
      <p:sp>
        <p:nvSpPr>
          <p:cNvPr id="3" name="Title 2">
            <a:extLst>
              <a:ext uri="{FF2B5EF4-FFF2-40B4-BE49-F238E27FC236}">
                <a16:creationId xmlns:a16="http://schemas.microsoft.com/office/drawing/2014/main" id="{A0328CCD-2605-4775-B2FC-FC5768C9D2A0}"/>
              </a:ext>
            </a:extLst>
          </p:cNvPr>
          <p:cNvSpPr>
            <a:spLocks noGrp="1"/>
          </p:cNvSpPr>
          <p:nvPr>
            <p:ph type="title"/>
          </p:nvPr>
        </p:nvSpPr>
        <p:spPr/>
        <p:txBody>
          <a:bodyPr/>
          <a:lstStyle/>
          <a:p>
            <a:r>
              <a:rPr lang="en-US" dirty="0"/>
              <a:t>Input Transformation</a:t>
            </a:r>
          </a:p>
        </p:txBody>
      </p:sp>
      <p:sp>
        <p:nvSpPr>
          <p:cNvPr id="4" name="Slide Number Placeholder 3">
            <a:extLst>
              <a:ext uri="{FF2B5EF4-FFF2-40B4-BE49-F238E27FC236}">
                <a16:creationId xmlns:a16="http://schemas.microsoft.com/office/drawing/2014/main" id="{ADFD891D-C3BE-4565-9D77-C7059116B128}"/>
              </a:ext>
            </a:extLst>
          </p:cNvPr>
          <p:cNvSpPr>
            <a:spLocks noGrp="1"/>
          </p:cNvSpPr>
          <p:nvPr>
            <p:ph type="sldNum" sz="quarter" idx="12"/>
          </p:nvPr>
        </p:nvSpPr>
        <p:spPr/>
        <p:txBody>
          <a:bodyPr/>
          <a:lstStyle/>
          <a:p>
            <a:fld id="{29AAD378-655A-49C6-813C-9FD132EF7440}" type="slidenum">
              <a:rPr lang="en-US" smtClean="0"/>
              <a:pPr/>
              <a:t>28</a:t>
            </a:fld>
            <a:endParaRPr lang="en-US" dirty="0"/>
          </a:p>
        </p:txBody>
      </p:sp>
    </p:spTree>
    <p:extLst>
      <p:ext uri="{BB962C8B-B14F-4D97-AF65-F5344CB8AC3E}">
        <p14:creationId xmlns:p14="http://schemas.microsoft.com/office/powerpoint/2010/main" val="181045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A764974-E490-41CD-BAD4-EED1FB423B40}"/>
                  </a:ext>
                </a:extLst>
              </p:cNvPr>
              <p:cNvSpPr>
                <a:spLocks noGrp="1"/>
              </p:cNvSpPr>
              <p:nvPr>
                <p:ph idx="1"/>
              </p:nvPr>
            </p:nvSpPr>
            <p:spPr>
              <a:xfrm>
                <a:off x="166680" y="1109866"/>
                <a:ext cx="11251794" cy="4351338"/>
              </a:xfrm>
            </p:spPr>
            <p:txBody>
              <a:bodyPr>
                <a:normAutofit/>
              </a:bodyPr>
              <a:lstStyle/>
              <a:p>
                <a:r>
                  <a:rPr lang="en-US" dirty="0"/>
                  <a:t>Consider system:</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oMath>
                </a14:m>
                <a:endParaRPr lang="en-US" dirty="0"/>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𝑢</m:t>
                    </m:r>
                  </m:oMath>
                </a14:m>
                <a:endParaRPr lang="en-US" dirty="0"/>
              </a:p>
              <a:p>
                <a:r>
                  <a:rPr lang="en-US" dirty="0"/>
                  <a:t>How do we cancel out</a:t>
                </a:r>
                <a14:m>
                  <m:oMath xmlns:m="http://schemas.openxmlformats.org/officeDocument/2006/math">
                    <m:func>
                      <m:funcPr>
                        <m:ctrlPr>
                          <a:rPr lang="en-US" i="1">
                            <a:latin typeface="Cambria Math" panose="02040503050406030204" pitchFamily="18" charset="0"/>
                          </a:rPr>
                        </m:ctrlPr>
                      </m:funcPr>
                      <m:fName>
                        <m:r>
                          <a:rPr lang="en-US" b="0" i="0" smtClean="0">
                            <a:latin typeface="Cambria Math" panose="02040503050406030204" pitchFamily="18" charset="0"/>
                          </a:rPr>
                          <m:t> </m:t>
                        </m:r>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a14:m>
                <a:r>
                  <a:rPr lang="en-US" dirty="0"/>
                  <a:t>?</a:t>
                </a:r>
              </a:p>
              <a:p>
                <a:r>
                  <a:rPr lang="en-US" dirty="0"/>
                  <a:t>We can first change variables by a nonlinear transformation: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𝑎</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a14:m>
                <a:endParaRPr lang="en-US" dirty="0"/>
              </a:p>
              <a:p>
                <a:r>
                  <a:rPr lang="en-US" dirty="0"/>
                  <a:t>Now, </a:t>
                </a:r>
                <a14:m>
                  <m:oMath xmlns:m="http://schemas.openxmlformats.org/officeDocument/2006/math">
                    <m:acc>
                      <m:accPr>
                        <m:chr m:val="̇"/>
                        <m:ctrlPr>
                          <a:rPr lang="en-US" b="0"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oMath>
                </a14:m>
                <a:r>
                  <a:rPr lang="en-US" dirty="0"/>
                  <a:t>, and </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 </m:t>
                    </m:r>
                    <m:r>
                      <a:rPr lang="en-US" b="0" i="1" dirty="0" smtClean="0">
                        <a:latin typeface="Cambria Math" panose="02040503050406030204" pitchFamily="18" charset="0"/>
                      </a:rPr>
                      <m:t>𝑎</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func>
                    <m:r>
                      <a:rPr lang="en-US" b="0" i="1" dirty="0" smtClean="0">
                        <a:latin typeface="Cambria Math" panose="02040503050406030204" pitchFamily="18" charset="0"/>
                      </a:rPr>
                      <m:t>=</m:t>
                    </m:r>
                    <m:r>
                      <a:rPr lang="en-US" b="0" i="1" dirty="0" smtClean="0">
                        <a:latin typeface="Cambria Math" panose="02040503050406030204" pitchFamily="18" charset="0"/>
                      </a:rPr>
                      <m:t>𝑎</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e>
                    </m:d>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func>
                    <m:r>
                      <a:rPr lang="en-US" b="0" i="1" dirty="0" smtClean="0">
                        <a:latin typeface="Cambria Math" panose="02040503050406030204" pitchFamily="18" charset="0"/>
                      </a:rPr>
                      <m:t>=</m:t>
                    </m:r>
                    <m:r>
                      <a:rPr lang="en-US" b="0" i="1" dirty="0" smtClean="0">
                        <a:latin typeface="Cambria Math" panose="02040503050406030204" pitchFamily="18" charset="0"/>
                      </a:rPr>
                      <m:t>𝑎</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𝑧</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𝑢</m:t>
                        </m:r>
                      </m:e>
                    </m:d>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func>
                          <m:funcPr>
                            <m:ctrlPr>
                              <a:rPr lang="en-US" b="0" i="1" dirty="0" smtClean="0">
                                <a:latin typeface="Cambria Math" panose="02040503050406030204" pitchFamily="18" charset="0"/>
                              </a:rPr>
                            </m:ctrlPr>
                          </m:funcPr>
                          <m:fName>
                            <m:sSup>
                              <m:sSupPr>
                                <m:ctrlPr>
                                  <a:rPr lang="en-US" b="0" i="1" dirty="0" smtClean="0">
                                    <a:latin typeface="Cambria Math" panose="02040503050406030204" pitchFamily="18" charset="0"/>
                                  </a:rPr>
                                </m:ctrlPr>
                              </m:sSupPr>
                              <m:e>
                                <m:r>
                                  <m:rPr>
                                    <m:sty m:val="p"/>
                                  </m:rPr>
                                  <a:rPr lang="en-US" b="0" i="0" dirty="0" smtClean="0">
                                    <a:latin typeface="Cambria Math" panose="02040503050406030204" pitchFamily="18" charset="0"/>
                                  </a:rPr>
                                  <m:t>sin</m:t>
                                </m:r>
                              </m:e>
                              <m:sup>
                                <m:r>
                                  <a:rPr lang="en-US" b="0" i="1" dirty="0" smtClean="0">
                                    <a:latin typeface="Cambria Math" panose="02040503050406030204" pitchFamily="18" charset="0"/>
                                  </a:rPr>
                                  <m:t>−1</m:t>
                                </m:r>
                              </m:sup>
                            </m:sSup>
                          </m:fName>
                          <m:e>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𝑧</m:t>
                                    </m:r>
                                  </m:e>
                                  <m:sub>
                                    <m:r>
                                      <a:rPr lang="en-US" b="0" i="1" dirty="0" smtClean="0">
                                        <a:latin typeface="Cambria Math" panose="02040503050406030204" pitchFamily="18" charset="0"/>
                                      </a:rPr>
                                      <m:t>2</m:t>
                                    </m:r>
                                  </m:sub>
                                </m:sSub>
                              </m:num>
                              <m:den>
                                <m:r>
                                  <a:rPr lang="en-US" b="0" i="1" dirty="0" smtClean="0">
                                    <a:latin typeface="Cambria Math" panose="02040503050406030204" pitchFamily="18" charset="0"/>
                                  </a:rPr>
                                  <m:t>𝑎</m:t>
                                </m:r>
                              </m:den>
                            </m:f>
                          </m:e>
                        </m:func>
                      </m:e>
                    </m:func>
                  </m:oMath>
                </a14:m>
                <a:r>
                  <a:rPr lang="en-US" dirty="0"/>
                  <a:t>	</a:t>
                </a:r>
              </a:p>
            </p:txBody>
          </p:sp>
        </mc:Choice>
        <mc:Fallback xmlns="">
          <p:sp>
            <p:nvSpPr>
              <p:cNvPr id="2" name="Content Placeholder 1">
                <a:extLst>
                  <a:ext uri="{FF2B5EF4-FFF2-40B4-BE49-F238E27FC236}">
                    <a16:creationId xmlns:a16="http://schemas.microsoft.com/office/drawing/2014/main" id="{4A764974-E490-41CD-BAD4-EED1FB423B40}"/>
                  </a:ext>
                </a:extLst>
              </p:cNvPr>
              <p:cNvSpPr>
                <a:spLocks noGrp="1" noRot="1" noChangeAspect="1" noMove="1" noResize="1" noEditPoints="1" noAdjustHandles="1" noChangeArrowheads="1" noChangeShapeType="1" noTextEdit="1"/>
              </p:cNvSpPr>
              <p:nvPr>
                <p:ph idx="1"/>
              </p:nvPr>
            </p:nvSpPr>
            <p:spPr>
              <a:xfrm>
                <a:off x="166680" y="1109866"/>
                <a:ext cx="11251794" cy="4351338"/>
              </a:xfrm>
              <a:blipFill>
                <a:blip r:embed="rId2"/>
                <a:stretch>
                  <a:fillRect l="-650" t="-22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93D017C-CC57-4026-9890-B9B850E56D18}"/>
              </a:ext>
            </a:extLst>
          </p:cNvPr>
          <p:cNvSpPr>
            <a:spLocks noGrp="1"/>
          </p:cNvSpPr>
          <p:nvPr>
            <p:ph type="title"/>
          </p:nvPr>
        </p:nvSpPr>
        <p:spPr/>
        <p:txBody>
          <a:bodyPr/>
          <a:lstStyle/>
          <a:p>
            <a:r>
              <a:rPr lang="en-US" dirty="0"/>
              <a:t>State Transformation</a:t>
            </a:r>
          </a:p>
        </p:txBody>
      </p:sp>
      <p:sp>
        <p:nvSpPr>
          <p:cNvPr id="4" name="Slide Number Placeholder 3">
            <a:extLst>
              <a:ext uri="{FF2B5EF4-FFF2-40B4-BE49-F238E27FC236}">
                <a16:creationId xmlns:a16="http://schemas.microsoft.com/office/drawing/2014/main" id="{783EE121-FF9C-4B10-A4FB-78E719106AEF}"/>
              </a:ext>
            </a:extLst>
          </p:cNvPr>
          <p:cNvSpPr>
            <a:spLocks noGrp="1"/>
          </p:cNvSpPr>
          <p:nvPr>
            <p:ph type="sldNum" sz="quarter" idx="12"/>
          </p:nvPr>
        </p:nvSpPr>
        <p:spPr/>
        <p:txBody>
          <a:bodyPr/>
          <a:lstStyle/>
          <a:p>
            <a:fld id="{29AAD378-655A-49C6-813C-9FD132EF7440}" type="slidenum">
              <a:rPr lang="en-US" smtClean="0"/>
              <a:pPr/>
              <a:t>29</a:t>
            </a:fld>
            <a:endParaRPr lang="en-US" dirty="0"/>
          </a:p>
        </p:txBody>
      </p:sp>
      <p:pic>
        <p:nvPicPr>
          <p:cNvPr id="6" name="Picture 5">
            <a:extLst>
              <a:ext uri="{FF2B5EF4-FFF2-40B4-BE49-F238E27FC236}">
                <a16:creationId xmlns:a16="http://schemas.microsoft.com/office/drawing/2014/main" id="{CD55FDEA-7DCF-403B-9D9C-D856F5ECB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057" y="819788"/>
            <a:ext cx="3301153" cy="1946983"/>
          </a:xfrm>
          <a:prstGeom prst="rect">
            <a:avLst/>
          </a:prstGeom>
        </p:spPr>
      </p:pic>
    </p:spTree>
    <p:extLst>
      <p:ext uri="{BB962C8B-B14F-4D97-AF65-F5344CB8AC3E}">
        <p14:creationId xmlns:p14="http://schemas.microsoft.com/office/powerpoint/2010/main" val="38697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BC533-5CBD-44A5-B056-2EBE6A58C923}"/>
              </a:ext>
            </a:extLst>
          </p:cNvPr>
          <p:cNvSpPr>
            <a:spLocks noGrp="1"/>
          </p:cNvSpPr>
          <p:nvPr>
            <p:ph idx="1"/>
          </p:nvPr>
        </p:nvSpPr>
        <p:spPr>
          <a:xfrm>
            <a:off x="166681" y="1332703"/>
            <a:ext cx="6669537" cy="4351338"/>
          </a:xfrm>
        </p:spPr>
        <p:txBody>
          <a:bodyPr>
            <a:normAutofit fontScale="92500" lnSpcReduction="20000"/>
          </a:bodyPr>
          <a:lstStyle/>
          <a:p>
            <a:r>
              <a:rPr lang="en-US" dirty="0"/>
              <a:t>Open-loop or feed-forward control</a:t>
            </a:r>
          </a:p>
          <a:p>
            <a:pPr lvl="1"/>
            <a:r>
              <a:rPr lang="en-US" dirty="0"/>
              <a:t>Control action does not depend on plant output</a:t>
            </a:r>
          </a:p>
          <a:p>
            <a:pPr lvl="1"/>
            <a:r>
              <a:rPr lang="en-US" dirty="0"/>
              <a:t>Most common form of control in many CPS applications!</a:t>
            </a:r>
          </a:p>
          <a:p>
            <a:r>
              <a:rPr lang="en-US" dirty="0"/>
              <a:t>Pros: </a:t>
            </a:r>
          </a:p>
          <a:p>
            <a:pPr lvl="1"/>
            <a:r>
              <a:rPr lang="en-US" dirty="0"/>
              <a:t>Cheaper, few sensors required, logic pretty straightforward</a:t>
            </a:r>
          </a:p>
          <a:p>
            <a:r>
              <a:rPr lang="en-US" dirty="0"/>
              <a:t>Cons: </a:t>
            </a:r>
          </a:p>
          <a:p>
            <a:pPr lvl="1"/>
            <a:r>
              <a:rPr lang="en-US" dirty="0"/>
              <a:t>Quality of control poor without human intervention</a:t>
            </a:r>
          </a:p>
          <a:p>
            <a:pPr lvl="1"/>
            <a:r>
              <a:rPr lang="en-US" dirty="0"/>
              <a:t>Not adaptive!</a:t>
            </a:r>
          </a:p>
        </p:txBody>
      </p:sp>
      <p:sp>
        <p:nvSpPr>
          <p:cNvPr id="3" name="Title 2">
            <a:extLst>
              <a:ext uri="{FF2B5EF4-FFF2-40B4-BE49-F238E27FC236}">
                <a16:creationId xmlns:a16="http://schemas.microsoft.com/office/drawing/2014/main" id="{238E2192-FF7E-4786-A864-703504B19383}"/>
              </a:ext>
            </a:extLst>
          </p:cNvPr>
          <p:cNvSpPr>
            <a:spLocks noGrp="1"/>
          </p:cNvSpPr>
          <p:nvPr>
            <p:ph type="title"/>
          </p:nvPr>
        </p:nvSpPr>
        <p:spPr/>
        <p:txBody>
          <a:bodyPr/>
          <a:lstStyle/>
          <a:p>
            <a:r>
              <a:rPr lang="en-US" dirty="0"/>
              <a:t>Open-loop vs. Closed-loop control</a:t>
            </a:r>
          </a:p>
        </p:txBody>
      </p:sp>
      <p:sp>
        <p:nvSpPr>
          <p:cNvPr id="4" name="Slide Number Placeholder 3">
            <a:extLst>
              <a:ext uri="{FF2B5EF4-FFF2-40B4-BE49-F238E27FC236}">
                <a16:creationId xmlns:a16="http://schemas.microsoft.com/office/drawing/2014/main" id="{3AE9D690-B9CC-408A-BA95-9380C63D73D1}"/>
              </a:ext>
            </a:extLst>
          </p:cNvPr>
          <p:cNvSpPr>
            <a:spLocks noGrp="1"/>
          </p:cNvSpPr>
          <p:nvPr>
            <p:ph type="sldNum" sz="quarter" idx="12"/>
          </p:nvPr>
        </p:nvSpPr>
        <p:spPr/>
        <p:txBody>
          <a:bodyPr/>
          <a:lstStyle/>
          <a:p>
            <a:fld id="{29AAD378-655A-49C6-813C-9FD132EF7440}" type="slidenum">
              <a:rPr lang="en-US" smtClean="0"/>
              <a:pPr/>
              <a:t>3</a:t>
            </a:fld>
            <a:endParaRPr lang="en-US" dirty="0"/>
          </a:p>
        </p:txBody>
      </p:sp>
      <p:grpSp>
        <p:nvGrpSpPr>
          <p:cNvPr id="22" name="Group 21">
            <a:extLst>
              <a:ext uri="{FF2B5EF4-FFF2-40B4-BE49-F238E27FC236}">
                <a16:creationId xmlns:a16="http://schemas.microsoft.com/office/drawing/2014/main" id="{7362959A-EF50-452A-A363-35167F7AA759}"/>
              </a:ext>
            </a:extLst>
          </p:cNvPr>
          <p:cNvGrpSpPr/>
          <p:nvPr/>
        </p:nvGrpSpPr>
        <p:grpSpPr>
          <a:xfrm>
            <a:off x="6919787" y="2355575"/>
            <a:ext cx="4866558" cy="1260235"/>
            <a:chOff x="6865999" y="2271051"/>
            <a:chExt cx="4866558" cy="1260235"/>
          </a:xfrm>
        </p:grpSpPr>
        <p:sp>
          <p:nvSpPr>
            <p:cNvPr id="23" name="Rectangle 22">
              <a:extLst>
                <a:ext uri="{FF2B5EF4-FFF2-40B4-BE49-F238E27FC236}">
                  <a16:creationId xmlns:a16="http://schemas.microsoft.com/office/drawing/2014/main" id="{7EBB7532-D6B8-4981-B389-D9378EE8E867}"/>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24" name="Rectangle 23">
              <a:extLst>
                <a:ext uri="{FF2B5EF4-FFF2-40B4-BE49-F238E27FC236}">
                  <a16:creationId xmlns:a16="http://schemas.microsoft.com/office/drawing/2014/main" id="{8FF96F55-9D0B-4BBB-AE2A-97A4ACFF9CB9}"/>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Controller</a:t>
              </a:r>
            </a:p>
          </p:txBody>
        </p:sp>
        <p:cxnSp>
          <p:nvCxnSpPr>
            <p:cNvPr id="26" name="Straight Arrow Connector 25">
              <a:extLst>
                <a:ext uri="{FF2B5EF4-FFF2-40B4-BE49-F238E27FC236}">
                  <a16:creationId xmlns:a16="http://schemas.microsoft.com/office/drawing/2014/main" id="{7F6C1582-8D2F-4924-9941-B14344AA4AE8}"/>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D980AC7-99F3-4054-BD6F-36BA7D7C9CBE}"/>
                    </a:ext>
                  </a:extLst>
                </p:cNvPr>
                <p:cNvSpPr txBox="1"/>
                <p:nvPr/>
              </p:nvSpPr>
              <p:spPr>
                <a:xfrm>
                  <a:off x="6865999" y="2395056"/>
                  <a:ext cx="7403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𝐢</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7D980AC7-99F3-4054-BD6F-36BA7D7C9CBE}"/>
                    </a:ext>
                  </a:extLst>
                </p:cNvPr>
                <p:cNvSpPr txBox="1">
                  <a:spLocks noRot="1" noChangeAspect="1" noMove="1" noResize="1" noEditPoints="1" noAdjustHandles="1" noChangeArrowheads="1" noChangeShapeType="1" noTextEdit="1"/>
                </p:cNvSpPr>
                <p:nvPr/>
              </p:nvSpPr>
              <p:spPr>
                <a:xfrm>
                  <a:off x="6865999" y="2395056"/>
                  <a:ext cx="740395" cy="461665"/>
                </a:xfrm>
                <a:prstGeom prst="rect">
                  <a:avLst/>
                </a:prstGeom>
                <a:blipFill>
                  <a:blip r:embed="rId2"/>
                  <a:stretch>
                    <a:fillRect r="-1639"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74B2268-AD5C-411E-9A5F-6ACF171F180B}"/>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474B2268-AD5C-411E-9A5F-6ACF171F180B}"/>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6B2C749-E982-4037-B966-01B784C5B581}"/>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9" name="TextBox 28">
                  <a:extLst>
                    <a:ext uri="{FF2B5EF4-FFF2-40B4-BE49-F238E27FC236}">
                      <a16:creationId xmlns:a16="http://schemas.microsoft.com/office/drawing/2014/main" id="{06B2C749-E982-4037-B966-01B784C5B581}"/>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D1141660-37DC-4CF5-B8F4-48AF39C14F41}"/>
                </a:ext>
              </a:extLst>
            </p:cNvPr>
            <p:cNvCxnSpPr>
              <a:cxnSpLocks/>
              <a:stCxn id="24" idx="3"/>
              <a:endCxn id="23"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92C0539-24D6-46D4-B6D7-36346848168D}"/>
                </a:ext>
              </a:extLst>
            </p:cNvPr>
            <p:cNvCxnSpPr>
              <a:cxnSpLocks/>
              <a:endCxn id="24"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2106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1C09D31-C9D5-45F0-8166-3AFEF91058C3}"/>
                  </a:ext>
                </a:extLst>
              </p:cNvPr>
              <p:cNvSpPr>
                <a:spLocks noGrp="1"/>
              </p:cNvSpPr>
              <p:nvPr>
                <p:ph idx="1"/>
              </p:nvPr>
            </p:nvSpPr>
            <p:spPr/>
            <p:txBody>
              <a:bodyPr>
                <a:normAutofit lnSpcReduction="10000"/>
              </a:bodyPr>
              <a:lstStyle/>
              <a:p>
                <a:r>
                  <a:rPr lang="en-US" dirty="0"/>
                  <a:t>Equations rewritten:</a:t>
                </a:r>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oMath>
                </a14:m>
                <a:endParaRPr lang="en-US" b="0" dirty="0"/>
              </a:p>
              <a:p>
                <a:pPr lvl="1"/>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r>
                      <a:rPr lang="en-US" i="1" dirty="0">
                        <a:latin typeface="Cambria Math" panose="02040503050406030204" pitchFamily="18" charset="0"/>
                      </a:rPr>
                      <m:t>𝑎</m:t>
                    </m:r>
                    <m:d>
                      <m:dPr>
                        <m:ctrlPr>
                          <a:rPr lang="en-US" i="1" dirty="0">
                            <a:latin typeface="Cambria Math" panose="02040503050406030204" pitchFamily="18" charset="0"/>
                          </a:rPr>
                        </m:ctrlPr>
                      </m:dPr>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m:t>
                        </m:r>
                        <m:r>
                          <a:rPr lang="en-US" i="1" dirty="0">
                            <a:latin typeface="Cambria Math" panose="02040503050406030204" pitchFamily="18" charset="0"/>
                          </a:rPr>
                          <m:t>𝑢</m:t>
                        </m:r>
                      </m:e>
                    </m:d>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cos</m:t>
                        </m:r>
                      </m:fName>
                      <m:e>
                        <m:func>
                          <m:funcPr>
                            <m:ctrlPr>
                              <a:rPr lang="en-US" i="1" dirty="0">
                                <a:latin typeface="Cambria Math" panose="02040503050406030204" pitchFamily="18" charset="0"/>
                              </a:rPr>
                            </m:ctrlPr>
                          </m:funcPr>
                          <m:fName>
                            <m:sSup>
                              <m:sSupPr>
                                <m:ctrlPr>
                                  <a:rPr lang="en-US" i="1" dirty="0">
                                    <a:latin typeface="Cambria Math" panose="02040503050406030204" pitchFamily="18" charset="0"/>
                                  </a:rPr>
                                </m:ctrlPr>
                              </m:sSupPr>
                              <m:e>
                                <m:r>
                                  <m:rPr>
                                    <m:sty m:val="p"/>
                                  </m:rPr>
                                  <a:rPr lang="en-US" dirty="0">
                                    <a:latin typeface="Cambria Math" panose="02040503050406030204" pitchFamily="18" charset="0"/>
                                  </a:rPr>
                                  <m:t>sin</m:t>
                                </m:r>
                              </m:e>
                              <m:sup>
                                <m:r>
                                  <a:rPr lang="en-US" i="1" dirty="0">
                                    <a:latin typeface="Cambria Math" panose="02040503050406030204" pitchFamily="18" charset="0"/>
                                  </a:rPr>
                                  <m:t>−1</m:t>
                                </m:r>
                              </m:sup>
                            </m:sSup>
                          </m:fName>
                          <m:e>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num>
                              <m:den>
                                <m:r>
                                  <a:rPr lang="en-US" i="1" dirty="0">
                                    <a:latin typeface="Cambria Math" panose="02040503050406030204" pitchFamily="18" charset="0"/>
                                  </a:rPr>
                                  <m:t>𝑎</m:t>
                                </m:r>
                              </m:den>
                            </m:f>
                          </m:e>
                        </m:func>
                      </m:e>
                    </m:func>
                  </m:oMath>
                </a14:m>
                <a:endParaRPr lang="en-US" dirty="0"/>
              </a:p>
              <a:p>
                <a:r>
                  <a:rPr lang="en-US" dirty="0"/>
                  <a:t>Now we can pick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𝑎</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cos</m:t>
                            </m:r>
                          </m:fName>
                          <m:e>
                            <m:func>
                              <m:funcPr>
                                <m:ctrlPr>
                                  <a:rPr lang="en-US" i="1" dirty="0">
                                    <a:latin typeface="Cambria Math" panose="02040503050406030204" pitchFamily="18" charset="0"/>
                                  </a:rPr>
                                </m:ctrlPr>
                              </m:funcPr>
                              <m:fName>
                                <m:sSup>
                                  <m:sSupPr>
                                    <m:ctrlPr>
                                      <a:rPr lang="en-US" i="1" dirty="0">
                                        <a:latin typeface="Cambria Math" panose="02040503050406030204" pitchFamily="18" charset="0"/>
                                      </a:rPr>
                                    </m:ctrlPr>
                                  </m:sSupPr>
                                  <m:e>
                                    <m:r>
                                      <m:rPr>
                                        <m:sty m:val="p"/>
                                      </m:rPr>
                                      <a:rPr lang="en-US" dirty="0">
                                        <a:latin typeface="Cambria Math" panose="02040503050406030204" pitchFamily="18" charset="0"/>
                                      </a:rPr>
                                      <m:t>sin</m:t>
                                    </m:r>
                                  </m:e>
                                  <m:sup>
                                    <m:r>
                                      <a:rPr lang="en-US" i="1" dirty="0">
                                        <a:latin typeface="Cambria Math" panose="02040503050406030204" pitchFamily="18" charset="0"/>
                                      </a:rPr>
                                      <m:t>−1</m:t>
                                    </m:r>
                                  </m:sup>
                                </m:sSup>
                              </m:fName>
                              <m:e>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num>
                                  <m:den>
                                    <m:r>
                                      <a:rPr lang="en-US" i="1" dirty="0">
                                        <a:latin typeface="Cambria Math" panose="02040503050406030204" pitchFamily="18" charset="0"/>
                                      </a:rPr>
                                      <m:t>𝑎</m:t>
                                    </m:r>
                                  </m:den>
                                </m:f>
                              </m:e>
                            </m:func>
                          </m:e>
                        </m:func>
                      </m:den>
                    </m:f>
                    <m:r>
                      <a:rPr lang="en-US" b="0" i="1" smtClean="0">
                        <a:latin typeface="Cambria Math" panose="02040503050406030204" pitchFamily="18" charset="0"/>
                      </a:rPr>
                      <m:t>𝑣</m:t>
                    </m:r>
                  </m:oMath>
                </a14:m>
                <a:endParaRPr lang="en-US" dirty="0"/>
              </a:p>
              <a:p>
                <a:r>
                  <a:rPr lang="en-US" dirty="0"/>
                  <a:t>Rewriting in terms of </a:t>
                </a:r>
                <a14:m>
                  <m:oMath xmlns:m="http://schemas.openxmlformats.org/officeDocument/2006/math">
                    <m:r>
                      <a:rPr lang="en-US" b="0" i="1" smtClean="0">
                        <a:latin typeface="Cambria Math" panose="02040503050406030204" pitchFamily="18" charset="0"/>
                      </a:rPr>
                      <m:t>𝑥</m:t>
                    </m:r>
                  </m:oMath>
                </a14:m>
                <a:r>
                  <a:rPr lang="en-US" dirty="0"/>
                  <a:t>’s:</a:t>
                </a:r>
              </a:p>
              <a:p>
                <a:pPr lvl="1"/>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a:rPr lang="en-US" b="0" i="1" smtClean="0">
                                <a:latin typeface="Cambria Math" panose="02040503050406030204" pitchFamily="18" charset="0"/>
                              </a:rPr>
                              <m:t>𝑎</m:t>
                            </m:r>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den>
                    </m:f>
                    <m:r>
                      <a:rPr lang="en-US" b="0" i="1" smtClean="0">
                        <a:latin typeface="Cambria Math" panose="02040503050406030204" pitchFamily="18" charset="0"/>
                      </a:rPr>
                      <m:t>𝑣</m:t>
                    </m:r>
                  </m:oMath>
                </a14:m>
                <a:endParaRPr lang="en-US" dirty="0"/>
              </a:p>
              <a:p>
                <a:r>
                  <a:rPr lang="en-US" dirty="0"/>
                  <a:t>This gives us a linear system</a:t>
                </a:r>
                <a14:m>
                  <m:oMath xmlns:m="http://schemas.openxmlformats.org/officeDocument/2006/math">
                    <m:r>
                      <a:rPr lang="en-US" b="0" i="0" smtClean="0">
                        <a:latin typeface="Cambria Math" panose="02040503050406030204" pitchFamily="18" charset="0"/>
                      </a:rPr>
                      <m:t> </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acc>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which we can again stabilize using linear system methods</a:t>
                </a:r>
              </a:p>
            </p:txBody>
          </p:sp>
        </mc:Choice>
        <mc:Fallback xmlns="">
          <p:sp>
            <p:nvSpPr>
              <p:cNvPr id="2" name="Content Placeholder 1">
                <a:extLst>
                  <a:ext uri="{FF2B5EF4-FFF2-40B4-BE49-F238E27FC236}">
                    <a16:creationId xmlns:a16="http://schemas.microsoft.com/office/drawing/2014/main" id="{A1C09D31-C9D5-45F0-8166-3AFEF91058C3}"/>
                  </a:ext>
                </a:extLst>
              </p:cNvPr>
              <p:cNvSpPr>
                <a:spLocks noGrp="1" noRot="1" noChangeAspect="1" noMove="1" noResize="1" noEditPoints="1" noAdjustHandles="1" noChangeArrowheads="1" noChangeShapeType="1" noTextEdit="1"/>
              </p:cNvSpPr>
              <p:nvPr>
                <p:ph idx="1"/>
              </p:nvPr>
            </p:nvSpPr>
            <p:spPr>
              <a:blipFill>
                <a:blip r:embed="rId2"/>
                <a:stretch>
                  <a:fillRect l="-625" t="-322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01EDCA3-1C06-4BF2-B25F-C4B757166617}"/>
              </a:ext>
            </a:extLst>
          </p:cNvPr>
          <p:cNvSpPr>
            <a:spLocks noGrp="1"/>
          </p:cNvSpPr>
          <p:nvPr>
            <p:ph type="title"/>
          </p:nvPr>
        </p:nvSpPr>
        <p:spPr/>
        <p:txBody>
          <a:bodyPr/>
          <a:lstStyle/>
          <a:p>
            <a:r>
              <a:rPr lang="en-US" dirty="0"/>
              <a:t>State transformation continued</a:t>
            </a:r>
          </a:p>
        </p:txBody>
      </p:sp>
      <p:sp>
        <p:nvSpPr>
          <p:cNvPr id="4" name="Slide Number Placeholder 3">
            <a:extLst>
              <a:ext uri="{FF2B5EF4-FFF2-40B4-BE49-F238E27FC236}">
                <a16:creationId xmlns:a16="http://schemas.microsoft.com/office/drawing/2014/main" id="{462C1E42-B632-46E7-97B0-5F036BFAB018}"/>
              </a:ext>
            </a:extLst>
          </p:cNvPr>
          <p:cNvSpPr>
            <a:spLocks noGrp="1"/>
          </p:cNvSpPr>
          <p:nvPr>
            <p:ph type="sldNum" sz="quarter" idx="12"/>
          </p:nvPr>
        </p:nvSpPr>
        <p:spPr/>
        <p:txBody>
          <a:bodyPr/>
          <a:lstStyle/>
          <a:p>
            <a:fld id="{29AAD378-655A-49C6-813C-9FD132EF7440}" type="slidenum">
              <a:rPr lang="en-US" smtClean="0"/>
              <a:pPr/>
              <a:t>30</a:t>
            </a:fld>
            <a:endParaRPr lang="en-US" dirty="0"/>
          </a:p>
        </p:txBody>
      </p:sp>
    </p:spTree>
    <p:extLst>
      <p:ext uri="{BB962C8B-B14F-4D97-AF65-F5344CB8AC3E}">
        <p14:creationId xmlns:p14="http://schemas.microsoft.com/office/powerpoint/2010/main" val="3737836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F9267-EE1D-4E79-BC3F-59B8B099E9FF}"/>
              </a:ext>
            </a:extLst>
          </p:cNvPr>
          <p:cNvSpPr>
            <a:spLocks noGrp="1"/>
          </p:cNvSpPr>
          <p:nvPr>
            <p:ph type="title"/>
          </p:nvPr>
        </p:nvSpPr>
        <p:spPr/>
        <p:txBody>
          <a:bodyPr/>
          <a:lstStyle/>
          <a:p>
            <a:r>
              <a:rPr lang="en-US" dirty="0"/>
              <a:t>Form of the controller: two “loops”</a:t>
            </a:r>
          </a:p>
        </p:txBody>
      </p:sp>
      <p:sp>
        <p:nvSpPr>
          <p:cNvPr id="4" name="Slide Number Placeholder 3">
            <a:extLst>
              <a:ext uri="{FF2B5EF4-FFF2-40B4-BE49-F238E27FC236}">
                <a16:creationId xmlns:a16="http://schemas.microsoft.com/office/drawing/2014/main" id="{63F9D939-9947-4B78-98AB-B08106154D9A}"/>
              </a:ext>
            </a:extLst>
          </p:cNvPr>
          <p:cNvSpPr>
            <a:spLocks noGrp="1"/>
          </p:cNvSpPr>
          <p:nvPr>
            <p:ph type="sldNum" sz="quarter" idx="12"/>
          </p:nvPr>
        </p:nvSpPr>
        <p:spPr/>
        <p:txBody>
          <a:bodyPr/>
          <a:lstStyle/>
          <a:p>
            <a:fld id="{29AAD378-655A-49C6-813C-9FD132EF7440}" type="slidenum">
              <a:rPr lang="en-US" smtClean="0"/>
              <a:pPr/>
              <a:t>31</a:t>
            </a:fld>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A916613-12C6-4958-9B08-5C800FB96612}"/>
                  </a:ext>
                </a:extLst>
              </p:cNvPr>
              <p:cNvSpPr/>
              <p:nvPr/>
            </p:nvSpPr>
            <p:spPr>
              <a:xfrm>
                <a:off x="6785617" y="1544269"/>
                <a:ext cx="1806793" cy="106113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acc>
                      <m:accPr>
                        <m:chr m:val="̇"/>
                        <m:ctrlPr>
                          <a:rPr lang="en-US" sz="2400" b="1"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oMath>
                </a14:m>
                <a:r>
                  <a:rPr lang="en-US" sz="2400" dirty="0"/>
                  <a:t> </a:t>
                </a:r>
              </a:p>
            </p:txBody>
          </p:sp>
        </mc:Choice>
        <mc:Fallback xmlns="">
          <p:sp>
            <p:nvSpPr>
              <p:cNvPr id="6" name="Rectangle 5">
                <a:extLst>
                  <a:ext uri="{FF2B5EF4-FFF2-40B4-BE49-F238E27FC236}">
                    <a16:creationId xmlns:a16="http://schemas.microsoft.com/office/drawing/2014/main" id="{AA916613-12C6-4958-9B08-5C800FB96612}"/>
                  </a:ext>
                </a:extLst>
              </p:cNvPr>
              <p:cNvSpPr>
                <a:spLocks noRot="1" noChangeAspect="1" noMove="1" noResize="1" noEditPoints="1" noAdjustHandles="1" noChangeArrowheads="1" noChangeShapeType="1" noTextEdit="1"/>
              </p:cNvSpPr>
              <p:nvPr/>
            </p:nvSpPr>
            <p:spPr>
              <a:xfrm>
                <a:off x="6785617" y="1544269"/>
                <a:ext cx="1806793" cy="1061135"/>
              </a:xfrm>
              <a:prstGeom prst="rect">
                <a:avLst/>
              </a:prstGeom>
              <a:blipFill>
                <a:blip r:embed="rId2"/>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1D6A62D-97BC-4053-B9E2-F7FE85DA9039}"/>
                  </a:ext>
                </a:extLst>
              </p:cNvPr>
              <p:cNvSpPr/>
              <p:nvPr/>
            </p:nvSpPr>
            <p:spPr>
              <a:xfrm>
                <a:off x="4475782" y="1546811"/>
                <a:ext cx="1487025" cy="1058594"/>
              </a:xfrm>
              <a:prstGeom prst="rect">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𝑢</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1" i="0" smtClean="0">
                          <a:latin typeface="Cambria Math" panose="02040503050406030204" pitchFamily="18" charset="0"/>
                        </a:rPr>
                        <m:t>𝐱</m:t>
                      </m:r>
                      <m:r>
                        <a:rPr lang="en-US" sz="2000" b="0" i="1" smtClean="0">
                          <a:latin typeface="Cambria Math" panose="02040503050406030204" pitchFamily="18" charset="0"/>
                        </a:rPr>
                        <m:t>,</m:t>
                      </m:r>
                      <m:r>
                        <a:rPr lang="en-US" sz="2000" b="0" i="1" smtClean="0">
                          <a:latin typeface="Cambria Math" panose="02040503050406030204" pitchFamily="18" charset="0"/>
                        </a:rPr>
                        <m:t>𝑣</m:t>
                      </m:r>
                      <m:r>
                        <a:rPr lang="en-US" sz="2000" b="0" i="1" smtClean="0">
                          <a:latin typeface="Cambria Math" panose="02040503050406030204" pitchFamily="18" charset="0"/>
                        </a:rPr>
                        <m:t>)</m:t>
                      </m:r>
                    </m:oMath>
                  </m:oMathPara>
                </a14:m>
                <a:endParaRPr lang="en-US" sz="2000" dirty="0"/>
              </a:p>
            </p:txBody>
          </p:sp>
        </mc:Choice>
        <mc:Fallback xmlns="">
          <p:sp>
            <p:nvSpPr>
              <p:cNvPr id="7" name="Rectangle 6">
                <a:extLst>
                  <a:ext uri="{FF2B5EF4-FFF2-40B4-BE49-F238E27FC236}">
                    <a16:creationId xmlns:a16="http://schemas.microsoft.com/office/drawing/2014/main" id="{C1D6A62D-97BC-4053-B9E2-F7FE85DA9039}"/>
                  </a:ext>
                </a:extLst>
              </p:cNvPr>
              <p:cNvSpPr>
                <a:spLocks noRot="1" noChangeAspect="1" noMove="1" noResize="1" noEditPoints="1" noAdjustHandles="1" noChangeArrowheads="1" noChangeShapeType="1" noTextEdit="1"/>
              </p:cNvSpPr>
              <p:nvPr/>
            </p:nvSpPr>
            <p:spPr>
              <a:xfrm>
                <a:off x="4475782" y="1546811"/>
                <a:ext cx="1487025" cy="105859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07C3C909-331A-477F-BACA-9FF0F5C29706}"/>
              </a:ext>
            </a:extLst>
          </p:cNvPr>
          <p:cNvCxnSpPr>
            <a:cxnSpLocks/>
          </p:cNvCxnSpPr>
          <p:nvPr/>
        </p:nvCxnSpPr>
        <p:spPr>
          <a:xfrm>
            <a:off x="473719" y="2152248"/>
            <a:ext cx="632338"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02DBA0C-EFDC-4556-AFD7-C887612B036B}"/>
              </a:ext>
            </a:extLst>
          </p:cNvPr>
          <p:cNvCxnSpPr>
            <a:cxnSpLocks/>
          </p:cNvCxnSpPr>
          <p:nvPr/>
        </p:nvCxnSpPr>
        <p:spPr>
          <a:xfrm>
            <a:off x="8592410" y="2074628"/>
            <a:ext cx="9742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82C04B-23E7-48B8-98B6-1B0E02D574E0}"/>
                  </a:ext>
                </a:extLst>
              </p:cNvPr>
              <p:cNvSpPr txBox="1"/>
              <p:nvPr/>
            </p:nvSpPr>
            <p:spPr>
              <a:xfrm>
                <a:off x="388685" y="2078979"/>
                <a:ext cx="39881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i="1" dirty="0"/>
              </a:p>
            </p:txBody>
          </p:sp>
        </mc:Choice>
        <mc:Fallback xmlns="">
          <p:sp>
            <p:nvSpPr>
              <p:cNvPr id="10" name="TextBox 9">
                <a:extLst>
                  <a:ext uri="{FF2B5EF4-FFF2-40B4-BE49-F238E27FC236}">
                    <a16:creationId xmlns:a16="http://schemas.microsoft.com/office/drawing/2014/main" id="{9982C04B-23E7-48B8-98B6-1B0E02D574E0}"/>
                  </a:ext>
                </a:extLst>
              </p:cNvPr>
              <p:cNvSpPr txBox="1">
                <a:spLocks noRot="1" noChangeAspect="1" noMove="1" noResize="1" noEditPoints="1" noAdjustHandles="1" noChangeArrowheads="1" noChangeShapeType="1" noTextEdit="1"/>
              </p:cNvSpPr>
              <p:nvPr/>
            </p:nvSpPr>
            <p:spPr>
              <a:xfrm>
                <a:off x="388685" y="2078979"/>
                <a:ext cx="39881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CA8AAE-7D10-43F6-9F20-D47D20BCFCB6}"/>
                  </a:ext>
                </a:extLst>
              </p:cNvPr>
              <p:cNvSpPr txBox="1"/>
              <p:nvPr/>
            </p:nvSpPr>
            <p:spPr>
              <a:xfrm>
                <a:off x="6070575" y="1450116"/>
                <a:ext cx="7641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1" name="TextBox 10">
                <a:extLst>
                  <a:ext uri="{FF2B5EF4-FFF2-40B4-BE49-F238E27FC236}">
                    <a16:creationId xmlns:a16="http://schemas.microsoft.com/office/drawing/2014/main" id="{67CA8AAE-7D10-43F6-9F20-D47D20BCFCB6}"/>
                  </a:ext>
                </a:extLst>
              </p:cNvPr>
              <p:cNvSpPr txBox="1">
                <a:spLocks noRot="1" noChangeAspect="1" noMove="1" noResize="1" noEditPoints="1" noAdjustHandles="1" noChangeArrowheads="1" noChangeShapeType="1" noTextEdit="1"/>
              </p:cNvSpPr>
              <p:nvPr/>
            </p:nvSpPr>
            <p:spPr>
              <a:xfrm>
                <a:off x="6070575" y="1450116"/>
                <a:ext cx="764145" cy="461665"/>
              </a:xfrm>
              <a:prstGeom prst="rect">
                <a:avLst/>
              </a:prstGeom>
              <a:blipFill>
                <a:blip r:embed="rId5"/>
                <a:stretch>
                  <a:fillRect r="-56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94A6CD8-CB79-4AB1-97A0-DE71F6125A86}"/>
                  </a:ext>
                </a:extLst>
              </p:cNvPr>
              <p:cNvSpPr txBox="1"/>
              <p:nvPr/>
            </p:nvSpPr>
            <p:spPr>
              <a:xfrm>
                <a:off x="8697443" y="1347784"/>
                <a:ext cx="7641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094A6CD8-CB79-4AB1-97A0-DE71F6125A86}"/>
                  </a:ext>
                </a:extLst>
              </p:cNvPr>
              <p:cNvSpPr txBox="1">
                <a:spLocks noRot="1" noChangeAspect="1" noMove="1" noResize="1" noEditPoints="1" noAdjustHandles="1" noChangeArrowheads="1" noChangeShapeType="1" noTextEdit="1"/>
              </p:cNvSpPr>
              <p:nvPr/>
            </p:nvSpPr>
            <p:spPr>
              <a:xfrm>
                <a:off x="8697443" y="1347784"/>
                <a:ext cx="764145" cy="461665"/>
              </a:xfrm>
              <a:prstGeom prst="rect">
                <a:avLst/>
              </a:prstGeom>
              <a:blipFill>
                <a:blip r:embed="rId6"/>
                <a:stretch>
                  <a:fillRect r="-4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A942660A-99B1-444C-A87E-F59B099A885D}"/>
              </a:ext>
            </a:extLst>
          </p:cNvPr>
          <p:cNvCxnSpPr>
            <a:cxnSpLocks/>
            <a:stCxn id="7" idx="3"/>
            <a:endCxn id="6" idx="1"/>
          </p:cNvCxnSpPr>
          <p:nvPr/>
        </p:nvCxnSpPr>
        <p:spPr>
          <a:xfrm flipV="1">
            <a:off x="5962807" y="2074837"/>
            <a:ext cx="822810" cy="1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FFC2FE64-F5D7-43D8-8B58-BE9121890BD0}"/>
                  </a:ext>
                </a:extLst>
              </p:cNvPr>
              <p:cNvSpPr/>
              <p:nvPr/>
            </p:nvSpPr>
            <p:spPr>
              <a:xfrm>
                <a:off x="1106057" y="1826368"/>
                <a:ext cx="781223"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4" name="Oval 13">
                <a:extLst>
                  <a:ext uri="{FF2B5EF4-FFF2-40B4-BE49-F238E27FC236}">
                    <a16:creationId xmlns:a16="http://schemas.microsoft.com/office/drawing/2014/main" id="{FFC2FE64-F5D7-43D8-8B58-BE9121890BD0}"/>
                  </a:ext>
                </a:extLst>
              </p:cNvPr>
              <p:cNvSpPr>
                <a:spLocks noRot="1" noChangeAspect="1" noMove="1" noResize="1" noEditPoints="1" noAdjustHandles="1" noChangeArrowheads="1" noChangeShapeType="1" noTextEdit="1"/>
              </p:cNvSpPr>
              <p:nvPr/>
            </p:nvSpPr>
            <p:spPr>
              <a:xfrm>
                <a:off x="1106057" y="1826368"/>
                <a:ext cx="781223" cy="587099"/>
              </a:xfrm>
              <a:prstGeom prst="ellipse">
                <a:avLst/>
              </a:prstGeom>
              <a:blipFill>
                <a:blip r:embed="rId7"/>
                <a:stretch>
                  <a:fillRect/>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882D79A0-1B71-48D0-BC65-D29E5D65047E}"/>
              </a:ext>
            </a:extLst>
          </p:cNvPr>
          <p:cNvCxnSpPr>
            <a:cxnSpLocks/>
            <a:endCxn id="7" idx="1"/>
          </p:cNvCxnSpPr>
          <p:nvPr/>
        </p:nvCxnSpPr>
        <p:spPr>
          <a:xfrm>
            <a:off x="3699198" y="2069220"/>
            <a:ext cx="776584" cy="68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0916BF1-9009-4254-AC43-31B5C92567F6}"/>
              </a:ext>
            </a:extLst>
          </p:cNvPr>
          <p:cNvCxnSpPr>
            <a:cxnSpLocks/>
            <a:endCxn id="14" idx="4"/>
          </p:cNvCxnSpPr>
          <p:nvPr/>
        </p:nvCxnSpPr>
        <p:spPr>
          <a:xfrm rot="10800000" flipV="1">
            <a:off x="1496670" y="2091509"/>
            <a:ext cx="7670383" cy="321958"/>
          </a:xfrm>
          <a:prstGeom prst="bentConnector4">
            <a:avLst>
              <a:gd name="adj1" fmla="val -30"/>
              <a:gd name="adj2" fmla="val 83688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29F38F4-2BCD-4E99-A3A3-3E919D64A684}"/>
              </a:ext>
            </a:extLst>
          </p:cNvPr>
          <p:cNvSpPr/>
          <p:nvPr/>
        </p:nvSpPr>
        <p:spPr>
          <a:xfrm>
            <a:off x="6983506" y="2588524"/>
            <a:ext cx="929935" cy="523220"/>
          </a:xfrm>
          <a:prstGeom prst="rect">
            <a:avLst/>
          </a:prstGeom>
        </p:spPr>
        <p:txBody>
          <a:bodyPr wrap="none">
            <a:spAutoFit/>
          </a:bodyPr>
          <a:lstStyle/>
          <a:p>
            <a:pPr algn="ctr"/>
            <a:r>
              <a:rPr lang="en-US" sz="2800" dirty="0"/>
              <a:t>Plant</a:t>
            </a:r>
          </a:p>
        </p:txBody>
      </p:sp>
      <p:cxnSp>
        <p:nvCxnSpPr>
          <p:cNvPr id="27" name="Connector: Elbow 26">
            <a:extLst>
              <a:ext uri="{FF2B5EF4-FFF2-40B4-BE49-F238E27FC236}">
                <a16:creationId xmlns:a16="http://schemas.microsoft.com/office/drawing/2014/main" id="{D2E42A46-FB66-445C-996A-6162C8F182BC}"/>
              </a:ext>
            </a:extLst>
          </p:cNvPr>
          <p:cNvCxnSpPr>
            <a:cxnSpLocks/>
            <a:endCxn id="7" idx="2"/>
          </p:cNvCxnSpPr>
          <p:nvPr/>
        </p:nvCxnSpPr>
        <p:spPr>
          <a:xfrm rot="10800000">
            <a:off x="5219296" y="2605405"/>
            <a:ext cx="3947759" cy="1155810"/>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7D532DD-6048-4525-9154-933F1627002E}"/>
              </a:ext>
            </a:extLst>
          </p:cNvPr>
          <p:cNvSpPr/>
          <p:nvPr/>
        </p:nvSpPr>
        <p:spPr>
          <a:xfrm>
            <a:off x="6561760" y="3286801"/>
            <a:ext cx="2605292" cy="461665"/>
          </a:xfrm>
          <a:prstGeom prst="rect">
            <a:avLst/>
          </a:prstGeom>
        </p:spPr>
        <p:txBody>
          <a:bodyPr wrap="square">
            <a:spAutoFit/>
          </a:bodyPr>
          <a:lstStyle/>
          <a:p>
            <a:pPr algn="ctr"/>
            <a:r>
              <a:rPr lang="en-US" sz="2400" dirty="0"/>
              <a:t>Linearization Loop</a:t>
            </a:r>
          </a:p>
        </p:txBody>
      </p:sp>
      <p:sp>
        <p:nvSpPr>
          <p:cNvPr id="34" name="Rectangle 33">
            <a:extLst>
              <a:ext uri="{FF2B5EF4-FFF2-40B4-BE49-F238E27FC236}">
                <a16:creationId xmlns:a16="http://schemas.microsoft.com/office/drawing/2014/main" id="{0B16A8EF-608A-41F6-BABC-4CC04FEC7609}"/>
              </a:ext>
            </a:extLst>
          </p:cNvPr>
          <p:cNvSpPr/>
          <p:nvPr/>
        </p:nvSpPr>
        <p:spPr>
          <a:xfrm>
            <a:off x="6886397" y="4211778"/>
            <a:ext cx="2054087" cy="461665"/>
          </a:xfrm>
          <a:prstGeom prst="rect">
            <a:avLst/>
          </a:prstGeom>
        </p:spPr>
        <p:txBody>
          <a:bodyPr wrap="none">
            <a:spAutoFit/>
          </a:bodyPr>
          <a:lstStyle/>
          <a:p>
            <a:pPr algn="ctr"/>
            <a:r>
              <a:rPr lang="en-US" sz="2400" dirty="0"/>
              <a:t>Feedback Loop</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139C2D8C-BEE5-450C-87EA-6F4C24E2A8D6}"/>
                  </a:ext>
                </a:extLst>
              </p:cNvPr>
              <p:cNvSpPr/>
              <p:nvPr/>
            </p:nvSpPr>
            <p:spPr>
              <a:xfrm>
                <a:off x="5003084" y="4069699"/>
                <a:ext cx="1659588" cy="1058594"/>
              </a:xfrm>
              <a:prstGeom prst="rect">
                <a:avLst/>
              </a:prstGeom>
              <a:solidFill>
                <a:schemeClr val="accent6">
                  <a:lumMod val="40000"/>
                  <a:lumOff val="6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𝐳</m:t>
                      </m:r>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1" i="0" smtClean="0">
                          <a:latin typeface="Cambria Math" panose="02040503050406030204" pitchFamily="18" charset="0"/>
                        </a:rPr>
                        <m:t>𝐱</m:t>
                      </m:r>
                      <m:r>
                        <a:rPr lang="en-US" sz="2400" b="0" i="1" smtClean="0">
                          <a:latin typeface="Cambria Math" panose="02040503050406030204" pitchFamily="18" charset="0"/>
                        </a:rPr>
                        <m:t>)</m:t>
                      </m:r>
                    </m:oMath>
                  </m:oMathPara>
                </a14:m>
                <a:endParaRPr lang="en-US" sz="2400" dirty="0"/>
              </a:p>
            </p:txBody>
          </p:sp>
        </mc:Choice>
        <mc:Fallback xmlns="">
          <p:sp>
            <p:nvSpPr>
              <p:cNvPr id="35" name="Rectangle 34">
                <a:extLst>
                  <a:ext uri="{FF2B5EF4-FFF2-40B4-BE49-F238E27FC236}">
                    <a16:creationId xmlns:a16="http://schemas.microsoft.com/office/drawing/2014/main" id="{139C2D8C-BEE5-450C-87EA-6F4C24E2A8D6}"/>
                  </a:ext>
                </a:extLst>
              </p:cNvPr>
              <p:cNvSpPr>
                <a:spLocks noRot="1" noChangeAspect="1" noMove="1" noResize="1" noEditPoints="1" noAdjustHandles="1" noChangeArrowheads="1" noChangeShapeType="1" noTextEdit="1"/>
              </p:cNvSpPr>
              <p:nvPr/>
            </p:nvSpPr>
            <p:spPr>
              <a:xfrm>
                <a:off x="5003084" y="4069699"/>
                <a:ext cx="1659588" cy="1058594"/>
              </a:xfrm>
              <a:prstGeom prst="rect">
                <a:avLst/>
              </a:prstGeom>
              <a:blipFill>
                <a:blip r:embed="rId8"/>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3D18380-14B4-44CE-BBC1-23948CDD0FCB}"/>
                  </a:ext>
                </a:extLst>
              </p:cNvPr>
              <p:cNvSpPr/>
              <p:nvPr/>
            </p:nvSpPr>
            <p:spPr>
              <a:xfrm>
                <a:off x="817054" y="1681564"/>
                <a:ext cx="482824"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oMath>
                  </m:oMathPara>
                </a14:m>
                <a:endParaRPr lang="en-US" sz="2400" dirty="0"/>
              </a:p>
            </p:txBody>
          </p:sp>
        </mc:Choice>
        <mc:Fallback xmlns="">
          <p:sp>
            <p:nvSpPr>
              <p:cNvPr id="36" name="Rectangle 35">
                <a:extLst>
                  <a:ext uri="{FF2B5EF4-FFF2-40B4-BE49-F238E27FC236}">
                    <a16:creationId xmlns:a16="http://schemas.microsoft.com/office/drawing/2014/main" id="{63D18380-14B4-44CE-BBC1-23948CDD0FCB}"/>
                  </a:ext>
                </a:extLst>
              </p:cNvPr>
              <p:cNvSpPr>
                <a:spLocks noRot="1" noChangeAspect="1" noMove="1" noResize="1" noEditPoints="1" noAdjustHandles="1" noChangeArrowheads="1" noChangeShapeType="1" noTextEdit="1"/>
              </p:cNvSpPr>
              <p:nvPr/>
            </p:nvSpPr>
            <p:spPr>
              <a:xfrm>
                <a:off x="817054" y="1681564"/>
                <a:ext cx="482824"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A8EF03FB-574B-4133-8FAE-FA811F505978}"/>
                  </a:ext>
                </a:extLst>
              </p:cNvPr>
              <p:cNvSpPr/>
              <p:nvPr/>
            </p:nvSpPr>
            <p:spPr>
              <a:xfrm>
                <a:off x="1531470" y="2267139"/>
                <a:ext cx="482824"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7" name="Rectangle 36">
                <a:extLst>
                  <a:ext uri="{FF2B5EF4-FFF2-40B4-BE49-F238E27FC236}">
                    <a16:creationId xmlns:a16="http://schemas.microsoft.com/office/drawing/2014/main" id="{A8EF03FB-574B-4133-8FAE-FA811F505978}"/>
                  </a:ext>
                </a:extLst>
              </p:cNvPr>
              <p:cNvSpPr>
                <a:spLocks noRot="1" noChangeAspect="1" noMove="1" noResize="1" noEditPoints="1" noAdjustHandles="1" noChangeArrowheads="1" noChangeShapeType="1" noTextEdit="1"/>
              </p:cNvSpPr>
              <p:nvPr/>
            </p:nvSpPr>
            <p:spPr>
              <a:xfrm>
                <a:off x="1531470" y="2267139"/>
                <a:ext cx="482824" cy="461665"/>
              </a:xfrm>
              <a:prstGeom prst="rect">
                <a:avLst/>
              </a:prstGeom>
              <a:blipFill>
                <a:blip r:embed="rId10"/>
                <a:stretch>
                  <a:fillRect/>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137C986C-0CB2-493E-ACE4-2775CD21FA3C}"/>
              </a:ext>
            </a:extLst>
          </p:cNvPr>
          <p:cNvSpPr/>
          <p:nvPr/>
        </p:nvSpPr>
        <p:spPr>
          <a:xfrm>
            <a:off x="4475782" y="5087299"/>
            <a:ext cx="2794804" cy="461665"/>
          </a:xfrm>
          <a:prstGeom prst="rect">
            <a:avLst/>
          </a:prstGeom>
        </p:spPr>
        <p:txBody>
          <a:bodyPr wrap="none">
            <a:spAutoFit/>
          </a:bodyPr>
          <a:lstStyle/>
          <a:p>
            <a:pPr algn="ctr"/>
            <a:r>
              <a:rPr lang="en-US" sz="2400" dirty="0"/>
              <a:t>State Transformation</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783B5B5C-09E5-4FA8-8B27-61B6A9D6C8BB}"/>
                  </a:ext>
                </a:extLst>
              </p:cNvPr>
              <p:cNvSpPr/>
              <p:nvPr/>
            </p:nvSpPr>
            <p:spPr>
              <a:xfrm>
                <a:off x="2524394" y="1544269"/>
                <a:ext cx="1441288" cy="1100842"/>
              </a:xfrm>
              <a:prstGeom prst="rect">
                <a:avLst/>
              </a:prstGeom>
              <a:solidFill>
                <a:schemeClr val="accent1">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𝑇</m:t>
                          </m:r>
                        </m:sup>
                      </m:sSup>
                      <m:r>
                        <a:rPr lang="en-US" sz="2000" b="1" i="0" smtClean="0">
                          <a:latin typeface="Cambria Math" panose="02040503050406030204" pitchFamily="18" charset="0"/>
                        </a:rPr>
                        <m:t>𝐳</m:t>
                      </m:r>
                    </m:oMath>
                  </m:oMathPara>
                </a14:m>
                <a:endParaRPr lang="en-US" sz="2000" b="1" dirty="0"/>
              </a:p>
            </p:txBody>
          </p:sp>
        </mc:Choice>
        <mc:Fallback xmlns="">
          <p:sp>
            <p:nvSpPr>
              <p:cNvPr id="43" name="Rectangle 42">
                <a:extLst>
                  <a:ext uri="{FF2B5EF4-FFF2-40B4-BE49-F238E27FC236}">
                    <a16:creationId xmlns:a16="http://schemas.microsoft.com/office/drawing/2014/main" id="{783B5B5C-09E5-4FA8-8B27-61B6A9D6C8BB}"/>
                  </a:ext>
                </a:extLst>
              </p:cNvPr>
              <p:cNvSpPr>
                <a:spLocks noRot="1" noChangeAspect="1" noMove="1" noResize="1" noEditPoints="1" noAdjustHandles="1" noChangeArrowheads="1" noChangeShapeType="1" noTextEdit="1"/>
              </p:cNvSpPr>
              <p:nvPr/>
            </p:nvSpPr>
            <p:spPr>
              <a:xfrm>
                <a:off x="2524394" y="1544269"/>
                <a:ext cx="1441288" cy="1100842"/>
              </a:xfrm>
              <a:prstGeom prst="rect">
                <a:avLst/>
              </a:prstGeom>
              <a:blipFill>
                <a:blip r:embed="rId11"/>
                <a:stretch>
                  <a:fillRect/>
                </a:stretch>
              </a:blipFill>
              <a:ln w="38100">
                <a:solidFill>
                  <a:schemeClr val="tx1"/>
                </a:solidFill>
              </a:ln>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FC93371E-80D4-4193-87C0-DC38EDAE6A9A}"/>
              </a:ext>
            </a:extLst>
          </p:cNvPr>
          <p:cNvCxnSpPr>
            <a:cxnSpLocks/>
          </p:cNvCxnSpPr>
          <p:nvPr/>
        </p:nvCxnSpPr>
        <p:spPr>
          <a:xfrm>
            <a:off x="1887280" y="2094688"/>
            <a:ext cx="632338"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3C00815-42EA-41C4-AF32-34544A830C6C}"/>
              </a:ext>
            </a:extLst>
          </p:cNvPr>
          <p:cNvSpPr/>
          <p:nvPr/>
        </p:nvSpPr>
        <p:spPr>
          <a:xfrm>
            <a:off x="9867674" y="3517537"/>
            <a:ext cx="2088264"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sz="2400" dirty="0"/>
              <a:t>Input </a:t>
            </a:r>
          </a:p>
          <a:p>
            <a:pPr algn="ctr"/>
            <a:r>
              <a:rPr lang="en-US" sz="2400" dirty="0"/>
              <a:t>Transformation</a:t>
            </a:r>
          </a:p>
        </p:txBody>
      </p:sp>
      <p:sp>
        <p:nvSpPr>
          <p:cNvPr id="53" name="Rectangle 52">
            <a:extLst>
              <a:ext uri="{FF2B5EF4-FFF2-40B4-BE49-F238E27FC236}">
                <a16:creationId xmlns:a16="http://schemas.microsoft.com/office/drawing/2014/main" id="{7C5E9E8C-9833-419A-857C-CA3B0C6183DF}"/>
              </a:ext>
            </a:extLst>
          </p:cNvPr>
          <p:cNvSpPr/>
          <p:nvPr/>
        </p:nvSpPr>
        <p:spPr>
          <a:xfrm>
            <a:off x="2378070" y="2583144"/>
            <a:ext cx="1505861" cy="1200329"/>
          </a:xfrm>
          <a:prstGeom prst="rect">
            <a:avLst/>
          </a:prstGeom>
        </p:spPr>
        <p:txBody>
          <a:bodyPr wrap="none">
            <a:spAutoFit/>
          </a:bodyPr>
          <a:lstStyle/>
          <a:p>
            <a:pPr algn="ctr"/>
            <a:r>
              <a:rPr lang="en-US" sz="2400" dirty="0"/>
              <a:t>Pole </a:t>
            </a:r>
          </a:p>
          <a:p>
            <a:pPr algn="ctr"/>
            <a:r>
              <a:rPr lang="en-US" sz="2400" dirty="0"/>
              <a:t>Placement</a:t>
            </a:r>
          </a:p>
          <a:p>
            <a:pPr algn="ctr"/>
            <a:r>
              <a:rPr lang="en-US" sz="2400" dirty="0"/>
              <a:t>Controller</a:t>
            </a:r>
          </a:p>
        </p:txBody>
      </p:sp>
    </p:spTree>
    <p:extLst>
      <p:ext uri="{BB962C8B-B14F-4D97-AF65-F5344CB8AC3E}">
        <p14:creationId xmlns:p14="http://schemas.microsoft.com/office/powerpoint/2010/main" val="956828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8AAC02D-2F24-449B-9447-13669DA1AF90}"/>
                  </a:ext>
                </a:extLst>
              </p:cNvPr>
              <p:cNvSpPr>
                <a:spLocks noGrp="1"/>
              </p:cNvSpPr>
              <p:nvPr>
                <p:ph idx="1"/>
              </p:nvPr>
            </p:nvSpPr>
            <p:spPr/>
            <p:txBody>
              <a:bodyPr>
                <a:normAutofit/>
              </a:bodyPr>
              <a:lstStyle/>
              <a:p>
                <a:r>
                  <a:rPr lang="en-US" dirty="0"/>
                  <a:t>What if we only some states are observable? Requires another form of feedback linearization called input to output linearization</a:t>
                </a:r>
              </a:p>
              <a:p>
                <a:pPr marL="411480" lvl="1"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acc>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func>
                    </m:oMath>
                  </m:oMathPara>
                </a14:m>
                <a:endParaRPr lang="en-US" dirty="0"/>
              </a:p>
              <a:p>
                <a:pPr marL="411480" lvl="1"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acc>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𝑢</m:t>
                      </m:r>
                    </m:oMath>
                  </m:oMathPara>
                </a14:m>
                <a:endParaRPr lang="en-US" dirty="0"/>
              </a:p>
              <a:p>
                <a:pPr marL="411480" lvl="1" indent="0" algn="ctr">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oMath>
                  </m:oMathPara>
                </a14:m>
                <a:endParaRPr lang="en-US" dirty="0"/>
              </a:p>
              <a:p>
                <a:r>
                  <a:rPr lang="en-US" dirty="0"/>
                  <a:t>If we use previous substitutions,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𝑎</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func>
                    <m:r>
                      <a:rPr lang="en-US" b="0" i="1" smtClean="0">
                        <a:latin typeface="Cambria Math" panose="02040503050406030204" pitchFamily="18" charset="0"/>
                      </a:rPr>
                      <m:t>,</m:t>
                    </m:r>
                  </m:oMath>
                </a14:m>
                <a:r>
                  <a:rPr lang="en-US" dirty="0"/>
                  <a:t> then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−1</m:t>
                            </m:r>
                          </m:sup>
                        </m:sSup>
                      </m:fName>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num>
                          <m:den>
                            <m:r>
                              <a:rPr lang="en-US" b="0" i="1" smtClean="0">
                                <a:latin typeface="Cambria Math" panose="02040503050406030204" pitchFamily="18" charset="0"/>
                              </a:rPr>
                              <m:t>𝑎</m:t>
                            </m:r>
                          </m:den>
                        </m:f>
                      </m:e>
                    </m:func>
                  </m:oMath>
                </a14:m>
                <a:r>
                  <a:rPr lang="en-US" dirty="0"/>
                  <a:t> </a:t>
                </a:r>
              </a:p>
              <a:p>
                <a:pPr lvl="1"/>
                <a:r>
                  <a:rPr lang="en-US" dirty="0"/>
                  <a:t>(</a:t>
                </a:r>
                <a14:m>
                  <m:oMath xmlns:m="http://schemas.openxmlformats.org/officeDocument/2006/math">
                    <m:r>
                      <a:rPr lang="en-US" b="0" i="1" smtClean="0">
                        <a:latin typeface="Cambria Math" panose="02040503050406030204" pitchFamily="18" charset="0"/>
                      </a:rPr>
                      <m:t>𝑦</m:t>
                    </m:r>
                  </m:oMath>
                </a14:m>
                <a:r>
                  <a:rPr lang="en-US" dirty="0"/>
                  <a:t> is not linear!)</a:t>
                </a:r>
              </a:p>
              <a:p>
                <a:r>
                  <a:rPr lang="en-US" dirty="0"/>
                  <a:t>But, we can use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Now, </a:t>
                </a:r>
                <a14:m>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r>
                      <a:rPr lang="en-US" b="0" i="1" dirty="0" smtClean="0">
                        <a:latin typeface="Cambria Math" panose="02040503050406030204" pitchFamily="18" charset="0"/>
                      </a:rPr>
                      <m:t>=</m:t>
                    </m:r>
                    <m:r>
                      <a:rPr lang="en-US" b="0" i="1" dirty="0" smtClean="0">
                        <a:latin typeface="Cambria Math" panose="02040503050406030204" pitchFamily="18" charset="0"/>
                      </a:rPr>
                      <m:t>𝑣</m:t>
                    </m:r>
                    <m:r>
                      <a:rPr lang="en-US" b="0" i="1" dirty="0" smtClean="0">
                        <a:latin typeface="Cambria Math" panose="02040503050406030204" pitchFamily="18" charset="0"/>
                      </a:rPr>
                      <m:t>, </m:t>
                    </m:r>
                    <m:r>
                      <a:rPr lang="en-US" b="0" i="1" dirty="0" smtClean="0">
                        <a:latin typeface="Cambria Math" panose="02040503050406030204" pitchFamily="18" charset="0"/>
                      </a:rPr>
                      <m:t>𝑦</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oMath>
                </a14:m>
                <a:r>
                  <a:rPr lang="en-US" dirty="0"/>
                  <a:t> </a:t>
                </a:r>
              </a:p>
              <a:p>
                <a:pPr lvl="1"/>
                <a:r>
                  <a:rPr lang="en-US" dirty="0"/>
                  <a:t>(but, oops,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is now unobservable)</a:t>
                </a:r>
              </a:p>
            </p:txBody>
          </p:sp>
        </mc:Choice>
        <mc:Fallback xmlns="">
          <p:sp>
            <p:nvSpPr>
              <p:cNvPr id="2" name="Content Placeholder 1">
                <a:extLst>
                  <a:ext uri="{FF2B5EF4-FFF2-40B4-BE49-F238E27FC236}">
                    <a16:creationId xmlns:a16="http://schemas.microsoft.com/office/drawing/2014/main" id="{88AAC02D-2F24-449B-9447-13669DA1AF90}"/>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5AFB2A0-FD0B-4CF8-8B93-D9B79066D09B}"/>
              </a:ext>
            </a:extLst>
          </p:cNvPr>
          <p:cNvSpPr>
            <a:spLocks noGrp="1"/>
          </p:cNvSpPr>
          <p:nvPr>
            <p:ph type="title"/>
          </p:nvPr>
        </p:nvSpPr>
        <p:spPr/>
        <p:txBody>
          <a:bodyPr/>
          <a:lstStyle/>
          <a:p>
            <a:r>
              <a:rPr lang="en-US" dirty="0"/>
              <a:t>More feedback linearization</a:t>
            </a:r>
          </a:p>
        </p:txBody>
      </p:sp>
      <p:sp>
        <p:nvSpPr>
          <p:cNvPr id="4" name="Slide Number Placeholder 3">
            <a:extLst>
              <a:ext uri="{FF2B5EF4-FFF2-40B4-BE49-F238E27FC236}">
                <a16:creationId xmlns:a16="http://schemas.microsoft.com/office/drawing/2014/main" id="{F00F8C6C-30B7-49FE-9522-F6AC767C3832}"/>
              </a:ext>
            </a:extLst>
          </p:cNvPr>
          <p:cNvSpPr>
            <a:spLocks noGrp="1"/>
          </p:cNvSpPr>
          <p:nvPr>
            <p:ph type="sldNum" sz="quarter" idx="12"/>
          </p:nvPr>
        </p:nvSpPr>
        <p:spPr/>
        <p:txBody>
          <a:bodyPr/>
          <a:lstStyle/>
          <a:p>
            <a:fld id="{29AAD378-655A-49C6-813C-9FD132EF7440}" type="slidenum">
              <a:rPr lang="en-US" smtClean="0"/>
              <a:pPr/>
              <a:t>32</a:t>
            </a:fld>
            <a:endParaRPr lang="en-US" dirty="0"/>
          </a:p>
        </p:txBody>
      </p:sp>
    </p:spTree>
    <p:extLst>
      <p:ext uri="{BB962C8B-B14F-4D97-AF65-F5344CB8AC3E}">
        <p14:creationId xmlns:p14="http://schemas.microsoft.com/office/powerpoint/2010/main" val="2208325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7BBA5AC-2027-4592-AA05-2A155E4A3E4B}"/>
                  </a:ext>
                </a:extLst>
              </p:cNvPr>
              <p:cNvSpPr>
                <a:spLocks noGrp="1"/>
              </p:cNvSpPr>
              <p:nvPr>
                <p:ph idx="1"/>
              </p:nvPr>
            </p:nvSpPr>
            <p:spPr/>
            <p:txBody>
              <a:bodyPr>
                <a:normAutofit fontScale="92500" lnSpcReduction="10000"/>
              </a:bodyPr>
              <a:lstStyle/>
              <a:p>
                <a:r>
                  <a:rPr lang="en-US" dirty="0">
                    <a:sym typeface="Wingdings" panose="05000000000000000000" pitchFamily="2" charset="2"/>
                  </a:rPr>
                  <a:t>Differentiate output till input appears in the RHS of output expression</a:t>
                </a:r>
              </a:p>
              <a:p>
                <a:r>
                  <a:rPr lang="en-US" dirty="0">
                    <a:sym typeface="Wingdings" panose="05000000000000000000" pitchFamily="2" charset="2"/>
                  </a:rPr>
                  <a:t>Relative degree: number of times above step needs to be done</a:t>
                </a:r>
              </a:p>
              <a:p>
                <a:pPr lvl="1"/>
                <a:r>
                  <a:rPr lang="en-US" dirty="0">
                    <a:sym typeface="Wingdings" panose="05000000000000000000" pitchFamily="2" charset="2"/>
                  </a:rPr>
                  <a:t>Example: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+1+</m:t>
                    </m:r>
                    <m:r>
                      <a:rPr lang="en-US" b="0" i="1" dirty="0" smtClean="0">
                        <a:latin typeface="Cambria Math" panose="02040503050406030204" pitchFamily="18" charset="0"/>
                      </a:rPr>
                      <m:t>𝑢</m:t>
                    </m:r>
                    <m:r>
                      <a:rPr lang="en-US" b="0" i="1" dirty="0" smtClean="0">
                        <a:latin typeface="Cambria Math" panose="02040503050406030204" pitchFamily="18" charset="0"/>
                      </a:rPr>
                      <m:t> ; </m:t>
                    </m:r>
                    <m:r>
                      <a:rPr lang="en-US" b="0" i="1" dirty="0" smtClean="0">
                        <a:latin typeface="Cambria Math" panose="02040503050406030204" pitchFamily="18" charset="0"/>
                      </a:rPr>
                      <m:t>𝑦</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oMath>
                </a14:m>
                <a:endParaRPr lang="en-US" b="0" dirty="0"/>
              </a:p>
              <a:p>
                <a:pPr lvl="1"/>
                <a:r>
                  <a:rPr lang="en-US" b="0" dirty="0">
                    <a:latin typeface="Calibri" panose="020F0502020204030204" pitchFamily="34" charset="0"/>
                    <a:cs typeface="Calibri" panose="020F0502020204030204" pitchFamily="34" charset="0"/>
                  </a:rPr>
                  <a:t>Differentiate both sides </a:t>
                </a:r>
                <a:r>
                  <a:rPr lang="en-US" b="0" dirty="0" err="1">
                    <a:latin typeface="Calibri" panose="020F0502020204030204" pitchFamily="34" charset="0"/>
                    <a:cs typeface="Calibri" panose="020F0502020204030204" pitchFamily="34" charset="0"/>
                  </a:rPr>
                  <a:t>w.r.t.</a:t>
                </a:r>
                <a:r>
                  <a:rPr lang="en-US" b="0" dirty="0">
                    <a:latin typeface="Calibri" panose="020F0502020204030204" pitchFamily="34" charset="0"/>
                    <a:cs typeface="Calibri" panose="020F0502020204030204" pitchFamily="34" charset="0"/>
                  </a:rPr>
                  <a:t> </a:t>
                </a:r>
                <a14:m>
                  <m:oMath xmlns:m="http://schemas.openxmlformats.org/officeDocument/2006/math">
                    <m:r>
                      <m:rPr>
                        <m:sty m:val="p"/>
                      </m:rPr>
                      <a:rPr lang="en-US" b="0" i="0" smtClean="0">
                        <a:latin typeface="Cambria Math" panose="02040503050406030204" pitchFamily="18" charset="0"/>
                      </a:rPr>
                      <m:t>t</m:t>
                    </m:r>
                    <m:r>
                      <a:rPr lang="en-US" b="0" i="0" smtClean="0">
                        <a:latin typeface="Cambria Math" panose="02040503050406030204" pitchFamily="18" charset="0"/>
                      </a:rPr>
                      <m:t> </m:t>
                    </m:r>
                  </m:oMath>
                </a14:m>
                <a:r>
                  <a:rPr lang="en-US" b="0" i="0" dirty="0">
                    <a:latin typeface="Cambria Math" panose="02040503050406030204" pitchFamily="18" charset="0"/>
                  </a:rPr>
                  <a:t>: </a:t>
                </a:r>
                <a14:m>
                  <m:oMath xmlns:m="http://schemas.openxmlformats.org/officeDocument/2006/math">
                    <m:r>
                      <a:rPr lang="en-US" b="0" i="0"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+1+</m:t>
                    </m:r>
                    <m:r>
                      <a:rPr lang="en-US" i="1" dirty="0" smtClean="0">
                        <a:solidFill>
                          <a:srgbClr val="FF0000"/>
                        </a:solidFill>
                        <a:latin typeface="Cambria Math" panose="02040503050406030204" pitchFamily="18" charset="0"/>
                      </a:rPr>
                      <m:t>𝑢</m:t>
                    </m:r>
                  </m:oMath>
                </a14:m>
                <a:endParaRPr lang="en-US" i="1" dirty="0">
                  <a:latin typeface="Cambria Math" panose="02040503050406030204" pitchFamily="18" charset="0"/>
                </a:endParaRPr>
              </a:p>
              <a:p>
                <a:pPr lvl="1"/>
                <a:r>
                  <a:rPr lang="en-US" dirty="0"/>
                  <a:t>Relative degree =2</a:t>
                </a:r>
              </a:p>
              <a:p>
                <a:r>
                  <a:rPr lang="en-US" dirty="0"/>
                  <a:t>Use nonlinear cancellation to make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m:rPr>
                            <m:sty m:val="p"/>
                          </m:rPr>
                          <a:rPr lang="en-US" b="0" i="0" smtClean="0">
                            <a:latin typeface="Cambria Math" panose="02040503050406030204" pitchFamily="18" charset="0"/>
                          </a:rPr>
                          <m:t>p</m:t>
                        </m:r>
                      </m:sup>
                    </m:s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𝑝</m:t>
                        </m:r>
                      </m:sup>
                    </m:sSup>
                  </m:oMath>
                </a14:m>
                <a:r>
                  <a:rPr lang="en-US" dirty="0"/>
                  <a:t> linear in new variable </a:t>
                </a:r>
                <a14:m>
                  <m:oMath xmlns:m="http://schemas.openxmlformats.org/officeDocument/2006/math">
                    <m:r>
                      <a:rPr lang="en-US" b="0" i="1" smtClean="0">
                        <a:latin typeface="Cambria Math" panose="02040503050406030204" pitchFamily="18" charset="0"/>
                      </a:rPr>
                      <m:t>𝑣</m:t>
                    </m:r>
                  </m:oMath>
                </a14:m>
                <a:r>
                  <a:rPr lang="en-US" dirty="0"/>
                  <a:t>  </a:t>
                </a:r>
              </a:p>
              <a:p>
                <a:r>
                  <a:rPr lang="en-US" dirty="0"/>
                  <a:t>Relative degree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means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states are not observable </a:t>
                </a:r>
              </a:p>
              <a:p>
                <a:r>
                  <a:rPr lang="en-US" i="1" dirty="0"/>
                  <a:t>Zero dynamics</a:t>
                </a:r>
                <a:r>
                  <a:rPr lang="en-US" dirty="0"/>
                  <a:t>: dynamics of unobservable states</a:t>
                </a:r>
              </a:p>
              <a:p>
                <a:pPr lvl="1"/>
                <a:r>
                  <a:rPr lang="en-US" dirty="0"/>
                  <a:t>If zero dynamics is unstable, that’s bad news, can’t use feedback linearization</a:t>
                </a:r>
              </a:p>
              <a:p>
                <a:r>
                  <a:rPr lang="en-US" dirty="0"/>
                  <a:t>All the math will require a lecture by itself, so we will skip the details</a:t>
                </a:r>
              </a:p>
            </p:txBody>
          </p:sp>
        </mc:Choice>
        <mc:Fallback xmlns="">
          <p:sp>
            <p:nvSpPr>
              <p:cNvPr id="2" name="Content Placeholder 1">
                <a:extLst>
                  <a:ext uri="{FF2B5EF4-FFF2-40B4-BE49-F238E27FC236}">
                    <a16:creationId xmlns:a16="http://schemas.microsoft.com/office/drawing/2014/main" id="{27BBA5AC-2027-4592-AA05-2A155E4A3E4B}"/>
                  </a:ext>
                </a:extLst>
              </p:cNvPr>
              <p:cNvSpPr>
                <a:spLocks noGrp="1" noRot="1" noChangeAspect="1" noMove="1" noResize="1" noEditPoints="1" noAdjustHandles="1" noChangeArrowheads="1" noChangeShapeType="1" noTextEdit="1"/>
              </p:cNvSpPr>
              <p:nvPr>
                <p:ph idx="1"/>
              </p:nvPr>
            </p:nvSpPr>
            <p:spPr>
              <a:blipFill>
                <a:blip r:embed="rId2"/>
                <a:stretch>
                  <a:fillRect l="-521" t="-294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169CB7A-CCDB-4608-87A4-245A1FD4639B}"/>
              </a:ext>
            </a:extLst>
          </p:cNvPr>
          <p:cNvSpPr>
            <a:spLocks noGrp="1"/>
          </p:cNvSpPr>
          <p:nvPr>
            <p:ph type="title"/>
          </p:nvPr>
        </p:nvSpPr>
        <p:spPr/>
        <p:txBody>
          <a:bodyPr/>
          <a:lstStyle/>
          <a:p>
            <a:r>
              <a:rPr lang="en-US" dirty="0"/>
              <a:t>Input-to-output linearization</a:t>
            </a:r>
          </a:p>
        </p:txBody>
      </p:sp>
      <p:sp>
        <p:nvSpPr>
          <p:cNvPr id="4" name="Slide Number Placeholder 3">
            <a:extLst>
              <a:ext uri="{FF2B5EF4-FFF2-40B4-BE49-F238E27FC236}">
                <a16:creationId xmlns:a16="http://schemas.microsoft.com/office/drawing/2014/main" id="{CCC801F4-17CB-4A7B-A44F-35586CC5DE59}"/>
              </a:ext>
            </a:extLst>
          </p:cNvPr>
          <p:cNvSpPr>
            <a:spLocks noGrp="1"/>
          </p:cNvSpPr>
          <p:nvPr>
            <p:ph type="sldNum" sz="quarter" idx="12"/>
          </p:nvPr>
        </p:nvSpPr>
        <p:spPr/>
        <p:txBody>
          <a:bodyPr/>
          <a:lstStyle/>
          <a:p>
            <a:fld id="{29AAD378-655A-49C6-813C-9FD132EF7440}" type="slidenum">
              <a:rPr lang="en-US" smtClean="0"/>
              <a:pPr/>
              <a:t>33</a:t>
            </a:fld>
            <a:endParaRPr lang="en-US" dirty="0"/>
          </a:p>
        </p:txBody>
      </p:sp>
    </p:spTree>
    <p:extLst>
      <p:ext uri="{BB962C8B-B14F-4D97-AF65-F5344CB8AC3E}">
        <p14:creationId xmlns:p14="http://schemas.microsoft.com/office/powerpoint/2010/main" val="664257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8D2FBC-BF06-4692-AF92-D4AFB106F5EA}"/>
              </a:ext>
            </a:extLst>
          </p:cNvPr>
          <p:cNvSpPr>
            <a:spLocks noGrp="1"/>
          </p:cNvSpPr>
          <p:nvPr>
            <p:ph idx="1"/>
          </p:nvPr>
        </p:nvSpPr>
        <p:spPr/>
        <p:txBody>
          <a:bodyPr/>
          <a:lstStyle/>
          <a:p>
            <a:r>
              <a:rPr lang="en-US" dirty="0"/>
              <a:t>Main idea: Use a dynamical model of the plant (inside the controller) to predict the plant’s future evolution, and optimize the control signal over possible futures</a:t>
            </a:r>
          </a:p>
          <a:p>
            <a:endParaRPr lang="en-US" dirty="0"/>
          </a:p>
        </p:txBody>
      </p:sp>
      <p:sp>
        <p:nvSpPr>
          <p:cNvPr id="3" name="Title 2">
            <a:extLst>
              <a:ext uri="{FF2B5EF4-FFF2-40B4-BE49-F238E27FC236}">
                <a16:creationId xmlns:a16="http://schemas.microsoft.com/office/drawing/2014/main" id="{C45EF0A8-3783-4AB8-AB5E-011CD750B9A5}"/>
              </a:ext>
            </a:extLst>
          </p:cNvPr>
          <p:cNvSpPr>
            <a:spLocks noGrp="1"/>
          </p:cNvSpPr>
          <p:nvPr>
            <p:ph type="title"/>
          </p:nvPr>
        </p:nvSpPr>
        <p:spPr/>
        <p:txBody>
          <a:bodyPr/>
          <a:lstStyle/>
          <a:p>
            <a:r>
              <a:rPr lang="en-US" dirty="0"/>
              <a:t>Model Predictive Control</a:t>
            </a:r>
          </a:p>
        </p:txBody>
      </p:sp>
      <p:sp>
        <p:nvSpPr>
          <p:cNvPr id="4" name="Slide Number Placeholder 3">
            <a:extLst>
              <a:ext uri="{FF2B5EF4-FFF2-40B4-BE49-F238E27FC236}">
                <a16:creationId xmlns:a16="http://schemas.microsoft.com/office/drawing/2014/main" id="{C374F0D0-61F9-4C50-9FB3-BFC22E8BF41F}"/>
              </a:ext>
            </a:extLst>
          </p:cNvPr>
          <p:cNvSpPr>
            <a:spLocks noGrp="1"/>
          </p:cNvSpPr>
          <p:nvPr>
            <p:ph type="sldNum" sz="quarter" idx="12"/>
          </p:nvPr>
        </p:nvSpPr>
        <p:spPr/>
        <p:txBody>
          <a:bodyPr/>
          <a:lstStyle/>
          <a:p>
            <a:fld id="{29AAD378-655A-49C6-813C-9FD132EF7440}" type="slidenum">
              <a:rPr lang="en-US" smtClean="0"/>
              <a:pPr/>
              <a:t>34</a:t>
            </a:fld>
            <a:endParaRPr lang="en-US" dirty="0"/>
          </a:p>
        </p:txBody>
      </p:sp>
      <p:grpSp>
        <p:nvGrpSpPr>
          <p:cNvPr id="5" name="Group 4">
            <a:extLst>
              <a:ext uri="{FF2B5EF4-FFF2-40B4-BE49-F238E27FC236}">
                <a16:creationId xmlns:a16="http://schemas.microsoft.com/office/drawing/2014/main" id="{22E6DD30-9ED1-4C04-91BD-6F35F10F038A}"/>
              </a:ext>
            </a:extLst>
          </p:cNvPr>
          <p:cNvGrpSpPr/>
          <p:nvPr/>
        </p:nvGrpSpPr>
        <p:grpSpPr>
          <a:xfrm>
            <a:off x="2571881" y="3054822"/>
            <a:ext cx="5987170" cy="1260235"/>
            <a:chOff x="5745387" y="2271051"/>
            <a:chExt cx="5987170" cy="1260235"/>
          </a:xfrm>
        </p:grpSpPr>
        <p:sp>
          <p:nvSpPr>
            <p:cNvPr id="6" name="Rectangle 5">
              <a:extLst>
                <a:ext uri="{FF2B5EF4-FFF2-40B4-BE49-F238E27FC236}">
                  <a16:creationId xmlns:a16="http://schemas.microsoft.com/office/drawing/2014/main" id="{19584328-CA8A-4055-A142-15F626ADE49F}"/>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7" name="Rectangle 6">
              <a:extLst>
                <a:ext uri="{FF2B5EF4-FFF2-40B4-BE49-F238E27FC236}">
                  <a16:creationId xmlns:a16="http://schemas.microsoft.com/office/drawing/2014/main" id="{F6FCAA1A-86F0-42CC-9752-33DB4338ADE0}"/>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Model-based Optimizer</a:t>
              </a:r>
            </a:p>
          </p:txBody>
        </p:sp>
        <p:cxnSp>
          <p:nvCxnSpPr>
            <p:cNvPr id="8" name="Straight Arrow Connector 7">
              <a:extLst>
                <a:ext uri="{FF2B5EF4-FFF2-40B4-BE49-F238E27FC236}">
                  <a16:creationId xmlns:a16="http://schemas.microsoft.com/office/drawing/2014/main" id="{1634BE92-0ECA-4B4B-87D9-A674B4008297}"/>
                </a:ext>
              </a:extLst>
            </p:cNvPr>
            <p:cNvCxnSpPr>
              <a:cxnSpLocks/>
            </p:cNvCxnSpPr>
            <p:nvPr/>
          </p:nvCxnSpPr>
          <p:spPr>
            <a:xfrm>
              <a:off x="5927594" y="2997895"/>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FAC00D5-9A25-46B8-A91B-DE92244CBAE2}"/>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6C1648-24E0-454D-B2A7-844C8D61B7F3}"/>
                    </a:ext>
                  </a:extLst>
                </p:cNvPr>
                <p:cNvSpPr txBox="1"/>
                <p:nvPr/>
              </p:nvSpPr>
              <p:spPr>
                <a:xfrm>
                  <a:off x="5745387" y="2365190"/>
                  <a:ext cx="7852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7F6C1648-24E0-454D-B2A7-844C8D61B7F3}"/>
                    </a:ext>
                  </a:extLst>
                </p:cNvPr>
                <p:cNvSpPr txBox="1">
                  <a:spLocks noRot="1" noChangeAspect="1" noMove="1" noResize="1" noEditPoints="1" noAdjustHandles="1" noChangeArrowheads="1" noChangeShapeType="1" noTextEdit="1"/>
                </p:cNvSpPr>
                <p:nvPr/>
              </p:nvSpPr>
              <p:spPr>
                <a:xfrm>
                  <a:off x="5745387" y="2365190"/>
                  <a:ext cx="785279" cy="461665"/>
                </a:xfrm>
                <a:prstGeom prst="rect">
                  <a:avLst/>
                </a:prstGeom>
                <a:blipFill>
                  <a:blip r:embed="rId2"/>
                  <a:stretch>
                    <a:fillRect r="-1550"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847EE4-0015-4CF3-A82D-9CD16EB98816}"/>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6C2AB29B-30AD-4C0B-9FD6-D47371862019}"/>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F18D88-6368-41BE-978B-84FF85BBF4BC}"/>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C4554EEA-30CD-4980-A053-C186E669D043}"/>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2760CFB-672E-4DD3-957B-962D6F23D348}"/>
                </a:ext>
              </a:extLst>
            </p:cNvPr>
            <p:cNvCxnSpPr>
              <a:cxnSpLocks/>
              <a:stCxn id="7" idx="3"/>
              <a:endCxn id="6"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6B391231-5BE5-456E-9BF2-B5730300D18C}"/>
                    </a:ext>
                  </a:extLst>
                </p:cNvPr>
                <p:cNvSpPr/>
                <p:nvPr/>
              </p:nvSpPr>
              <p:spPr>
                <a:xfrm>
                  <a:off x="6454521" y="2698937"/>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74" name="Oval 73">
                  <a:extLst>
                    <a:ext uri="{FF2B5EF4-FFF2-40B4-BE49-F238E27FC236}">
                      <a16:creationId xmlns:a16="http://schemas.microsoft.com/office/drawing/2014/main" id="{FBA33BCA-63F2-4C5D-B15F-AD4FDF97E06F}"/>
                    </a:ext>
                  </a:extLst>
                </p:cNvPr>
                <p:cNvSpPr>
                  <a:spLocks noRot="1" noChangeAspect="1" noMove="1" noResize="1" noEditPoints="1" noAdjustHandles="1" noChangeArrowheads="1" noChangeShapeType="1" noTextEdit="1"/>
                </p:cNvSpPr>
                <p:nvPr/>
              </p:nvSpPr>
              <p:spPr>
                <a:xfrm>
                  <a:off x="6454521" y="2698937"/>
                  <a:ext cx="621575" cy="587099"/>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4DD341D-26C7-4EBD-978C-0F663AC5A653}"/>
                </a:ext>
              </a:extLst>
            </p:cNvPr>
            <p:cNvCxnSpPr>
              <a:cxnSpLocks/>
              <a:endCxn id="7"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9535E0D-9470-4DCD-A0BF-DB814789864B}"/>
                </a:ext>
              </a:extLst>
            </p:cNvPr>
            <p:cNvCxnSpPr>
              <a:cxnSpLocks/>
              <a:endCxn id="14" idx="4"/>
            </p:cNvCxnSpPr>
            <p:nvPr/>
          </p:nvCxnSpPr>
          <p:spPr>
            <a:xfrm rot="10800000" flipV="1">
              <a:off x="6765310" y="3000682"/>
              <a:ext cx="4653165" cy="285354"/>
            </a:xfrm>
            <a:prstGeom prst="bentConnector4">
              <a:avLst>
                <a:gd name="adj1" fmla="val 422"/>
                <a:gd name="adj2" fmla="val 31475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97CB5A6-1664-4E93-95C3-9259D624498B}"/>
              </a:ext>
            </a:extLst>
          </p:cNvPr>
          <p:cNvSpPr txBox="1"/>
          <p:nvPr/>
        </p:nvSpPr>
        <p:spPr>
          <a:xfrm>
            <a:off x="4682933" y="4660508"/>
            <a:ext cx="2163541" cy="461665"/>
          </a:xfrm>
          <a:prstGeom prst="rect">
            <a:avLst/>
          </a:prstGeom>
          <a:noFill/>
        </p:spPr>
        <p:txBody>
          <a:bodyPr wrap="none" rtlCol="0">
            <a:spAutoFit/>
          </a:bodyPr>
          <a:lstStyle/>
          <a:p>
            <a:r>
              <a:rPr lang="en-US" sz="2400" dirty="0"/>
              <a:t>Sensor readings</a:t>
            </a:r>
          </a:p>
        </p:txBody>
      </p:sp>
    </p:spTree>
    <p:extLst>
      <p:ext uri="{BB962C8B-B14F-4D97-AF65-F5344CB8AC3E}">
        <p14:creationId xmlns:p14="http://schemas.microsoft.com/office/powerpoint/2010/main" val="1125191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7FC6493-240A-4BCF-ABCA-9CF35505F681}"/>
                  </a:ext>
                </a:extLst>
              </p:cNvPr>
              <p:cNvSpPr>
                <a:spLocks noGrp="1"/>
              </p:cNvSpPr>
              <p:nvPr>
                <p:ph idx="1"/>
              </p:nvPr>
            </p:nvSpPr>
            <p:spPr/>
            <p:txBody>
              <a:bodyPr>
                <a:normAutofit/>
              </a:bodyPr>
              <a:lstStyle/>
              <a:p>
                <a:r>
                  <a:rPr lang="en-US" dirty="0"/>
                  <a:t>Create difference equation: </a:t>
                </a:r>
                <a14:m>
                  <m:oMath xmlns:m="http://schemas.openxmlformats.org/officeDocument/2006/math">
                    <m:r>
                      <a:rPr lang="en-US" b="1" i="0" smtClean="0">
                        <a:latin typeface="Cambria Math" panose="02040503050406030204" pitchFamily="18" charset="0"/>
                      </a:rPr>
                      <m:t>𝐱</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𝑘</m:t>
                            </m:r>
                          </m:e>
                        </m:d>
                        <m:r>
                          <a:rPr lang="en-US" b="1" i="0" smtClean="0">
                            <a:latin typeface="Cambria Math" panose="02040503050406030204" pitchFamily="18" charset="0"/>
                          </a:rPr>
                          <m:t>,</m:t>
                        </m:r>
                        <m:r>
                          <a:rPr lang="en-US" b="1" i="0" smtClean="0">
                            <a:latin typeface="Cambria Math" panose="02040503050406030204" pitchFamily="18" charset="0"/>
                          </a:rPr>
                          <m:t>𝐮</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𝑘</m:t>
                            </m:r>
                          </m:e>
                        </m:d>
                      </m:e>
                    </m:d>
                  </m:oMath>
                </a14:m>
                <a:r>
                  <a:rPr lang="en-US" b="1" dirty="0"/>
                  <a:t>; </a:t>
                </a:r>
                <a14:m>
                  <m:oMath xmlns:m="http://schemas.openxmlformats.org/officeDocument/2006/math">
                    <m:r>
                      <a:rPr lang="en-US" b="1" i="0" dirty="0" smtClean="0">
                        <a:latin typeface="Cambria Math" panose="02040503050406030204" pitchFamily="18" charset="0"/>
                      </a:rPr>
                      <m:t>𝐲</m:t>
                    </m:r>
                    <m:d>
                      <m:dPr>
                        <m:begChr m:val="["/>
                        <m:endChr m:val="]"/>
                        <m:ctrlPr>
                          <a:rPr lang="en-US" b="1"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b="1" i="0" dirty="0" smtClean="0">
                        <a:latin typeface="Cambria Math" panose="02040503050406030204" pitchFamily="18" charset="0"/>
                      </a:rPr>
                      <m:t>𝐱</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𝑘</m:t>
                        </m:r>
                      </m:e>
                    </m:d>
                    <m:r>
                      <a:rPr lang="en-US" b="0" i="1" dirty="0" smtClean="0">
                        <a:latin typeface="Cambria Math" panose="02040503050406030204" pitchFamily="18" charset="0"/>
                      </a:rPr>
                      <m:t>)</m:t>
                    </m:r>
                  </m:oMath>
                </a14:m>
                <a:endParaRPr lang="en-US" dirty="0"/>
              </a:p>
              <a:p>
                <a:r>
                  <a:rPr lang="en-US" dirty="0"/>
                  <a:t>At time t, solve an optimal control problem over next N steps:</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𝐮</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1" i="0" smtClean="0">
                                  <a:latin typeface="Cambria Math" panose="02040503050406030204" pitchFamily="18" charset="0"/>
                                </a:rPr>
                                <m:t>𝐮</m:t>
                              </m:r>
                            </m:lim>
                          </m:limLow>
                        </m:fName>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b="0" i="1" smtClean="0">
                                  <a:latin typeface="Cambria Math" panose="02040503050406030204" pitchFamily="18" charset="0"/>
                                </a:rPr>
                                <m:t>𝑁</m:t>
                              </m:r>
                              <m:r>
                                <a:rPr lang="en-US" b="0" i="1" smtClean="0">
                                  <a:latin typeface="Cambria Math" panose="02040503050406030204" pitchFamily="18" charset="0"/>
                                </a:rPr>
                                <m:t>−1</m:t>
                              </m:r>
                            </m:sup>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𝐲</m:t>
                                      </m:r>
                                      <m:d>
                                        <m:dPr>
                                          <m:begChr m:val="["/>
                                          <m:endChr m:val="]"/>
                                          <m:ctrlPr>
                                            <a:rPr lang="en-US" b="1"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𝑟</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 </m:t>
                              </m:r>
                            </m:e>
                          </m:nary>
                          <m:r>
                            <a:rPr lang="en-US" b="0" i="1" smtClean="0">
                              <a:latin typeface="Cambria Math" panose="02040503050406030204" pitchFamily="18" charset="0"/>
                            </a:rPr>
                            <m:t>𝜌</m:t>
                          </m:r>
                          <m:r>
                            <a:rPr lang="en-US" b="0" i="1" smtClean="0">
                              <a:latin typeface="Cambria Math" panose="02040503050406030204" pitchFamily="18" charset="0"/>
                            </a:rPr>
                            <m:t>‖</m:t>
                          </m:r>
                          <m:r>
                            <a:rPr lang="en-US" b="1" i="0" smtClean="0">
                              <a:latin typeface="Cambria Math" panose="02040503050406030204" pitchFamily="18" charset="0"/>
                            </a:rPr>
                            <m:t>𝐮</m:t>
                          </m:r>
                          <m:sSup>
                            <m:sSupPr>
                              <m:ctrlPr>
                                <a:rPr lang="en-US" b="1" i="1" smtClean="0">
                                  <a:latin typeface="Cambria Math" panose="02040503050406030204" pitchFamily="18" charset="0"/>
                                </a:rPr>
                              </m:ctrlPr>
                            </m:sSupPr>
                            <m:e>
                              <m:d>
                                <m:dPr>
                                  <m:begChr m:val="["/>
                                  <m:endChr m:val="]"/>
                                  <m:ctrlPr>
                                    <a:rPr lang="en-US" b="1" i="1" smtClean="0">
                                      <a:latin typeface="Cambria Math" panose="02040503050406030204" pitchFamily="18" charset="0"/>
                                    </a:rPr>
                                  </m:ctrlPr>
                                </m:dPr>
                                <m:e>
                                  <m:r>
                                    <m:rPr>
                                      <m:sty m:val="p"/>
                                    </m:rPr>
                                    <a:rPr lang="en-US" b="0" i="0" smtClean="0">
                                      <a:latin typeface="Cambria Math" panose="02040503050406030204" pitchFamily="18" charset="0"/>
                                    </a:rPr>
                                    <m:t>t</m:t>
                                  </m:r>
                                  <m:r>
                                    <a:rPr lang="en-US" b="0" i="0" smtClean="0">
                                      <a:latin typeface="Cambria Math" panose="02040503050406030204" pitchFamily="18" charset="0"/>
                                    </a:rPr>
                                    <m:t>+</m:t>
                                  </m:r>
                                  <m:r>
                                    <m:rPr>
                                      <m:sty m:val="p"/>
                                    </m:rPr>
                                    <a:rPr lang="en-US" b="0" i="0" smtClean="0">
                                      <a:latin typeface="Cambria Math" panose="02040503050406030204" pitchFamily="18" charset="0"/>
                                    </a:rPr>
                                    <m:t>k</m:t>
                                  </m:r>
                                </m:e>
                              </m:d>
                              <m:r>
                                <a:rPr lang="en-US" b="1" i="1" smtClean="0">
                                  <a:latin typeface="Cambria Math" panose="02040503050406030204" pitchFamily="18" charset="0"/>
                                </a:rPr>
                                <m:t>‖</m:t>
                              </m:r>
                            </m:e>
                            <m:sup>
                              <m:r>
                                <a:rPr lang="en-US" b="0" i="0" smtClean="0">
                                  <a:latin typeface="Cambria Math" panose="02040503050406030204" pitchFamily="18" charset="0"/>
                                </a:rPr>
                                <m:t>2</m:t>
                              </m:r>
                            </m:sup>
                          </m:sSup>
                        </m:e>
                      </m:func>
                    </m:oMath>
                  </m:oMathPara>
                </a14:m>
                <a:endParaRPr lang="en-US" dirty="0"/>
              </a:p>
              <a:p>
                <a:pPr marL="0" indent="0" algn="ctr">
                  <a:buNone/>
                </a:pP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t>
                </a:r>
                <a14:m>
                  <m:oMath xmlns:m="http://schemas.openxmlformats.org/officeDocument/2006/math">
                    <m:r>
                      <a:rPr lang="en-US" sz="2400" b="1" i="0" dirty="0" smtClean="0">
                        <a:latin typeface="Cambria Math" panose="02040503050406030204" pitchFamily="18" charset="0"/>
                      </a:rPr>
                      <m:t>𝐱</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+1</m:t>
                        </m:r>
                      </m:e>
                    </m:d>
                    <m:r>
                      <a:rPr lang="en-US" sz="2400" b="0" i="1" dirty="0" smtClean="0">
                        <a:latin typeface="Cambria Math" panose="02040503050406030204" pitchFamily="18" charset="0"/>
                      </a:rPr>
                      <m:t>=</m:t>
                    </m:r>
                    <m:r>
                      <a:rPr lang="en-US" sz="2400" b="0" i="1" dirty="0" smtClean="0">
                        <a:latin typeface="Cambria Math" panose="02040503050406030204" pitchFamily="18" charset="0"/>
                      </a:rPr>
                      <m:t>𝑓</m:t>
                    </m:r>
                    <m:r>
                      <a:rPr lang="en-US" sz="2400" b="0" i="1" dirty="0" smtClean="0">
                        <a:latin typeface="Cambria Math" panose="02040503050406030204" pitchFamily="18" charset="0"/>
                      </a:rPr>
                      <m:t>(</m:t>
                    </m:r>
                    <m:r>
                      <a:rPr lang="en-US" sz="2400" b="1" i="0" dirty="0" smtClean="0">
                        <a:latin typeface="Cambria Math" panose="02040503050406030204" pitchFamily="18" charset="0"/>
                      </a:rPr>
                      <m:t>𝐱</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e>
                    </m:d>
                    <m:r>
                      <a:rPr lang="en-US" sz="2400" b="0" i="1" dirty="0" smtClean="0">
                        <a:latin typeface="Cambria Math" panose="02040503050406030204" pitchFamily="18" charset="0"/>
                      </a:rPr>
                      <m:t>,</m:t>
                    </m:r>
                    <m:r>
                      <a:rPr lang="en-US" sz="2400" b="1" i="0" dirty="0" smtClean="0">
                        <a:latin typeface="Cambria Math" panose="02040503050406030204" pitchFamily="18" charset="0"/>
                      </a:rPr>
                      <m:t>𝐮</m:t>
                    </m:r>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𝑡</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e>
                    </m:d>
                    <m:r>
                      <a:rPr lang="en-US" sz="2400" b="0" i="1" dirty="0" smtClean="0">
                        <a:latin typeface="Cambria Math" panose="02040503050406030204" pitchFamily="18" charset="0"/>
                      </a:rPr>
                      <m:t>)</m:t>
                    </m:r>
                  </m:oMath>
                </a14:m>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1" i="0" smtClean="0">
                          <a:latin typeface="Cambria Math" panose="02040503050406030204" pitchFamily="18" charset="0"/>
                        </a:rPr>
                        <m:t>𝐠</m:t>
                      </m:r>
                      <m:d>
                        <m:dPr>
                          <m:ctrlPr>
                            <a:rPr lang="en-US" sz="2400" b="0" i="1" smtClean="0">
                              <a:latin typeface="Cambria Math" panose="02040503050406030204" pitchFamily="18" charset="0"/>
                            </a:rPr>
                          </m:ctrlPr>
                        </m:dPr>
                        <m:e>
                          <m:r>
                            <a:rPr lang="en-US" sz="2400" b="1" i="0" smtClean="0">
                              <a:latin typeface="Cambria Math" panose="02040503050406030204" pitchFamily="18" charset="0"/>
                            </a:rPr>
                            <m:t>𝐱</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𝑘</m:t>
                              </m:r>
                            </m:e>
                          </m:d>
                        </m:e>
                      </m:d>
                    </m:oMath>
                  </m:oMathPara>
                </a14:m>
                <a:endParaRPr lang="en-US" sz="2400" b="0" dirty="0"/>
              </a:p>
              <a:p>
                <a:pPr marL="0" indent="0" algn="ctr">
                  <a:buNone/>
                </a:pP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𝐮</m:t>
                        </m:r>
                      </m:e>
                      <m:sub>
                        <m:r>
                          <m:rPr>
                            <m:sty m:val="p"/>
                          </m:rPr>
                          <a:rPr lang="en-US" sz="2400" b="0" i="1" smtClean="0">
                            <a:latin typeface="Cambria Math" panose="02040503050406030204" pitchFamily="18" charset="0"/>
                          </a:rPr>
                          <m:t>min</m:t>
                        </m:r>
                      </m:sub>
                    </m:sSub>
                    <m:r>
                      <a:rPr lang="en-US" sz="2400" b="0" i="1" smtClean="0">
                        <a:latin typeface="Cambria Math" panose="02040503050406030204" pitchFamily="18" charset="0"/>
                      </a:rPr>
                      <m:t>≤</m:t>
                    </m:r>
                    <m:r>
                      <a:rPr lang="en-US" sz="2400" b="1" i="0" smtClean="0">
                        <a:latin typeface="Cambria Math" panose="02040503050406030204" pitchFamily="18" charset="0"/>
                      </a:rPr>
                      <m:t>𝐮</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𝐮</m:t>
                        </m:r>
                      </m:e>
                      <m:sub>
                        <m:r>
                          <m:rPr>
                            <m:sty m:val="p"/>
                          </m:rPr>
                          <a:rPr lang="en-US" sz="2400" b="0" i="0" smtClean="0">
                            <a:latin typeface="Cambria Math" panose="02040503050406030204" pitchFamily="18" charset="0"/>
                          </a:rPr>
                          <m:t>max</m:t>
                        </m:r>
                      </m:sub>
                    </m:sSub>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𝐲</m:t>
                        </m:r>
                      </m:e>
                      <m:sub>
                        <m:r>
                          <m:rPr>
                            <m:sty m:val="p"/>
                          </m:rPr>
                          <a:rPr lang="en-US" sz="2400" b="0" i="0" smtClean="0">
                            <a:latin typeface="Cambria Math" panose="02040503050406030204" pitchFamily="18" charset="0"/>
                          </a:rPr>
                          <m:t>min</m:t>
                        </m:r>
                      </m:sub>
                    </m:sSub>
                    <m:r>
                      <a:rPr lang="en-US" sz="2400" b="0" i="1" smtClean="0">
                        <a:latin typeface="Cambria Math" panose="02040503050406030204" pitchFamily="18" charset="0"/>
                      </a:rPr>
                      <m:t>≤</m:t>
                    </m:r>
                    <m:r>
                      <a:rPr lang="en-US" sz="2400" b="1" i="0" smtClean="0">
                        <a:latin typeface="Cambria Math" panose="02040503050406030204" pitchFamily="18" charset="0"/>
                      </a:rPr>
                      <m:t>𝐲</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m:rPr>
                            <m:sty m:val="p"/>
                          </m:rPr>
                          <a:rPr lang="en-US" sz="2400" b="0" i="0" smtClean="0">
                            <a:latin typeface="Cambria Math" panose="02040503050406030204" pitchFamily="18" charset="0"/>
                          </a:rPr>
                          <m:t>max</m:t>
                        </m:r>
                      </m:sub>
                    </m:sSub>
                  </m:oMath>
                </a14:m>
                <a:endParaRPr lang="en-US" sz="2400" dirty="0"/>
              </a:p>
              <a:p>
                <a:r>
                  <a:rPr lang="en-US" sz="2400" dirty="0"/>
                  <a:t>Only apply optimal control input value </a:t>
                </a:r>
                <a14:m>
                  <m:oMath xmlns:m="http://schemas.openxmlformats.org/officeDocument/2006/math">
                    <m:sSup>
                      <m:sSupPr>
                        <m:ctrlPr>
                          <a:rPr lang="en-US" sz="2400" i="1">
                            <a:latin typeface="Cambria Math" panose="02040503050406030204" pitchFamily="18" charset="0"/>
                          </a:rPr>
                        </m:ctrlPr>
                      </m:sSupPr>
                      <m:e>
                        <m:r>
                          <a:rPr lang="en-US" sz="2400" b="1">
                            <a:latin typeface="Cambria Math" panose="02040503050406030204" pitchFamily="18" charset="0"/>
                          </a:rPr>
                          <m:t>𝐮</m:t>
                        </m:r>
                      </m:e>
                      <m:sup>
                        <m:r>
                          <a:rPr lang="en-US" sz="2400" i="1">
                            <a:latin typeface="Cambria Math" panose="02040503050406030204" pitchFamily="18" charset="0"/>
                          </a:rPr>
                          <m:t>∗</m:t>
                        </m:r>
                      </m:sup>
                    </m:sSup>
                  </m:oMath>
                </a14:m>
                <a:r>
                  <a:rPr lang="en-US" sz="2400" dirty="0"/>
                  <a:t> at time </a:t>
                </a:r>
                <a14:m>
                  <m:oMath xmlns:m="http://schemas.openxmlformats.org/officeDocument/2006/math">
                    <m:r>
                      <a:rPr lang="en-US" sz="2400" i="1" dirty="0" smtClean="0">
                        <a:latin typeface="Cambria Math" panose="02040503050406030204" pitchFamily="18" charset="0"/>
                      </a:rPr>
                      <m:t>𝑡</m:t>
                    </m:r>
                  </m:oMath>
                </a14:m>
                <a:endParaRPr lang="en-US" sz="2400" dirty="0"/>
              </a:p>
              <a:p>
                <a:r>
                  <a:rPr lang="en-US" sz="2400" dirty="0"/>
                  <a:t>At time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+1</m:t>
                    </m:r>
                  </m:oMath>
                </a14:m>
                <a:r>
                  <a:rPr lang="en-US" sz="2400" dirty="0"/>
                  <a:t>: get new measurements, repeat optimization</a:t>
                </a:r>
              </a:p>
              <a:p>
                <a:pPr marL="0" indent="0" algn="ctr">
                  <a:buNone/>
                </a:pPr>
                <a:endParaRPr lang="en-US" sz="2400" dirty="0"/>
              </a:p>
              <a:p>
                <a:pPr marL="0" indent="0" algn="ctr">
                  <a:buNone/>
                </a:pPr>
                <a:endParaRPr lang="en-US" dirty="0"/>
              </a:p>
            </p:txBody>
          </p:sp>
        </mc:Choice>
        <mc:Fallback xmlns="">
          <p:sp>
            <p:nvSpPr>
              <p:cNvPr id="2" name="Content Placeholder 1">
                <a:extLst>
                  <a:ext uri="{FF2B5EF4-FFF2-40B4-BE49-F238E27FC236}">
                    <a16:creationId xmlns:a16="http://schemas.microsoft.com/office/drawing/2014/main" id="{C7FC6493-240A-4BCF-ABCA-9CF35505F681}"/>
                  </a:ext>
                </a:extLst>
              </p:cNvPr>
              <p:cNvSpPr>
                <a:spLocks noGrp="1" noRot="1" noChangeAspect="1" noMove="1" noResize="1" noEditPoints="1" noAdjustHandles="1" noChangeArrowheads="1" noChangeShapeType="1" noTextEdit="1"/>
              </p:cNvSpPr>
              <p:nvPr>
                <p:ph idx="1"/>
              </p:nvPr>
            </p:nvSpPr>
            <p:spPr>
              <a:blipFill>
                <a:blip r:embed="rId2"/>
                <a:stretch>
                  <a:fillRect l="-625" t="-2384" b="-15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A9BEA9D-9DCD-4BF3-80AD-559817CAF0F5}"/>
              </a:ext>
            </a:extLst>
          </p:cNvPr>
          <p:cNvSpPr>
            <a:spLocks noGrp="1"/>
          </p:cNvSpPr>
          <p:nvPr>
            <p:ph type="title"/>
          </p:nvPr>
        </p:nvSpPr>
        <p:spPr/>
        <p:txBody>
          <a:bodyPr/>
          <a:lstStyle/>
          <a:p>
            <a:r>
              <a:rPr lang="en-US" dirty="0"/>
              <a:t>Receding Horizon Philosophy</a:t>
            </a:r>
          </a:p>
        </p:txBody>
      </p:sp>
      <p:sp>
        <p:nvSpPr>
          <p:cNvPr id="4" name="Slide Number Placeholder 3">
            <a:extLst>
              <a:ext uri="{FF2B5EF4-FFF2-40B4-BE49-F238E27FC236}">
                <a16:creationId xmlns:a16="http://schemas.microsoft.com/office/drawing/2014/main" id="{A4870015-7FA6-453D-B94B-FAD369C27F00}"/>
              </a:ext>
            </a:extLst>
          </p:cNvPr>
          <p:cNvSpPr>
            <a:spLocks noGrp="1"/>
          </p:cNvSpPr>
          <p:nvPr>
            <p:ph type="sldNum" sz="quarter" idx="12"/>
          </p:nvPr>
        </p:nvSpPr>
        <p:spPr/>
        <p:txBody>
          <a:bodyPr/>
          <a:lstStyle/>
          <a:p>
            <a:fld id="{29AAD378-655A-49C6-813C-9FD132EF7440}" type="slidenum">
              <a:rPr lang="en-US" smtClean="0"/>
              <a:pPr/>
              <a:t>35</a:t>
            </a:fld>
            <a:endParaRPr lang="en-US" dirty="0"/>
          </a:p>
        </p:txBody>
      </p:sp>
    </p:spTree>
    <p:extLst>
      <p:ext uri="{BB962C8B-B14F-4D97-AF65-F5344CB8AC3E}">
        <p14:creationId xmlns:p14="http://schemas.microsoft.com/office/powerpoint/2010/main" val="2596918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A1F0B-7F76-43CE-B577-E6BFC90D750B}"/>
              </a:ext>
            </a:extLst>
          </p:cNvPr>
          <p:cNvSpPr>
            <a:spLocks noGrp="1"/>
          </p:cNvSpPr>
          <p:nvPr>
            <p:ph type="title"/>
          </p:nvPr>
        </p:nvSpPr>
        <p:spPr/>
        <p:txBody>
          <a:bodyPr/>
          <a:lstStyle/>
          <a:p>
            <a:r>
              <a:rPr lang="en-US" dirty="0"/>
              <a:t>Receding Horizon or MPC</a:t>
            </a:r>
          </a:p>
        </p:txBody>
      </p:sp>
      <p:sp>
        <p:nvSpPr>
          <p:cNvPr id="4" name="Slide Number Placeholder 3">
            <a:extLst>
              <a:ext uri="{FF2B5EF4-FFF2-40B4-BE49-F238E27FC236}">
                <a16:creationId xmlns:a16="http://schemas.microsoft.com/office/drawing/2014/main" id="{C3F8BB18-2A90-4FF7-BC9C-E455CD17FA52}"/>
              </a:ext>
            </a:extLst>
          </p:cNvPr>
          <p:cNvSpPr>
            <a:spLocks noGrp="1"/>
          </p:cNvSpPr>
          <p:nvPr>
            <p:ph type="sldNum" sz="quarter" idx="12"/>
          </p:nvPr>
        </p:nvSpPr>
        <p:spPr/>
        <p:txBody>
          <a:bodyPr/>
          <a:lstStyle/>
          <a:p>
            <a:fld id="{29AAD378-655A-49C6-813C-9FD132EF7440}" type="slidenum">
              <a:rPr lang="en-US" smtClean="0"/>
              <a:pPr/>
              <a:t>36</a:t>
            </a:fld>
            <a:endParaRPr lang="en-US" dirty="0"/>
          </a:p>
        </p:txBody>
      </p:sp>
      <p:pic>
        <p:nvPicPr>
          <p:cNvPr id="6" name="Picture 5">
            <a:extLst>
              <a:ext uri="{FF2B5EF4-FFF2-40B4-BE49-F238E27FC236}">
                <a16:creationId xmlns:a16="http://schemas.microsoft.com/office/drawing/2014/main" id="{112F7EFA-7540-46BC-BA8D-7DA300E70F83}"/>
              </a:ext>
            </a:extLst>
          </p:cNvPr>
          <p:cNvPicPr>
            <a:picLocks noChangeAspect="1"/>
          </p:cNvPicPr>
          <p:nvPr/>
        </p:nvPicPr>
        <p:blipFill rotWithShape="1">
          <a:blip r:embed="rId2">
            <a:extLst>
              <a:ext uri="{28A0092B-C50C-407E-A947-70E740481C1C}">
                <a14:useLocalDpi xmlns:a14="http://schemas.microsoft.com/office/drawing/2010/main" val="0"/>
              </a:ext>
            </a:extLst>
          </a:blip>
          <a:srcRect b="52781"/>
          <a:stretch/>
        </p:blipFill>
        <p:spPr>
          <a:xfrm>
            <a:off x="270236" y="1785169"/>
            <a:ext cx="6384307" cy="2894406"/>
          </a:xfrm>
          <a:prstGeom prst="rect">
            <a:avLst/>
          </a:prstGeom>
        </p:spPr>
      </p:pic>
      <p:pic>
        <p:nvPicPr>
          <p:cNvPr id="7" name="Picture 6">
            <a:extLst>
              <a:ext uri="{FF2B5EF4-FFF2-40B4-BE49-F238E27FC236}">
                <a16:creationId xmlns:a16="http://schemas.microsoft.com/office/drawing/2014/main" id="{E9A55CD4-E4E2-489D-94FF-36939F6D1E7A}"/>
              </a:ext>
            </a:extLst>
          </p:cNvPr>
          <p:cNvPicPr>
            <a:picLocks noChangeAspect="1"/>
          </p:cNvPicPr>
          <p:nvPr/>
        </p:nvPicPr>
        <p:blipFill rotWithShape="1">
          <a:blip r:embed="rId2">
            <a:extLst>
              <a:ext uri="{28A0092B-C50C-407E-A947-70E740481C1C}">
                <a14:useLocalDpi xmlns:a14="http://schemas.microsoft.com/office/drawing/2010/main" val="0"/>
              </a:ext>
            </a:extLst>
          </a:blip>
          <a:srcRect t="47427"/>
          <a:stretch/>
        </p:blipFill>
        <p:spPr>
          <a:xfrm>
            <a:off x="6096000" y="1930613"/>
            <a:ext cx="5936847" cy="2996773"/>
          </a:xfrm>
          <a:prstGeom prst="rect">
            <a:avLst/>
          </a:prstGeom>
        </p:spPr>
      </p:pic>
      <p:sp>
        <p:nvSpPr>
          <p:cNvPr id="8" name="TextBox 7">
            <a:extLst>
              <a:ext uri="{FF2B5EF4-FFF2-40B4-BE49-F238E27FC236}">
                <a16:creationId xmlns:a16="http://schemas.microsoft.com/office/drawing/2014/main" id="{2C8885AD-F9D5-42A0-BDE5-8C731E17A5BC}"/>
              </a:ext>
            </a:extLst>
          </p:cNvPr>
          <p:cNvSpPr txBox="1"/>
          <p:nvPr/>
        </p:nvSpPr>
        <p:spPr>
          <a:xfrm>
            <a:off x="668511" y="5378245"/>
            <a:ext cx="4179799" cy="369332"/>
          </a:xfrm>
          <a:prstGeom prst="rect">
            <a:avLst/>
          </a:prstGeom>
          <a:noFill/>
        </p:spPr>
        <p:txBody>
          <a:bodyPr wrap="none" rtlCol="0">
            <a:spAutoFit/>
          </a:bodyPr>
          <a:lstStyle/>
          <a:p>
            <a:r>
              <a:rPr lang="en-US" b="1" dirty="0"/>
              <a:t>Image from: https://tinyurl.com/yaej43x5</a:t>
            </a:r>
          </a:p>
        </p:txBody>
      </p:sp>
    </p:spTree>
    <p:extLst>
      <p:ext uri="{BB962C8B-B14F-4D97-AF65-F5344CB8AC3E}">
        <p14:creationId xmlns:p14="http://schemas.microsoft.com/office/powerpoint/2010/main" val="1848142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1D0F595-88EE-4901-9123-10BAA87FB975}"/>
                  </a:ext>
                </a:extLst>
              </p:cNvPr>
              <p:cNvSpPr>
                <a:spLocks noGrp="1"/>
              </p:cNvSpPr>
              <p:nvPr>
                <p:ph idx="1"/>
              </p:nvPr>
            </p:nvSpPr>
            <p:spPr/>
            <p:txBody>
              <a:bodyPr/>
              <a:lstStyle/>
              <a:p>
                <a:r>
                  <a:rPr lang="en-US" dirty="0"/>
                  <a:t>Based on the idea of fuzzy sets (1965, inventor: </a:t>
                </a:r>
                <a:r>
                  <a:rPr lang="en-US" dirty="0" err="1"/>
                  <a:t>Lotfi</a:t>
                </a:r>
                <a:r>
                  <a:rPr lang="en-US" dirty="0"/>
                  <a:t> Zadeh)</a:t>
                </a:r>
              </a:p>
              <a:p>
                <a:r>
                  <a:rPr lang="en-US" dirty="0"/>
                  <a:t>Typical notion of set membership: </a:t>
                </a:r>
                <a14:m>
                  <m:oMath xmlns:m="http://schemas.openxmlformats.org/officeDocument/2006/math">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1</m:t>
                    </m:r>
                  </m:oMath>
                </a14:m>
                <a:endParaRPr lang="en-US" dirty="0"/>
              </a:p>
              <a:p>
                <a:r>
                  <a:rPr lang="en-US" dirty="0"/>
                  <a:t>Fuzzy logic: element membership in a set is a number between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1</m:t>
                    </m:r>
                  </m:oMath>
                </a14:m>
                <a:endParaRPr lang="en-US" dirty="0"/>
              </a:p>
              <a:p>
                <a:r>
                  <a:rPr lang="en-US" dirty="0"/>
                  <a:t>Fuzzy operations on sets:</a:t>
                </a:r>
              </a:p>
              <a:p>
                <a:pPr lvl="1"/>
                <a14:m>
                  <m:oMath xmlns:m="http://schemas.openxmlformats.org/officeDocument/2006/math">
                    <m:r>
                      <a:rPr lang="en-US" b="0" i="1" smtClean="0">
                        <a:latin typeface="Cambria Math" panose="02040503050406030204" pitchFamily="18" charset="0"/>
                      </a:rPr>
                      <m:t>𝑛𝑜𝑡</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=1−</m:t>
                    </m:r>
                    <m:r>
                      <a:rPr lang="en-US" b="0" i="1" smtClean="0">
                        <a:latin typeface="Cambria Math" panose="02040503050406030204" pitchFamily="18" charset="0"/>
                      </a:rPr>
                      <m:t>𝐴</m:t>
                    </m:r>
                  </m:oMath>
                </a14:m>
                <a:endParaRPr lang="en-US" b="0" dirty="0"/>
              </a:p>
              <a:p>
                <a:pPr lvl="1"/>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r>
                      <a:rPr lang="en-US" i="1" dirty="0" smtClean="0">
                        <a:latin typeface="Cambria Math" panose="02040503050406030204" pitchFamily="18" charset="0"/>
                      </a:rPr>
                      <m:t>𝑎𝑛𝑑</m:t>
                    </m:r>
                    <m:r>
                      <a:rPr lang="en-US" i="1" dirty="0"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e>
                    </m:func>
                  </m:oMath>
                </a14:m>
                <a:endParaRPr lang="en-US" b="0" dirty="0"/>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p:txBody>
          </p:sp>
        </mc:Choice>
        <mc:Fallback xmlns="">
          <p:sp>
            <p:nvSpPr>
              <p:cNvPr id="2" name="Content Placeholder 1">
                <a:extLst>
                  <a:ext uri="{FF2B5EF4-FFF2-40B4-BE49-F238E27FC236}">
                    <a16:creationId xmlns:a16="http://schemas.microsoft.com/office/drawing/2014/main" id="{71D0F595-88EE-4901-9123-10BAA87FB975}"/>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F252F96-1E94-44F1-88BE-AD25C5F5C722}"/>
              </a:ext>
            </a:extLst>
          </p:cNvPr>
          <p:cNvSpPr>
            <a:spLocks noGrp="1"/>
          </p:cNvSpPr>
          <p:nvPr>
            <p:ph type="title"/>
          </p:nvPr>
        </p:nvSpPr>
        <p:spPr/>
        <p:txBody>
          <a:bodyPr/>
          <a:lstStyle/>
          <a:p>
            <a:r>
              <a:rPr lang="en-US" dirty="0"/>
              <a:t>Rule-based or Fuzzy Control</a:t>
            </a:r>
          </a:p>
        </p:txBody>
      </p:sp>
      <p:sp>
        <p:nvSpPr>
          <p:cNvPr id="4" name="Slide Number Placeholder 3">
            <a:extLst>
              <a:ext uri="{FF2B5EF4-FFF2-40B4-BE49-F238E27FC236}">
                <a16:creationId xmlns:a16="http://schemas.microsoft.com/office/drawing/2014/main" id="{B9F2596F-408A-46AA-84AE-B224EF958493}"/>
              </a:ext>
            </a:extLst>
          </p:cNvPr>
          <p:cNvSpPr>
            <a:spLocks noGrp="1"/>
          </p:cNvSpPr>
          <p:nvPr>
            <p:ph type="sldNum" sz="quarter" idx="12"/>
          </p:nvPr>
        </p:nvSpPr>
        <p:spPr/>
        <p:txBody>
          <a:bodyPr/>
          <a:lstStyle/>
          <a:p>
            <a:fld id="{29AAD378-655A-49C6-813C-9FD132EF7440}" type="slidenum">
              <a:rPr lang="en-US" smtClean="0"/>
              <a:pPr/>
              <a:t>37</a:t>
            </a:fld>
            <a:endParaRPr lang="en-US" dirty="0"/>
          </a:p>
        </p:txBody>
      </p:sp>
    </p:spTree>
    <p:extLst>
      <p:ext uri="{BB962C8B-B14F-4D97-AF65-F5344CB8AC3E}">
        <p14:creationId xmlns:p14="http://schemas.microsoft.com/office/powerpoint/2010/main" val="2301127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3FA4E-8337-438F-8FA8-06C11D5DA4D4}"/>
              </a:ext>
            </a:extLst>
          </p:cNvPr>
          <p:cNvSpPr>
            <a:spLocks noGrp="1"/>
          </p:cNvSpPr>
          <p:nvPr>
            <p:ph idx="1"/>
          </p:nvPr>
        </p:nvSpPr>
        <p:spPr/>
        <p:txBody>
          <a:bodyPr/>
          <a:lstStyle/>
          <a:p>
            <a:r>
              <a:rPr lang="en-US" dirty="0"/>
              <a:t>Fuzzy logic acknowledges and exploits tolerance for uncertainty and imprecision</a:t>
            </a:r>
          </a:p>
          <a:p>
            <a:r>
              <a:rPr lang="en-US" dirty="0"/>
              <a:t>Three Steps of Fuzzy Control:</a:t>
            </a:r>
          </a:p>
          <a:p>
            <a:pPr lvl="1"/>
            <a:r>
              <a:rPr lang="en-US" dirty="0"/>
              <a:t>Inputs are mapped to fuzzy sets </a:t>
            </a:r>
          </a:p>
          <a:p>
            <a:pPr lvl="1"/>
            <a:r>
              <a:rPr lang="en-US" dirty="0"/>
              <a:t>Fuzzy inference consists of a number of fuzzy rules </a:t>
            </a:r>
          </a:p>
          <a:p>
            <a:pPr lvl="1"/>
            <a:r>
              <a:rPr lang="en-US" dirty="0"/>
              <a:t>Final output obtained through defuzzification</a:t>
            </a:r>
          </a:p>
        </p:txBody>
      </p:sp>
      <p:sp>
        <p:nvSpPr>
          <p:cNvPr id="3" name="Title 2">
            <a:extLst>
              <a:ext uri="{FF2B5EF4-FFF2-40B4-BE49-F238E27FC236}">
                <a16:creationId xmlns:a16="http://schemas.microsoft.com/office/drawing/2014/main" id="{8E517C15-3AFA-4343-B8D8-C9CB1ABBA830}"/>
              </a:ext>
            </a:extLst>
          </p:cNvPr>
          <p:cNvSpPr>
            <a:spLocks noGrp="1"/>
          </p:cNvSpPr>
          <p:nvPr>
            <p:ph type="title"/>
          </p:nvPr>
        </p:nvSpPr>
        <p:spPr/>
        <p:txBody>
          <a:bodyPr/>
          <a:lstStyle/>
          <a:p>
            <a:r>
              <a:rPr lang="en-US" dirty="0"/>
              <a:t>Design of a Fuzzy Controller</a:t>
            </a:r>
          </a:p>
        </p:txBody>
      </p:sp>
      <p:sp>
        <p:nvSpPr>
          <p:cNvPr id="4" name="Slide Number Placeholder 3">
            <a:extLst>
              <a:ext uri="{FF2B5EF4-FFF2-40B4-BE49-F238E27FC236}">
                <a16:creationId xmlns:a16="http://schemas.microsoft.com/office/drawing/2014/main" id="{A653120A-D27E-4727-ACF3-B3BB8201F33D}"/>
              </a:ext>
            </a:extLst>
          </p:cNvPr>
          <p:cNvSpPr>
            <a:spLocks noGrp="1"/>
          </p:cNvSpPr>
          <p:nvPr>
            <p:ph type="sldNum" sz="quarter" idx="12"/>
          </p:nvPr>
        </p:nvSpPr>
        <p:spPr/>
        <p:txBody>
          <a:bodyPr/>
          <a:lstStyle/>
          <a:p>
            <a:fld id="{29AAD378-655A-49C6-813C-9FD132EF7440}" type="slidenum">
              <a:rPr lang="en-US" smtClean="0"/>
              <a:pPr/>
              <a:t>38</a:t>
            </a:fld>
            <a:endParaRPr lang="en-US" dirty="0"/>
          </a:p>
        </p:txBody>
      </p:sp>
      <p:grpSp>
        <p:nvGrpSpPr>
          <p:cNvPr id="15" name="Group 14">
            <a:extLst>
              <a:ext uri="{FF2B5EF4-FFF2-40B4-BE49-F238E27FC236}">
                <a16:creationId xmlns:a16="http://schemas.microsoft.com/office/drawing/2014/main" id="{A068FC85-D017-4082-AC3F-F1759ECE8724}"/>
              </a:ext>
            </a:extLst>
          </p:cNvPr>
          <p:cNvGrpSpPr/>
          <p:nvPr/>
        </p:nvGrpSpPr>
        <p:grpSpPr>
          <a:xfrm>
            <a:off x="9013024" y="2065338"/>
            <a:ext cx="2852744" cy="3618703"/>
            <a:chOff x="6552405" y="2000250"/>
            <a:chExt cx="3429000" cy="4800600"/>
          </a:xfrm>
        </p:grpSpPr>
        <p:sp>
          <p:nvSpPr>
            <p:cNvPr id="5" name="Rectangle 4">
              <a:extLst>
                <a:ext uri="{FF2B5EF4-FFF2-40B4-BE49-F238E27FC236}">
                  <a16:creationId xmlns:a16="http://schemas.microsoft.com/office/drawing/2014/main" id="{4B80F614-93BE-4035-B0D6-14C19D30FA52}"/>
                </a:ext>
              </a:extLst>
            </p:cNvPr>
            <p:cNvSpPr>
              <a:spLocks noChangeArrowheads="1"/>
            </p:cNvSpPr>
            <p:nvPr/>
          </p:nvSpPr>
          <p:spPr bwMode="auto">
            <a:xfrm>
              <a:off x="6552405" y="2533650"/>
              <a:ext cx="3429000" cy="9906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pPr algn="ctr"/>
              <a:r>
                <a:rPr lang="en-US" altLang="en-US" sz="2400">
                  <a:latin typeface="Calibri" panose="020F0502020204030204" pitchFamily="34" charset="0"/>
                  <a:cs typeface="Calibri" panose="020F0502020204030204" pitchFamily="34" charset="0"/>
                </a:rPr>
                <a:t>Map to Fuzzy Sets</a:t>
              </a:r>
              <a:endParaRPr lang="en-US" altLang="en-US" sz="280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739ABAF-758C-4D3C-BE1E-DBD31A1FFBFF}"/>
                </a:ext>
              </a:extLst>
            </p:cNvPr>
            <p:cNvSpPr>
              <a:spLocks noChangeArrowheads="1"/>
            </p:cNvSpPr>
            <p:nvPr/>
          </p:nvSpPr>
          <p:spPr bwMode="auto">
            <a:xfrm>
              <a:off x="6552405" y="3524250"/>
              <a:ext cx="3429000" cy="19050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pPr algn="ctr"/>
              <a:r>
                <a:rPr lang="en-US" altLang="en-US" sz="2400" dirty="0">
                  <a:latin typeface="Calibri" panose="020F0502020204030204" pitchFamily="34" charset="0"/>
                  <a:cs typeface="Calibri" panose="020F0502020204030204" pitchFamily="34" charset="0"/>
                </a:rPr>
                <a:t>Fuzzy Rules</a:t>
              </a:r>
              <a:br>
                <a:rPr lang="en-US" altLang="en-US" sz="2800" dirty="0">
                  <a:latin typeface="Calibri" panose="020F0502020204030204" pitchFamily="34" charset="0"/>
                  <a:cs typeface="Calibri" panose="020F0502020204030204" pitchFamily="34" charset="0"/>
                </a:rPr>
              </a:br>
              <a:r>
                <a:rPr lang="en-US" altLang="en-US" sz="2000" dirty="0">
                  <a:latin typeface="Calibri" panose="020F0502020204030204" pitchFamily="34" charset="0"/>
                  <a:cs typeface="Calibri" panose="020F0502020204030204" pitchFamily="34" charset="0"/>
                </a:rPr>
                <a:t>IF A AND B THEN L</a:t>
              </a:r>
              <a:br>
                <a:rPr lang="en-US" altLang="en-US" sz="2000" dirty="0">
                  <a:latin typeface="Calibri" panose="020F0502020204030204" pitchFamily="34" charset="0"/>
                  <a:cs typeface="Calibri" panose="020F0502020204030204" pitchFamily="34" charset="0"/>
                </a:rPr>
              </a:br>
              <a:r>
                <a:rPr lang="en-US" altLang="en-US" sz="2000" dirty="0">
                  <a:latin typeface="Calibri" panose="020F0502020204030204" pitchFamily="34" charset="0"/>
                  <a:cs typeface="Calibri" panose="020F0502020204030204" pitchFamily="34" charset="0"/>
                </a:rPr>
                <a:t>*</a:t>
              </a:r>
              <a:br>
                <a:rPr lang="en-US" altLang="en-US" sz="2000" dirty="0">
                  <a:latin typeface="Calibri" panose="020F0502020204030204" pitchFamily="34" charset="0"/>
                  <a:cs typeface="Calibri" panose="020F0502020204030204" pitchFamily="34" charset="0"/>
                </a:rPr>
              </a:br>
              <a:r>
                <a:rPr lang="en-US" altLang="en-US" sz="2000" dirty="0">
                  <a:latin typeface="Calibri" panose="020F0502020204030204" pitchFamily="34" charset="0"/>
                  <a:cs typeface="Calibri" panose="020F0502020204030204" pitchFamily="34" charset="0"/>
                </a:rPr>
                <a:t>*</a:t>
              </a:r>
              <a:endParaRPr lang="en-US" altLang="en-US" sz="28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696D50B3-7446-4698-8C8A-34D13589CEC5}"/>
                </a:ext>
              </a:extLst>
            </p:cNvPr>
            <p:cNvSpPr>
              <a:spLocks noChangeArrowheads="1"/>
            </p:cNvSpPr>
            <p:nvPr/>
          </p:nvSpPr>
          <p:spPr bwMode="auto">
            <a:xfrm>
              <a:off x="6552405" y="5429250"/>
              <a:ext cx="3429000" cy="8382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pPr algn="ctr"/>
              <a:r>
                <a:rPr lang="en-US" altLang="en-US" sz="2400">
                  <a:latin typeface="Calibri" panose="020F0502020204030204" pitchFamily="34" charset="0"/>
                  <a:cs typeface="Calibri" panose="020F0502020204030204" pitchFamily="34" charset="0"/>
                </a:rPr>
                <a:t>Defuzzification</a:t>
              </a:r>
              <a:endParaRPr lang="en-US" altLang="en-US" sz="2800">
                <a:latin typeface="Calibri" panose="020F0502020204030204" pitchFamily="34" charset="0"/>
                <a:cs typeface="Calibri" panose="020F0502020204030204" pitchFamily="34" charset="0"/>
              </a:endParaRPr>
            </a:p>
          </p:txBody>
        </p:sp>
        <p:sp>
          <p:nvSpPr>
            <p:cNvPr id="8" name="Line 6">
              <a:extLst>
                <a:ext uri="{FF2B5EF4-FFF2-40B4-BE49-F238E27FC236}">
                  <a16:creationId xmlns:a16="http://schemas.microsoft.com/office/drawing/2014/main" id="{C58FA99A-A559-4E49-B5A5-D17F1C541CBD}"/>
                </a:ext>
              </a:extLst>
            </p:cNvPr>
            <p:cNvSpPr>
              <a:spLocks noChangeShapeType="1"/>
            </p:cNvSpPr>
            <p:nvPr/>
          </p:nvSpPr>
          <p:spPr bwMode="auto">
            <a:xfrm>
              <a:off x="8228805" y="6267450"/>
              <a:ext cx="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sz="1200">
                <a:latin typeface="Calibri" panose="020F0502020204030204" pitchFamily="34" charset="0"/>
                <a:cs typeface="Calibri" panose="020F0502020204030204" pitchFamily="34" charset="0"/>
              </a:endParaRPr>
            </a:p>
          </p:txBody>
        </p:sp>
        <p:sp>
          <p:nvSpPr>
            <p:cNvPr id="10" name="Line 8">
              <a:extLst>
                <a:ext uri="{FF2B5EF4-FFF2-40B4-BE49-F238E27FC236}">
                  <a16:creationId xmlns:a16="http://schemas.microsoft.com/office/drawing/2014/main" id="{507F55D8-F081-4C02-BEA6-5B52207A71F4}"/>
                </a:ext>
              </a:extLst>
            </p:cNvPr>
            <p:cNvSpPr>
              <a:spLocks noChangeShapeType="1"/>
            </p:cNvSpPr>
            <p:nvPr/>
          </p:nvSpPr>
          <p:spPr bwMode="auto">
            <a:xfrm>
              <a:off x="8204992" y="2000250"/>
              <a:ext cx="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sz="120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15850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3C23B-DF43-4F5D-9131-4C809F673171}"/>
              </a:ext>
            </a:extLst>
          </p:cNvPr>
          <p:cNvSpPr>
            <a:spLocks noGrp="1"/>
          </p:cNvSpPr>
          <p:nvPr>
            <p:ph type="title"/>
          </p:nvPr>
        </p:nvSpPr>
        <p:spPr/>
        <p:txBody>
          <a:bodyPr/>
          <a:lstStyle/>
          <a:p>
            <a:r>
              <a:rPr lang="en-US" dirty="0"/>
              <a:t>Fuzzing inputs</a:t>
            </a:r>
          </a:p>
        </p:txBody>
      </p:sp>
      <p:sp>
        <p:nvSpPr>
          <p:cNvPr id="4" name="Slide Number Placeholder 3">
            <a:extLst>
              <a:ext uri="{FF2B5EF4-FFF2-40B4-BE49-F238E27FC236}">
                <a16:creationId xmlns:a16="http://schemas.microsoft.com/office/drawing/2014/main" id="{2A8769B6-AF35-4988-966F-1B9AFD4DA12E}"/>
              </a:ext>
            </a:extLst>
          </p:cNvPr>
          <p:cNvSpPr>
            <a:spLocks noGrp="1"/>
          </p:cNvSpPr>
          <p:nvPr>
            <p:ph type="sldNum" sz="quarter" idx="12"/>
          </p:nvPr>
        </p:nvSpPr>
        <p:spPr/>
        <p:txBody>
          <a:bodyPr/>
          <a:lstStyle/>
          <a:p>
            <a:fld id="{29AAD378-655A-49C6-813C-9FD132EF7440}" type="slidenum">
              <a:rPr lang="en-US" smtClean="0"/>
              <a:pPr/>
              <a:t>39</a:t>
            </a:fld>
            <a:endParaRPr lang="en-US" dirty="0"/>
          </a:p>
        </p:txBody>
      </p:sp>
      <p:sp>
        <p:nvSpPr>
          <p:cNvPr id="26" name="AutoShape 4">
            <a:extLst>
              <a:ext uri="{FF2B5EF4-FFF2-40B4-BE49-F238E27FC236}">
                <a16:creationId xmlns:a16="http://schemas.microsoft.com/office/drawing/2014/main" id="{6C1617E4-01BD-4872-83D3-D323E35E6074}"/>
              </a:ext>
            </a:extLst>
          </p:cNvPr>
          <p:cNvSpPr>
            <a:spLocks noChangeArrowheads="1"/>
          </p:cNvSpPr>
          <p:nvPr/>
        </p:nvSpPr>
        <p:spPr bwMode="auto">
          <a:xfrm>
            <a:off x="2045494" y="2466975"/>
            <a:ext cx="1676400" cy="15240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27" name="AutoShape 5">
            <a:extLst>
              <a:ext uri="{FF2B5EF4-FFF2-40B4-BE49-F238E27FC236}">
                <a16:creationId xmlns:a16="http://schemas.microsoft.com/office/drawing/2014/main" id="{28C06AE4-9398-4E5E-8F69-0EAC03001EB5}"/>
              </a:ext>
            </a:extLst>
          </p:cNvPr>
          <p:cNvSpPr>
            <a:spLocks noChangeArrowheads="1"/>
          </p:cNvSpPr>
          <p:nvPr/>
        </p:nvSpPr>
        <p:spPr bwMode="auto">
          <a:xfrm>
            <a:off x="3036094" y="2466975"/>
            <a:ext cx="1676400" cy="15240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28" name="AutoShape 6">
            <a:extLst>
              <a:ext uri="{FF2B5EF4-FFF2-40B4-BE49-F238E27FC236}">
                <a16:creationId xmlns:a16="http://schemas.microsoft.com/office/drawing/2014/main" id="{43EFD8F8-44EA-4534-B405-CA1E5193A8D7}"/>
              </a:ext>
            </a:extLst>
          </p:cNvPr>
          <p:cNvSpPr>
            <a:spLocks noChangeArrowheads="1"/>
          </p:cNvSpPr>
          <p:nvPr/>
        </p:nvSpPr>
        <p:spPr bwMode="auto">
          <a:xfrm>
            <a:off x="4026694" y="2466975"/>
            <a:ext cx="1676400" cy="15240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29" name="Line 7">
            <a:extLst>
              <a:ext uri="{FF2B5EF4-FFF2-40B4-BE49-F238E27FC236}">
                <a16:creationId xmlns:a16="http://schemas.microsoft.com/office/drawing/2014/main" id="{EA8D7B97-C339-4571-BD8D-40D1D4770CDB}"/>
              </a:ext>
            </a:extLst>
          </p:cNvPr>
          <p:cNvSpPr>
            <a:spLocks noChangeShapeType="1"/>
          </p:cNvSpPr>
          <p:nvPr/>
        </p:nvSpPr>
        <p:spPr bwMode="auto">
          <a:xfrm>
            <a:off x="5626894" y="3990975"/>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30" name="Line 8">
            <a:extLst>
              <a:ext uri="{FF2B5EF4-FFF2-40B4-BE49-F238E27FC236}">
                <a16:creationId xmlns:a16="http://schemas.microsoft.com/office/drawing/2014/main" id="{54BE4C2F-476D-4BA9-8A75-1BF667CFC1A9}"/>
              </a:ext>
            </a:extLst>
          </p:cNvPr>
          <p:cNvSpPr>
            <a:spLocks noChangeShapeType="1"/>
          </p:cNvSpPr>
          <p:nvPr/>
        </p:nvSpPr>
        <p:spPr bwMode="auto">
          <a:xfrm flipH="1">
            <a:off x="826294" y="3990975"/>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31" name="Line 9">
            <a:extLst>
              <a:ext uri="{FF2B5EF4-FFF2-40B4-BE49-F238E27FC236}">
                <a16:creationId xmlns:a16="http://schemas.microsoft.com/office/drawing/2014/main" id="{C0A893A6-6D3D-4241-BCFD-EC57D3755CEC}"/>
              </a:ext>
            </a:extLst>
          </p:cNvPr>
          <p:cNvSpPr>
            <a:spLocks noChangeShapeType="1"/>
          </p:cNvSpPr>
          <p:nvPr/>
        </p:nvSpPr>
        <p:spPr bwMode="auto">
          <a:xfrm flipV="1">
            <a:off x="5322094" y="2466975"/>
            <a:ext cx="7620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32" name="Line 10">
            <a:extLst>
              <a:ext uri="{FF2B5EF4-FFF2-40B4-BE49-F238E27FC236}">
                <a16:creationId xmlns:a16="http://schemas.microsoft.com/office/drawing/2014/main" id="{CD643130-BB2E-4F3A-93FF-5BB838AB0F6F}"/>
              </a:ext>
            </a:extLst>
          </p:cNvPr>
          <p:cNvSpPr>
            <a:spLocks noChangeShapeType="1"/>
          </p:cNvSpPr>
          <p:nvPr/>
        </p:nvSpPr>
        <p:spPr bwMode="auto">
          <a:xfrm>
            <a:off x="6084094" y="2466975"/>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33" name="Line 11">
            <a:extLst>
              <a:ext uri="{FF2B5EF4-FFF2-40B4-BE49-F238E27FC236}">
                <a16:creationId xmlns:a16="http://schemas.microsoft.com/office/drawing/2014/main" id="{DB8194EA-338F-4623-807F-A53763BD4961}"/>
              </a:ext>
            </a:extLst>
          </p:cNvPr>
          <p:cNvSpPr>
            <a:spLocks noChangeShapeType="1"/>
          </p:cNvSpPr>
          <p:nvPr/>
        </p:nvSpPr>
        <p:spPr bwMode="auto">
          <a:xfrm flipH="1" flipV="1">
            <a:off x="1740694" y="2466975"/>
            <a:ext cx="7620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34" name="Line 12">
            <a:extLst>
              <a:ext uri="{FF2B5EF4-FFF2-40B4-BE49-F238E27FC236}">
                <a16:creationId xmlns:a16="http://schemas.microsoft.com/office/drawing/2014/main" id="{65C17EC1-4FDE-434A-AB28-359F0F8CA741}"/>
              </a:ext>
            </a:extLst>
          </p:cNvPr>
          <p:cNvSpPr>
            <a:spLocks noChangeShapeType="1"/>
          </p:cNvSpPr>
          <p:nvPr/>
        </p:nvSpPr>
        <p:spPr bwMode="auto">
          <a:xfrm flipH="1">
            <a:off x="826294" y="2466975"/>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mc:AlternateContent xmlns:mc="http://schemas.openxmlformats.org/markup-compatibility/2006" xmlns:a14="http://schemas.microsoft.com/office/drawing/2010/main">
        <mc:Choice Requires="a14">
          <p:sp>
            <p:nvSpPr>
              <p:cNvPr id="35" name="Text Box 13">
                <a:extLst>
                  <a:ext uri="{FF2B5EF4-FFF2-40B4-BE49-F238E27FC236}">
                    <a16:creationId xmlns:a16="http://schemas.microsoft.com/office/drawing/2014/main" id="{4A295B9C-75DA-4C80-933C-16AEC9CC3B04}"/>
                  </a:ext>
                </a:extLst>
              </p:cNvPr>
              <p:cNvSpPr txBox="1">
                <a:spLocks noChangeArrowheads="1"/>
              </p:cNvSpPr>
              <p:nvPr/>
            </p:nvSpPr>
            <p:spPr bwMode="auto">
              <a:xfrm>
                <a:off x="3706019" y="1800225"/>
                <a:ext cx="737125"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14:m>
                  <m:oMath xmlns:m="http://schemas.openxmlformats.org/officeDocument/2006/math">
                    <m:sSub>
                      <m:sSubPr>
                        <m:ctrlPr>
                          <a:rPr lang="en-US" altLang="en-US" sz="3200" b="0" i="1" smtClean="0">
                            <a:latin typeface="Cambria Math" panose="02040503050406030204" pitchFamily="18" charset="0"/>
                          </a:rPr>
                        </m:ctrlPr>
                      </m:sSubPr>
                      <m:e>
                        <m:r>
                          <a:rPr lang="en-US" altLang="en-US" sz="3200" b="0" i="1" smtClean="0">
                            <a:latin typeface="Cambria Math" panose="02040503050406030204" pitchFamily="18" charset="0"/>
                          </a:rPr>
                          <m:t>𝐴</m:t>
                        </m:r>
                      </m:e>
                      <m:sub>
                        <m:r>
                          <a:rPr lang="en-US" altLang="en-US" sz="3200" b="0" i="1" smtClean="0">
                            <a:latin typeface="Cambria Math" panose="02040503050406030204" pitchFamily="18" charset="0"/>
                          </a:rPr>
                          <m:t>3</m:t>
                        </m:r>
                      </m:sub>
                    </m:sSub>
                  </m:oMath>
                </a14:m>
                <a:r>
                  <a:rPr lang="en-US" altLang="en-US" sz="3200" dirty="0"/>
                  <a:t> </a:t>
                </a:r>
              </a:p>
            </p:txBody>
          </p:sp>
        </mc:Choice>
        <mc:Fallback xmlns="">
          <p:sp>
            <p:nvSpPr>
              <p:cNvPr id="35" name="Text Box 13">
                <a:extLst>
                  <a:ext uri="{FF2B5EF4-FFF2-40B4-BE49-F238E27FC236}">
                    <a16:creationId xmlns:a16="http://schemas.microsoft.com/office/drawing/2014/main" id="{4A295B9C-75DA-4C80-933C-16AEC9CC3B04}"/>
                  </a:ext>
                </a:extLst>
              </p:cNvPr>
              <p:cNvSpPr txBox="1">
                <a:spLocks noRot="1" noChangeAspect="1" noMove="1" noResize="1" noEditPoints="1" noAdjustHandles="1" noChangeArrowheads="1" noChangeShapeType="1" noTextEdit="1"/>
              </p:cNvSpPr>
              <p:nvPr/>
            </p:nvSpPr>
            <p:spPr bwMode="auto">
              <a:xfrm>
                <a:off x="3706019" y="1800225"/>
                <a:ext cx="737125" cy="584775"/>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 Box 14">
                <a:extLst>
                  <a:ext uri="{FF2B5EF4-FFF2-40B4-BE49-F238E27FC236}">
                    <a16:creationId xmlns:a16="http://schemas.microsoft.com/office/drawing/2014/main" id="{07601B9D-D08B-4E19-82A0-47C88584F060}"/>
                  </a:ext>
                </a:extLst>
              </p:cNvPr>
              <p:cNvSpPr txBox="1">
                <a:spLocks noChangeArrowheads="1"/>
              </p:cNvSpPr>
              <p:nvPr/>
            </p:nvSpPr>
            <p:spPr bwMode="auto">
              <a:xfrm>
                <a:off x="1131094" y="1800225"/>
                <a:ext cx="727635"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en-US" sz="3200" b="0" i="1" dirty="0" smtClean="0">
                              <a:latin typeface="Cambria Math" panose="02040503050406030204" pitchFamily="18" charset="0"/>
                            </a:rPr>
                          </m:ctrlPr>
                        </m:sSubPr>
                        <m:e>
                          <m:r>
                            <a:rPr lang="en-US" altLang="en-US" sz="3200" b="0" i="1" dirty="0" smtClean="0">
                              <a:latin typeface="Cambria Math" panose="02040503050406030204" pitchFamily="18" charset="0"/>
                            </a:rPr>
                            <m:t>𝐴</m:t>
                          </m:r>
                        </m:e>
                        <m:sub>
                          <m:r>
                            <a:rPr lang="en-US" altLang="en-US" sz="3200" b="0" i="1" dirty="0" smtClean="0">
                              <a:latin typeface="Cambria Math" panose="02040503050406030204" pitchFamily="18" charset="0"/>
                            </a:rPr>
                            <m:t>1</m:t>
                          </m:r>
                        </m:sub>
                      </m:sSub>
                    </m:oMath>
                  </m:oMathPara>
                </a14:m>
                <a:endParaRPr lang="en-US" altLang="en-US" sz="3600" dirty="0"/>
              </a:p>
            </p:txBody>
          </p:sp>
        </mc:Choice>
        <mc:Fallback xmlns="">
          <p:sp>
            <p:nvSpPr>
              <p:cNvPr id="36" name="Text Box 14">
                <a:extLst>
                  <a:ext uri="{FF2B5EF4-FFF2-40B4-BE49-F238E27FC236}">
                    <a16:creationId xmlns:a16="http://schemas.microsoft.com/office/drawing/2014/main" id="{07601B9D-D08B-4E19-82A0-47C88584F060}"/>
                  </a:ext>
                </a:extLst>
              </p:cNvPr>
              <p:cNvSpPr txBox="1">
                <a:spLocks noRot="1" noChangeAspect="1" noMove="1" noResize="1" noEditPoints="1" noAdjustHandles="1" noChangeArrowheads="1" noChangeShapeType="1" noTextEdit="1"/>
              </p:cNvSpPr>
              <p:nvPr/>
            </p:nvSpPr>
            <p:spPr bwMode="auto">
              <a:xfrm>
                <a:off x="1131094" y="1800225"/>
                <a:ext cx="727635" cy="584775"/>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 Box 15">
                <a:extLst>
                  <a:ext uri="{FF2B5EF4-FFF2-40B4-BE49-F238E27FC236}">
                    <a16:creationId xmlns:a16="http://schemas.microsoft.com/office/drawing/2014/main" id="{AFA377D4-D10F-4289-B855-30AA5BA6AC7F}"/>
                  </a:ext>
                </a:extLst>
              </p:cNvPr>
              <p:cNvSpPr txBox="1">
                <a:spLocks noChangeArrowheads="1"/>
              </p:cNvSpPr>
              <p:nvPr/>
            </p:nvSpPr>
            <p:spPr bwMode="auto">
              <a:xfrm>
                <a:off x="2486819" y="1800225"/>
                <a:ext cx="737125"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en-US" sz="3200" b="0" i="1" dirty="0" smtClean="0">
                              <a:latin typeface="Cambria Math" panose="02040503050406030204" pitchFamily="18" charset="0"/>
                            </a:rPr>
                          </m:ctrlPr>
                        </m:sSubPr>
                        <m:e>
                          <m:r>
                            <a:rPr lang="en-US" altLang="en-US" sz="3200" b="0" i="1" dirty="0" smtClean="0">
                              <a:latin typeface="Cambria Math" panose="02040503050406030204" pitchFamily="18" charset="0"/>
                            </a:rPr>
                            <m:t>𝐴</m:t>
                          </m:r>
                        </m:e>
                        <m:sub>
                          <m:r>
                            <a:rPr lang="en-US" altLang="en-US" sz="3200" b="0" i="1" dirty="0" smtClean="0">
                              <a:latin typeface="Cambria Math" panose="02040503050406030204" pitchFamily="18" charset="0"/>
                            </a:rPr>
                            <m:t>2</m:t>
                          </m:r>
                        </m:sub>
                      </m:sSub>
                    </m:oMath>
                  </m:oMathPara>
                </a14:m>
                <a:endParaRPr lang="en-US" altLang="en-US" sz="3200" dirty="0"/>
              </a:p>
            </p:txBody>
          </p:sp>
        </mc:Choice>
        <mc:Fallback xmlns="">
          <p:sp>
            <p:nvSpPr>
              <p:cNvPr id="37" name="Text Box 15">
                <a:extLst>
                  <a:ext uri="{FF2B5EF4-FFF2-40B4-BE49-F238E27FC236}">
                    <a16:creationId xmlns:a16="http://schemas.microsoft.com/office/drawing/2014/main" id="{AFA377D4-D10F-4289-B855-30AA5BA6AC7F}"/>
                  </a:ext>
                </a:extLst>
              </p:cNvPr>
              <p:cNvSpPr txBox="1">
                <a:spLocks noRot="1" noChangeAspect="1" noMove="1" noResize="1" noEditPoints="1" noAdjustHandles="1" noChangeArrowheads="1" noChangeShapeType="1" noTextEdit="1"/>
              </p:cNvSpPr>
              <p:nvPr/>
            </p:nvSpPr>
            <p:spPr bwMode="auto">
              <a:xfrm>
                <a:off x="2486819" y="1800225"/>
                <a:ext cx="737125" cy="58477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 Box 16">
                <a:extLst>
                  <a:ext uri="{FF2B5EF4-FFF2-40B4-BE49-F238E27FC236}">
                    <a16:creationId xmlns:a16="http://schemas.microsoft.com/office/drawing/2014/main" id="{FB717C5B-9E4A-468A-B48D-CC829FBC5603}"/>
                  </a:ext>
                </a:extLst>
              </p:cNvPr>
              <p:cNvSpPr txBox="1">
                <a:spLocks noChangeArrowheads="1"/>
              </p:cNvSpPr>
              <p:nvPr/>
            </p:nvSpPr>
            <p:spPr bwMode="auto">
              <a:xfrm>
                <a:off x="4544219" y="1800225"/>
                <a:ext cx="737125"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en-US" sz="3200" b="0" i="1" dirty="0" smtClean="0">
                              <a:latin typeface="Cambria Math" panose="02040503050406030204" pitchFamily="18" charset="0"/>
                            </a:rPr>
                          </m:ctrlPr>
                        </m:sSubPr>
                        <m:e>
                          <m:r>
                            <a:rPr lang="en-US" altLang="en-US" sz="3200" b="0" i="1" dirty="0" smtClean="0">
                              <a:latin typeface="Cambria Math" panose="02040503050406030204" pitchFamily="18" charset="0"/>
                            </a:rPr>
                            <m:t>𝐴</m:t>
                          </m:r>
                        </m:e>
                        <m:sub>
                          <m:r>
                            <a:rPr lang="en-US" altLang="en-US" sz="3200" b="0" i="1" dirty="0" smtClean="0">
                              <a:latin typeface="Cambria Math" panose="02040503050406030204" pitchFamily="18" charset="0"/>
                            </a:rPr>
                            <m:t>4</m:t>
                          </m:r>
                        </m:sub>
                      </m:sSub>
                    </m:oMath>
                  </m:oMathPara>
                </a14:m>
                <a:endParaRPr lang="en-US" altLang="en-US" sz="3600" dirty="0"/>
              </a:p>
            </p:txBody>
          </p:sp>
        </mc:Choice>
        <mc:Fallback xmlns="">
          <p:sp>
            <p:nvSpPr>
              <p:cNvPr id="38" name="Text Box 16">
                <a:extLst>
                  <a:ext uri="{FF2B5EF4-FFF2-40B4-BE49-F238E27FC236}">
                    <a16:creationId xmlns:a16="http://schemas.microsoft.com/office/drawing/2014/main" id="{FB717C5B-9E4A-468A-B48D-CC829FBC5603}"/>
                  </a:ext>
                </a:extLst>
              </p:cNvPr>
              <p:cNvSpPr txBox="1">
                <a:spLocks noRot="1" noChangeAspect="1" noMove="1" noResize="1" noEditPoints="1" noAdjustHandles="1" noChangeArrowheads="1" noChangeShapeType="1" noTextEdit="1"/>
              </p:cNvSpPr>
              <p:nvPr/>
            </p:nvSpPr>
            <p:spPr bwMode="auto">
              <a:xfrm>
                <a:off x="4544219" y="1800225"/>
                <a:ext cx="737125" cy="58477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 Box 17">
                <a:extLst>
                  <a:ext uri="{FF2B5EF4-FFF2-40B4-BE49-F238E27FC236}">
                    <a16:creationId xmlns:a16="http://schemas.microsoft.com/office/drawing/2014/main" id="{EB191A20-786C-44DE-B497-F2AAE2136CF1}"/>
                  </a:ext>
                </a:extLst>
              </p:cNvPr>
              <p:cNvSpPr txBox="1">
                <a:spLocks noChangeArrowheads="1"/>
              </p:cNvSpPr>
              <p:nvPr/>
            </p:nvSpPr>
            <p:spPr bwMode="auto">
              <a:xfrm>
                <a:off x="6074569" y="1800225"/>
                <a:ext cx="737125"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altLang="en-US" sz="3200" b="0" i="1" dirty="0" smtClean="0">
                              <a:latin typeface="Cambria Math" panose="02040503050406030204" pitchFamily="18" charset="0"/>
                            </a:rPr>
                          </m:ctrlPr>
                        </m:sSubPr>
                        <m:e>
                          <m:r>
                            <a:rPr lang="en-US" altLang="en-US" sz="3200" b="0" i="1" dirty="0" smtClean="0">
                              <a:latin typeface="Cambria Math" panose="02040503050406030204" pitchFamily="18" charset="0"/>
                            </a:rPr>
                            <m:t>𝐴</m:t>
                          </m:r>
                        </m:e>
                        <m:sub>
                          <m:r>
                            <a:rPr lang="en-US" altLang="en-US" sz="3200" b="0" i="1" dirty="0" smtClean="0">
                              <a:latin typeface="Cambria Math" panose="02040503050406030204" pitchFamily="18" charset="0"/>
                            </a:rPr>
                            <m:t>5</m:t>
                          </m:r>
                        </m:sub>
                      </m:sSub>
                    </m:oMath>
                  </m:oMathPara>
                </a14:m>
                <a:endParaRPr lang="en-US" altLang="en-US" sz="3200" dirty="0"/>
              </a:p>
            </p:txBody>
          </p:sp>
        </mc:Choice>
        <mc:Fallback xmlns="">
          <p:sp>
            <p:nvSpPr>
              <p:cNvPr id="39" name="Text Box 17">
                <a:extLst>
                  <a:ext uri="{FF2B5EF4-FFF2-40B4-BE49-F238E27FC236}">
                    <a16:creationId xmlns:a16="http://schemas.microsoft.com/office/drawing/2014/main" id="{EB191A20-786C-44DE-B497-F2AAE2136CF1}"/>
                  </a:ext>
                </a:extLst>
              </p:cNvPr>
              <p:cNvSpPr txBox="1">
                <a:spLocks noRot="1" noChangeAspect="1" noMove="1" noResize="1" noEditPoints="1" noAdjustHandles="1" noChangeArrowheads="1" noChangeShapeType="1" noTextEdit="1"/>
              </p:cNvSpPr>
              <p:nvPr/>
            </p:nvSpPr>
            <p:spPr bwMode="auto">
              <a:xfrm>
                <a:off x="6074569" y="1800225"/>
                <a:ext cx="737125" cy="58477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0" name="Line 18">
            <a:extLst>
              <a:ext uri="{FF2B5EF4-FFF2-40B4-BE49-F238E27FC236}">
                <a16:creationId xmlns:a16="http://schemas.microsoft.com/office/drawing/2014/main" id="{7D2CC36D-B456-44A8-B578-1971334D9347}"/>
              </a:ext>
            </a:extLst>
          </p:cNvPr>
          <p:cNvSpPr>
            <a:spLocks noChangeShapeType="1"/>
          </p:cNvSpPr>
          <p:nvPr/>
        </p:nvSpPr>
        <p:spPr bwMode="auto">
          <a:xfrm flipV="1">
            <a:off x="4560094" y="3000375"/>
            <a:ext cx="0" cy="9906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mc:AlternateContent xmlns:mc="http://schemas.openxmlformats.org/markup-compatibility/2006" xmlns:a14="http://schemas.microsoft.com/office/drawing/2010/main">
        <mc:Choice Requires="a14">
          <p:sp>
            <p:nvSpPr>
              <p:cNvPr id="41" name="Text Box 19">
                <a:extLst>
                  <a:ext uri="{FF2B5EF4-FFF2-40B4-BE49-F238E27FC236}">
                    <a16:creationId xmlns:a16="http://schemas.microsoft.com/office/drawing/2014/main" id="{5FE5E34C-A86D-48CA-BCD7-4A6848DE29D4}"/>
                  </a:ext>
                </a:extLst>
              </p:cNvPr>
              <p:cNvSpPr txBox="1">
                <a:spLocks noChangeArrowheads="1"/>
              </p:cNvSpPr>
              <p:nvPr/>
            </p:nvSpPr>
            <p:spPr bwMode="auto">
              <a:xfrm>
                <a:off x="4315619" y="4081463"/>
                <a:ext cx="392800"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en-US" sz="2000" b="0" i="1" smtClean="0">
                          <a:latin typeface="Cambria Math" panose="02040503050406030204" pitchFamily="18" charset="0"/>
                        </a:rPr>
                        <m:t>𝑥</m:t>
                      </m:r>
                    </m:oMath>
                  </m:oMathPara>
                </a14:m>
                <a:endParaRPr lang="en-US" altLang="en-US" sz="2000" dirty="0"/>
              </a:p>
            </p:txBody>
          </p:sp>
        </mc:Choice>
        <mc:Fallback xmlns="">
          <p:sp>
            <p:nvSpPr>
              <p:cNvPr id="41" name="Text Box 19">
                <a:extLst>
                  <a:ext uri="{FF2B5EF4-FFF2-40B4-BE49-F238E27FC236}">
                    <a16:creationId xmlns:a16="http://schemas.microsoft.com/office/drawing/2014/main" id="{5FE5E34C-A86D-48CA-BCD7-4A6848DE29D4}"/>
                  </a:ext>
                </a:extLst>
              </p:cNvPr>
              <p:cNvSpPr txBox="1">
                <a:spLocks noRot="1" noChangeAspect="1" noMove="1" noResize="1" noEditPoints="1" noAdjustHandles="1" noChangeArrowheads="1" noChangeShapeType="1" noTextEdit="1"/>
              </p:cNvSpPr>
              <p:nvPr/>
            </p:nvSpPr>
            <p:spPr bwMode="auto">
              <a:xfrm>
                <a:off x="4315619" y="4081463"/>
                <a:ext cx="392800" cy="400110"/>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2" name="Line 20">
            <a:extLst>
              <a:ext uri="{FF2B5EF4-FFF2-40B4-BE49-F238E27FC236}">
                <a16:creationId xmlns:a16="http://schemas.microsoft.com/office/drawing/2014/main" id="{5C9AAB3A-F305-4B4F-ADA5-E6ACA33FCEDB}"/>
              </a:ext>
            </a:extLst>
          </p:cNvPr>
          <p:cNvSpPr>
            <a:spLocks noChangeShapeType="1"/>
          </p:cNvSpPr>
          <p:nvPr/>
        </p:nvSpPr>
        <p:spPr bwMode="auto">
          <a:xfrm>
            <a:off x="4560094" y="36861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43" name="Line 21">
            <a:extLst>
              <a:ext uri="{FF2B5EF4-FFF2-40B4-BE49-F238E27FC236}">
                <a16:creationId xmlns:a16="http://schemas.microsoft.com/office/drawing/2014/main" id="{80E29D4B-B1D6-46A7-B764-2C10CCD1AD29}"/>
              </a:ext>
            </a:extLst>
          </p:cNvPr>
          <p:cNvSpPr>
            <a:spLocks noChangeShapeType="1"/>
          </p:cNvSpPr>
          <p:nvPr/>
        </p:nvSpPr>
        <p:spPr bwMode="auto">
          <a:xfrm>
            <a:off x="4560094" y="30003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endParaRPr lang="en-US"/>
          </a:p>
        </p:txBody>
      </p:sp>
      <p:sp>
        <p:nvSpPr>
          <p:cNvPr id="44" name="Text Box 22">
            <a:extLst>
              <a:ext uri="{FF2B5EF4-FFF2-40B4-BE49-F238E27FC236}">
                <a16:creationId xmlns:a16="http://schemas.microsoft.com/office/drawing/2014/main" id="{E9926B95-71ED-4EC6-81A6-B5273B177AC7}"/>
              </a:ext>
            </a:extLst>
          </p:cNvPr>
          <p:cNvSpPr txBox="1">
            <a:spLocks noChangeArrowheads="1"/>
          </p:cNvSpPr>
          <p:nvPr/>
        </p:nvSpPr>
        <p:spPr bwMode="auto">
          <a:xfrm>
            <a:off x="4696619" y="3495675"/>
            <a:ext cx="4732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US" altLang="en-US" sz="1800" dirty="0"/>
              <a:t>0.1</a:t>
            </a:r>
          </a:p>
        </p:txBody>
      </p:sp>
      <p:sp>
        <p:nvSpPr>
          <p:cNvPr id="45" name="Text Box 23">
            <a:extLst>
              <a:ext uri="{FF2B5EF4-FFF2-40B4-BE49-F238E27FC236}">
                <a16:creationId xmlns:a16="http://schemas.microsoft.com/office/drawing/2014/main" id="{F1503411-FE40-485A-87C2-8E32BEB3EE5F}"/>
              </a:ext>
            </a:extLst>
          </p:cNvPr>
          <p:cNvSpPr txBox="1">
            <a:spLocks noChangeArrowheads="1"/>
          </p:cNvSpPr>
          <p:nvPr/>
        </p:nvSpPr>
        <p:spPr bwMode="auto">
          <a:xfrm>
            <a:off x="4696619" y="2809875"/>
            <a:ext cx="4732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US" altLang="en-US" sz="1800" dirty="0"/>
              <a:t>0.8</a:t>
            </a:r>
          </a:p>
        </p:txBody>
      </p:sp>
      <p:sp>
        <p:nvSpPr>
          <p:cNvPr id="46" name="Text Box 24">
            <a:extLst>
              <a:ext uri="{FF2B5EF4-FFF2-40B4-BE49-F238E27FC236}">
                <a16:creationId xmlns:a16="http://schemas.microsoft.com/office/drawing/2014/main" id="{E03CC0C4-546A-4155-A595-26FFF1EC1054}"/>
              </a:ext>
            </a:extLst>
          </p:cNvPr>
          <p:cNvSpPr txBox="1">
            <a:spLocks noChangeArrowheads="1"/>
          </p:cNvSpPr>
          <p:nvPr/>
        </p:nvSpPr>
        <p:spPr bwMode="auto">
          <a:xfrm>
            <a:off x="2426494" y="4600575"/>
            <a:ext cx="2848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US" altLang="en-US" sz="2400" dirty="0"/>
              <a:t>W = [0, 0, 0.1, 0.8, 0]</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ADB7DF1-FDE7-4367-99CB-6A7AD2162FF7}"/>
                  </a:ext>
                </a:extLst>
              </p:cNvPr>
              <p:cNvSpPr txBox="1"/>
              <p:nvPr/>
            </p:nvSpPr>
            <p:spPr>
              <a:xfrm>
                <a:off x="7272338" y="1800224"/>
                <a:ext cx="4820791"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Membership functions for sets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𝑖</m:t>
                        </m:r>
                      </m:sub>
                    </m:sSub>
                  </m:oMath>
                </a14:m>
                <a:endParaRPr lang="en-US" sz="2800" dirty="0"/>
              </a:p>
              <a:p>
                <a:pPr marL="457200" indent="-457200">
                  <a:buFont typeface="Arial" panose="020B0604020202020204" pitchFamily="34" charset="0"/>
                  <a:buChar char="•"/>
                </a:pPr>
                <a:r>
                  <a:rPr lang="en-US" sz="2800" dirty="0"/>
                  <a:t>Maps input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 </m:t>
                    </m:r>
                  </m:oMath>
                </a14:m>
                <a:r>
                  <a:rPr lang="en-US" sz="2800" dirty="0"/>
                  <a:t>to </a:t>
                </a:r>
                <a14:m>
                  <m:oMath xmlns:m="http://schemas.openxmlformats.org/officeDocument/2006/math">
                    <m:r>
                      <a:rPr lang="en-US" sz="2800" b="0" i="1" smtClean="0">
                        <a:latin typeface="Cambria Math" panose="02040503050406030204" pitchFamily="18" charset="0"/>
                      </a:rPr>
                      <m:t>[0,0,0.1,0.8,0]</m:t>
                    </m:r>
                  </m:oMath>
                </a14:m>
                <a:r>
                  <a:rPr lang="en-US" sz="2800" dirty="0"/>
                  <a:t> </a:t>
                </a:r>
              </a:p>
              <a:p>
                <a:endParaRPr lang="en-US" sz="2800" dirty="0"/>
              </a:p>
            </p:txBody>
          </p:sp>
        </mc:Choice>
        <mc:Fallback xmlns="">
          <p:sp>
            <p:nvSpPr>
              <p:cNvPr id="47" name="TextBox 46">
                <a:extLst>
                  <a:ext uri="{FF2B5EF4-FFF2-40B4-BE49-F238E27FC236}">
                    <a16:creationId xmlns:a16="http://schemas.microsoft.com/office/drawing/2014/main" id="{6ADB7DF1-FDE7-4367-99CB-6A7AD2162FF7}"/>
                  </a:ext>
                </a:extLst>
              </p:cNvPr>
              <p:cNvSpPr txBox="1">
                <a:spLocks noRot="1" noChangeAspect="1" noMove="1" noResize="1" noEditPoints="1" noAdjustHandles="1" noChangeArrowheads="1" noChangeShapeType="1" noTextEdit="1"/>
              </p:cNvSpPr>
              <p:nvPr/>
            </p:nvSpPr>
            <p:spPr>
              <a:xfrm>
                <a:off x="7272338" y="1800224"/>
                <a:ext cx="4820791" cy="2246769"/>
              </a:xfrm>
              <a:prstGeom prst="rect">
                <a:avLst/>
              </a:prstGeom>
              <a:blipFill>
                <a:blip r:embed="rId8"/>
                <a:stretch>
                  <a:fillRect l="-2276" t="-2439"/>
                </a:stretch>
              </a:blipFill>
            </p:spPr>
            <p:txBody>
              <a:bodyPr/>
              <a:lstStyle/>
              <a:p>
                <a:r>
                  <a:rPr lang="en-US">
                    <a:noFill/>
                  </a:rPr>
                  <a:t> </a:t>
                </a:r>
              </a:p>
            </p:txBody>
          </p:sp>
        </mc:Fallback>
      </mc:AlternateContent>
    </p:spTree>
    <p:extLst>
      <p:ext uri="{BB962C8B-B14F-4D97-AF65-F5344CB8AC3E}">
        <p14:creationId xmlns:p14="http://schemas.microsoft.com/office/powerpoint/2010/main" val="122618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A6CAED-7B3E-40B1-A7A8-720E53DCCC7A}"/>
              </a:ext>
            </a:extLst>
          </p:cNvPr>
          <p:cNvSpPr>
            <a:spLocks noGrp="1"/>
          </p:cNvSpPr>
          <p:nvPr>
            <p:ph idx="1"/>
          </p:nvPr>
        </p:nvSpPr>
        <p:spPr>
          <a:xfrm>
            <a:off x="246457" y="1835946"/>
            <a:ext cx="5934058" cy="3865599"/>
          </a:xfrm>
        </p:spPr>
        <p:txBody>
          <a:bodyPr>
            <a:normAutofit lnSpcReduction="10000"/>
          </a:bodyPr>
          <a:lstStyle/>
          <a:p>
            <a:r>
              <a:rPr lang="en-US" dirty="0"/>
              <a:t>Controller adjusts controllable inputs in response to observed outputs</a:t>
            </a:r>
          </a:p>
          <a:p>
            <a:pPr lvl="1"/>
            <a:r>
              <a:rPr lang="en-US" sz="2400" dirty="0"/>
              <a:t>Can respond better to variations in disturbances</a:t>
            </a:r>
          </a:p>
          <a:p>
            <a:pPr lvl="1"/>
            <a:r>
              <a:rPr lang="en-US" sz="2400" dirty="0"/>
              <a:t>Performance depends on how well outputs can be sensed, and how quickly controller can track changes in output</a:t>
            </a:r>
          </a:p>
          <a:p>
            <a:r>
              <a:rPr lang="en-US" dirty="0"/>
              <a:t>Many different flavors of feedback control!</a:t>
            </a:r>
            <a:endParaRPr lang="en-US" sz="2400" dirty="0"/>
          </a:p>
        </p:txBody>
      </p:sp>
      <p:sp>
        <p:nvSpPr>
          <p:cNvPr id="3" name="Title 2">
            <a:extLst>
              <a:ext uri="{FF2B5EF4-FFF2-40B4-BE49-F238E27FC236}">
                <a16:creationId xmlns:a16="http://schemas.microsoft.com/office/drawing/2014/main" id="{7E21FA87-E354-42C1-B923-967BC68DD27A}"/>
              </a:ext>
            </a:extLst>
          </p:cNvPr>
          <p:cNvSpPr>
            <a:spLocks noGrp="1"/>
          </p:cNvSpPr>
          <p:nvPr>
            <p:ph type="title"/>
          </p:nvPr>
        </p:nvSpPr>
        <p:spPr/>
        <p:txBody>
          <a:bodyPr/>
          <a:lstStyle/>
          <a:p>
            <a:r>
              <a:rPr lang="en-US" dirty="0"/>
              <a:t>Closed-loop or Feedback Control</a:t>
            </a:r>
          </a:p>
        </p:txBody>
      </p:sp>
      <p:sp>
        <p:nvSpPr>
          <p:cNvPr id="4" name="Slide Number Placeholder 3">
            <a:extLst>
              <a:ext uri="{FF2B5EF4-FFF2-40B4-BE49-F238E27FC236}">
                <a16:creationId xmlns:a16="http://schemas.microsoft.com/office/drawing/2014/main" id="{18FB958E-88B3-4B17-A08E-92B36BCA2C24}"/>
              </a:ext>
            </a:extLst>
          </p:cNvPr>
          <p:cNvSpPr>
            <a:spLocks noGrp="1"/>
          </p:cNvSpPr>
          <p:nvPr>
            <p:ph type="sldNum" sz="quarter" idx="12"/>
          </p:nvPr>
        </p:nvSpPr>
        <p:spPr/>
        <p:txBody>
          <a:bodyPr/>
          <a:lstStyle/>
          <a:p>
            <a:fld id="{29AAD378-655A-49C6-813C-9FD132EF7440}" type="slidenum">
              <a:rPr lang="en-US" smtClean="0"/>
              <a:pPr/>
              <a:t>4</a:t>
            </a:fld>
            <a:endParaRPr lang="en-US" dirty="0"/>
          </a:p>
        </p:txBody>
      </p:sp>
      <p:grpSp>
        <p:nvGrpSpPr>
          <p:cNvPr id="83" name="Group 82">
            <a:extLst>
              <a:ext uri="{FF2B5EF4-FFF2-40B4-BE49-F238E27FC236}">
                <a16:creationId xmlns:a16="http://schemas.microsoft.com/office/drawing/2014/main" id="{2BBE5C4D-6DBB-44FB-8D1E-3EE65D066E7B}"/>
              </a:ext>
            </a:extLst>
          </p:cNvPr>
          <p:cNvGrpSpPr/>
          <p:nvPr/>
        </p:nvGrpSpPr>
        <p:grpSpPr>
          <a:xfrm>
            <a:off x="5799175" y="2355575"/>
            <a:ext cx="5987170" cy="1260235"/>
            <a:chOff x="5745387" y="2271051"/>
            <a:chExt cx="5987170" cy="1260235"/>
          </a:xfrm>
        </p:grpSpPr>
        <p:sp>
          <p:nvSpPr>
            <p:cNvPr id="5" name="Rectangle 4">
              <a:extLst>
                <a:ext uri="{FF2B5EF4-FFF2-40B4-BE49-F238E27FC236}">
                  <a16:creationId xmlns:a16="http://schemas.microsoft.com/office/drawing/2014/main" id="{B26312BB-5188-486D-82A8-A8E7CA66C244}"/>
                </a:ext>
              </a:extLst>
            </p:cNvPr>
            <p:cNvSpPr/>
            <p:nvPr/>
          </p:nvSpPr>
          <p:spPr>
            <a:xfrm>
              <a:off x="10019980" y="2467537"/>
              <a:ext cx="937452"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Plant </a:t>
              </a:r>
            </a:p>
          </p:txBody>
        </p:sp>
        <p:sp>
          <p:nvSpPr>
            <p:cNvPr id="6" name="Rectangle 5">
              <a:extLst>
                <a:ext uri="{FF2B5EF4-FFF2-40B4-BE49-F238E27FC236}">
                  <a16:creationId xmlns:a16="http://schemas.microsoft.com/office/drawing/2014/main" id="{6FDEB12D-D2A0-4249-849D-1BE8802A049C}"/>
                </a:ext>
              </a:extLst>
            </p:cNvPr>
            <p:cNvSpPr/>
            <p:nvPr/>
          </p:nvSpPr>
          <p:spPr>
            <a:xfrm>
              <a:off x="7791285" y="2470077"/>
              <a:ext cx="1445879"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Controller</a:t>
              </a:r>
            </a:p>
          </p:txBody>
        </p:sp>
        <p:cxnSp>
          <p:nvCxnSpPr>
            <p:cNvPr id="8" name="Straight Arrow Connector 7">
              <a:extLst>
                <a:ext uri="{FF2B5EF4-FFF2-40B4-BE49-F238E27FC236}">
                  <a16:creationId xmlns:a16="http://schemas.microsoft.com/office/drawing/2014/main" id="{823F9B20-DE40-4E5A-A7EC-71873E2928B4}"/>
                </a:ext>
              </a:extLst>
            </p:cNvPr>
            <p:cNvCxnSpPr>
              <a:cxnSpLocks/>
            </p:cNvCxnSpPr>
            <p:nvPr/>
          </p:nvCxnSpPr>
          <p:spPr>
            <a:xfrm>
              <a:off x="5927594" y="2997895"/>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75D81E1-C748-4B99-BE08-BF12D9060878}"/>
                </a:ext>
              </a:extLst>
            </p:cNvPr>
            <p:cNvCxnSpPr>
              <a:cxnSpLocks/>
            </p:cNvCxnSpPr>
            <p:nvPr/>
          </p:nvCxnSpPr>
          <p:spPr>
            <a:xfrm>
              <a:off x="10957432" y="2997895"/>
              <a:ext cx="77512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4EB755A-013B-484F-979E-0064AE844C59}"/>
                    </a:ext>
                  </a:extLst>
                </p:cNvPr>
                <p:cNvSpPr txBox="1"/>
                <p:nvPr/>
              </p:nvSpPr>
              <p:spPr>
                <a:xfrm>
                  <a:off x="5745387" y="2365190"/>
                  <a:ext cx="7403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𝐢</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6" name="TextBox 25">
                  <a:extLst>
                    <a:ext uri="{FF2B5EF4-FFF2-40B4-BE49-F238E27FC236}">
                      <a16:creationId xmlns:a16="http://schemas.microsoft.com/office/drawing/2014/main" id="{34EB755A-013B-484F-979E-0064AE844C59}"/>
                    </a:ext>
                  </a:extLst>
                </p:cNvPr>
                <p:cNvSpPr txBox="1">
                  <a:spLocks noRot="1" noChangeAspect="1" noMove="1" noResize="1" noEditPoints="1" noAdjustHandles="1" noChangeArrowheads="1" noChangeShapeType="1" noTextEdit="1"/>
                </p:cNvSpPr>
                <p:nvPr/>
              </p:nvSpPr>
              <p:spPr>
                <a:xfrm>
                  <a:off x="5745387" y="2365190"/>
                  <a:ext cx="740395" cy="461665"/>
                </a:xfrm>
                <a:prstGeom prst="rect">
                  <a:avLst/>
                </a:prstGeom>
                <a:blipFill>
                  <a:blip r:embed="rId2"/>
                  <a:stretch>
                    <a:fillRect r="-163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C2AB29B-30AD-4C0B-9FD6-D47371862019}"/>
                    </a:ext>
                  </a:extLst>
                </p:cNvPr>
                <p:cNvSpPr txBox="1"/>
                <p:nvPr/>
              </p:nvSpPr>
              <p:spPr>
                <a:xfrm>
                  <a:off x="9227102" y="236519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7" name="TextBox 26">
                  <a:extLst>
                    <a:ext uri="{FF2B5EF4-FFF2-40B4-BE49-F238E27FC236}">
                      <a16:creationId xmlns:a16="http://schemas.microsoft.com/office/drawing/2014/main" id="{6C2AB29B-30AD-4C0B-9FD6-D47371862019}"/>
                    </a:ext>
                  </a:extLst>
                </p:cNvPr>
                <p:cNvSpPr txBox="1">
                  <a:spLocks noRot="1" noChangeAspect="1" noMove="1" noResize="1" noEditPoints="1" noAdjustHandles="1" noChangeArrowheads="1" noChangeShapeType="1" noTextEdit="1"/>
                </p:cNvSpPr>
                <p:nvPr/>
              </p:nvSpPr>
              <p:spPr>
                <a:xfrm>
                  <a:off x="9227102" y="2365190"/>
                  <a:ext cx="607987" cy="461665"/>
                </a:xfrm>
                <a:prstGeom prst="rect">
                  <a:avLst/>
                </a:prstGeom>
                <a:blipFill>
                  <a:blip r:embed="rId3"/>
                  <a:stretch>
                    <a:fillRect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554EEA-30CD-4980-A053-C186E669D043}"/>
                    </a:ext>
                  </a:extLst>
                </p:cNvPr>
                <p:cNvSpPr txBox="1"/>
                <p:nvPr/>
              </p:nvSpPr>
              <p:spPr>
                <a:xfrm>
                  <a:off x="11041001" y="2271051"/>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8" name="TextBox 27">
                  <a:extLst>
                    <a:ext uri="{FF2B5EF4-FFF2-40B4-BE49-F238E27FC236}">
                      <a16:creationId xmlns:a16="http://schemas.microsoft.com/office/drawing/2014/main" id="{C4554EEA-30CD-4980-A053-C186E669D043}"/>
                    </a:ext>
                  </a:extLst>
                </p:cNvPr>
                <p:cNvSpPr txBox="1">
                  <a:spLocks noRot="1" noChangeAspect="1" noMove="1" noResize="1" noEditPoints="1" noAdjustHandles="1" noChangeArrowheads="1" noChangeShapeType="1" noTextEdit="1"/>
                </p:cNvSpPr>
                <p:nvPr/>
              </p:nvSpPr>
              <p:spPr>
                <a:xfrm>
                  <a:off x="11041001" y="2271051"/>
                  <a:ext cx="607987" cy="461665"/>
                </a:xfrm>
                <a:prstGeom prst="rect">
                  <a:avLst/>
                </a:prstGeom>
                <a:blipFill>
                  <a:blip r:embed="rId4"/>
                  <a:stretch>
                    <a:fillRect l="-3000" r="-29000" b="-17105"/>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0614378B-0B9C-4899-A930-695585624F5D}"/>
                </a:ext>
              </a:extLst>
            </p:cNvPr>
            <p:cNvCxnSpPr>
              <a:cxnSpLocks/>
              <a:stCxn id="6" idx="3"/>
              <a:endCxn id="5" idx="1"/>
            </p:cNvCxnSpPr>
            <p:nvPr/>
          </p:nvCxnSpPr>
          <p:spPr>
            <a:xfrm flipV="1">
              <a:off x="9237164" y="2992489"/>
              <a:ext cx="782816" cy="81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Oval 73">
                  <a:extLst>
                    <a:ext uri="{FF2B5EF4-FFF2-40B4-BE49-F238E27FC236}">
                      <a16:creationId xmlns:a16="http://schemas.microsoft.com/office/drawing/2014/main" id="{FBA33BCA-63F2-4C5D-B15F-AD4FDF97E06F}"/>
                    </a:ext>
                  </a:extLst>
                </p:cNvPr>
                <p:cNvSpPr/>
                <p:nvPr/>
              </p:nvSpPr>
              <p:spPr>
                <a:xfrm>
                  <a:off x="6454521" y="2698937"/>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74" name="Oval 73">
                  <a:extLst>
                    <a:ext uri="{FF2B5EF4-FFF2-40B4-BE49-F238E27FC236}">
                      <a16:creationId xmlns:a16="http://schemas.microsoft.com/office/drawing/2014/main" id="{FBA33BCA-63F2-4C5D-B15F-AD4FDF97E06F}"/>
                    </a:ext>
                  </a:extLst>
                </p:cNvPr>
                <p:cNvSpPr>
                  <a:spLocks noRot="1" noChangeAspect="1" noMove="1" noResize="1" noEditPoints="1" noAdjustHandles="1" noChangeArrowheads="1" noChangeShapeType="1" noTextEdit="1"/>
                </p:cNvSpPr>
                <p:nvPr/>
              </p:nvSpPr>
              <p:spPr>
                <a:xfrm>
                  <a:off x="6454521" y="2698937"/>
                  <a:ext cx="621575" cy="587099"/>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15D6C563-FFA8-4016-ACF4-768811FFE339}"/>
                </a:ext>
              </a:extLst>
            </p:cNvPr>
            <p:cNvCxnSpPr>
              <a:cxnSpLocks/>
              <a:endCxn id="6" idx="1"/>
            </p:cNvCxnSpPr>
            <p:nvPr/>
          </p:nvCxnSpPr>
          <p:spPr>
            <a:xfrm>
              <a:off x="7064179" y="2992487"/>
              <a:ext cx="727106"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31B12F61-CB5B-43FD-BD6A-052726CBD0B2}"/>
                </a:ext>
              </a:extLst>
            </p:cNvPr>
            <p:cNvCxnSpPr>
              <a:cxnSpLocks/>
              <a:endCxn id="74" idx="4"/>
            </p:cNvCxnSpPr>
            <p:nvPr/>
          </p:nvCxnSpPr>
          <p:spPr>
            <a:xfrm rot="10800000" flipV="1">
              <a:off x="6765310" y="3000682"/>
              <a:ext cx="4653165" cy="285354"/>
            </a:xfrm>
            <a:prstGeom prst="bentConnector4">
              <a:avLst>
                <a:gd name="adj1" fmla="val 422"/>
                <a:gd name="adj2" fmla="val 31475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415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13424EE-C57E-45A3-BD3F-9E8DDA46DD4E}"/>
                  </a:ext>
                </a:extLst>
              </p:cNvPr>
              <p:cNvSpPr>
                <a:spLocks noGrp="1"/>
              </p:cNvSpPr>
              <p:nvPr>
                <p:ph idx="1"/>
              </p:nvPr>
            </p:nvSpPr>
            <p:spPr>
              <a:xfrm>
                <a:off x="166682" y="1332703"/>
                <a:ext cx="5398300" cy="4351338"/>
              </a:xfrm>
            </p:spPr>
            <p:txBody>
              <a:bodyPr>
                <a:normAutofit fontScale="92500" lnSpcReduction="10000"/>
              </a:bodyPr>
              <a:lstStyle/>
              <a:p>
                <a:r>
                  <a:rPr lang="en-US" dirty="0"/>
                  <a:t>Fuzzy rules:</a:t>
                </a:r>
              </a:p>
              <a:p>
                <a:pPr lvl="1"/>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a14:m>
                <a:r>
                  <a:rPr lang="en-US" dirty="0"/>
                  <a:t>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oMath>
                </a14:m>
                <a:endParaRPr lang="en-US" b="0" dirty="0"/>
              </a:p>
              <a:p>
                <a:pPr lvl="1"/>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is</a:t>
                </a:r>
                <a14:m>
                  <m:oMath xmlns:m="http://schemas.openxmlformats.org/officeDocument/2006/math">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𝐴</m:t>
                        </m:r>
                      </m:e>
                      <m:sub>
                        <m:r>
                          <a:rPr lang="en-US" b="0" i="1" dirty="0" smtClean="0">
                            <a:latin typeface="Cambria Math" panose="02040503050406030204" pitchFamily="18" charset="0"/>
                          </a:rPr>
                          <m:t>3</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4</m:t>
                        </m:r>
                      </m:sub>
                    </m:sSub>
                  </m:oMath>
                </a14:m>
                <a:r>
                  <a:rPr lang="en-US" dirty="0"/>
                  <a:t>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oMath>
                </a14:m>
                <a:endParaRPr lang="en-US" dirty="0"/>
              </a:p>
              <a:p>
                <a:r>
                  <a:rPr lang="en-US" dirty="0"/>
                  <a:t>Capture the effect of the fuzzy membership on the output</a:t>
                </a:r>
              </a:p>
              <a:p>
                <a:r>
                  <a:rPr lang="en-US" dirty="0"/>
                  <a:t>Get fuzzy output by adding all cases or taking the maximum</a:t>
                </a:r>
              </a:p>
              <a:p>
                <a:r>
                  <a:rPr lang="en-US" dirty="0"/>
                  <a:t>Final step is to convert fuzzy output to an actual control value</a:t>
                </a:r>
              </a:p>
              <a:p>
                <a:r>
                  <a:rPr lang="en-US" dirty="0"/>
                  <a:t>Several methods, most popular: use centroid</a:t>
                </a:r>
              </a:p>
            </p:txBody>
          </p:sp>
        </mc:Choice>
        <mc:Fallback xmlns="">
          <p:sp>
            <p:nvSpPr>
              <p:cNvPr id="2" name="Content Placeholder 1">
                <a:extLst>
                  <a:ext uri="{FF2B5EF4-FFF2-40B4-BE49-F238E27FC236}">
                    <a16:creationId xmlns:a16="http://schemas.microsoft.com/office/drawing/2014/main" id="{B13424EE-C57E-45A3-BD3F-9E8DDA46DD4E}"/>
                  </a:ext>
                </a:extLst>
              </p:cNvPr>
              <p:cNvSpPr>
                <a:spLocks noGrp="1" noRot="1" noChangeAspect="1" noMove="1" noResize="1" noEditPoints="1" noAdjustHandles="1" noChangeArrowheads="1" noChangeShapeType="1" noTextEdit="1"/>
              </p:cNvSpPr>
              <p:nvPr>
                <p:ph idx="1"/>
              </p:nvPr>
            </p:nvSpPr>
            <p:spPr>
              <a:xfrm>
                <a:off x="166682" y="1332703"/>
                <a:ext cx="5398300" cy="4351338"/>
              </a:xfrm>
              <a:blipFill>
                <a:blip r:embed="rId2"/>
                <a:stretch>
                  <a:fillRect l="-1129" t="-2945" r="-3273" b="-70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BBFAA8B-FBDB-4350-987B-02E9FDF3D97B}"/>
              </a:ext>
            </a:extLst>
          </p:cNvPr>
          <p:cNvSpPr>
            <a:spLocks noGrp="1"/>
          </p:cNvSpPr>
          <p:nvPr>
            <p:ph type="title"/>
          </p:nvPr>
        </p:nvSpPr>
        <p:spPr/>
        <p:txBody>
          <a:bodyPr/>
          <a:lstStyle/>
          <a:p>
            <a:r>
              <a:rPr lang="en-US" dirty="0"/>
              <a:t>Fuzzy inference</a:t>
            </a:r>
          </a:p>
        </p:txBody>
      </p:sp>
      <p:sp>
        <p:nvSpPr>
          <p:cNvPr id="4" name="Slide Number Placeholder 3">
            <a:extLst>
              <a:ext uri="{FF2B5EF4-FFF2-40B4-BE49-F238E27FC236}">
                <a16:creationId xmlns:a16="http://schemas.microsoft.com/office/drawing/2014/main" id="{9F65D30A-73E8-45A4-8185-E523DD1F93F7}"/>
              </a:ext>
            </a:extLst>
          </p:cNvPr>
          <p:cNvSpPr>
            <a:spLocks noGrp="1"/>
          </p:cNvSpPr>
          <p:nvPr>
            <p:ph type="sldNum" sz="quarter" idx="12"/>
          </p:nvPr>
        </p:nvSpPr>
        <p:spPr/>
        <p:txBody>
          <a:bodyPr/>
          <a:lstStyle/>
          <a:p>
            <a:fld id="{29AAD378-655A-49C6-813C-9FD132EF7440}" type="slidenum">
              <a:rPr lang="en-US" smtClean="0"/>
              <a:pPr/>
              <a:t>40</a:t>
            </a:fld>
            <a:endParaRPr lang="en-US" dirty="0"/>
          </a:p>
        </p:txBody>
      </p:sp>
      <p:sp>
        <p:nvSpPr>
          <p:cNvPr id="7" name="Isosceles Triangle 6">
            <a:extLst>
              <a:ext uri="{FF2B5EF4-FFF2-40B4-BE49-F238E27FC236}">
                <a16:creationId xmlns:a16="http://schemas.microsoft.com/office/drawing/2014/main" id="{F8D35252-0836-4522-989B-CA6750DE7D19}"/>
              </a:ext>
            </a:extLst>
          </p:cNvPr>
          <p:cNvSpPr/>
          <p:nvPr/>
        </p:nvSpPr>
        <p:spPr>
          <a:xfrm>
            <a:off x="5895975" y="1425572"/>
            <a:ext cx="1571625" cy="1610522"/>
          </a:xfrm>
          <a:prstGeom prst="triangle">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22C8C859-4650-4984-9EED-D6C566554219}"/>
              </a:ext>
            </a:extLst>
          </p:cNvPr>
          <p:cNvSpPr/>
          <p:nvPr/>
        </p:nvSpPr>
        <p:spPr>
          <a:xfrm>
            <a:off x="7660481" y="1425572"/>
            <a:ext cx="1571625" cy="1610522"/>
          </a:xfrm>
          <a:prstGeom prst="triangle">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ADD6A7F-A350-4AD2-AEB1-03F2D045052A}"/>
              </a:ext>
            </a:extLst>
          </p:cNvPr>
          <p:cNvCxnSpPr/>
          <p:nvPr/>
        </p:nvCxnSpPr>
        <p:spPr>
          <a:xfrm flipV="1">
            <a:off x="7165181" y="2450306"/>
            <a:ext cx="0" cy="5857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0DACB3-9560-4E3C-95E6-5A49FE53A5F7}"/>
              </a:ext>
            </a:extLst>
          </p:cNvPr>
          <p:cNvCxnSpPr>
            <a:cxnSpLocks/>
          </p:cNvCxnSpPr>
          <p:nvPr/>
        </p:nvCxnSpPr>
        <p:spPr>
          <a:xfrm flipV="1">
            <a:off x="8691879" y="1978819"/>
            <a:ext cx="0" cy="106441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Isosceles Triangle 12">
            <a:extLst>
              <a:ext uri="{FF2B5EF4-FFF2-40B4-BE49-F238E27FC236}">
                <a16:creationId xmlns:a16="http://schemas.microsoft.com/office/drawing/2014/main" id="{6FAD8F5B-B970-496D-AA37-F374A0C46748}"/>
              </a:ext>
            </a:extLst>
          </p:cNvPr>
          <p:cNvSpPr/>
          <p:nvPr/>
        </p:nvSpPr>
        <p:spPr>
          <a:xfrm>
            <a:off x="10301286" y="1425572"/>
            <a:ext cx="1571625" cy="1610522"/>
          </a:xfrm>
          <a:prstGeom prst="triangle">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486AFA3-59FE-46A2-9BE5-799E0225F28F}"/>
                  </a:ext>
                </a:extLst>
              </p:cNvPr>
              <p:cNvSpPr/>
              <p:nvPr/>
            </p:nvSpPr>
            <p:spPr>
              <a:xfrm>
                <a:off x="6872890" y="2980016"/>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dirty="0"/>
              </a:p>
            </p:txBody>
          </p:sp>
        </mc:Choice>
        <mc:Fallback xmlns="">
          <p:sp>
            <p:nvSpPr>
              <p:cNvPr id="15" name="Rectangle 14">
                <a:extLst>
                  <a:ext uri="{FF2B5EF4-FFF2-40B4-BE49-F238E27FC236}">
                    <a16:creationId xmlns:a16="http://schemas.microsoft.com/office/drawing/2014/main" id="{9486AFA3-59FE-46A2-9BE5-799E0225F28F}"/>
                  </a:ext>
                </a:extLst>
              </p:cNvPr>
              <p:cNvSpPr>
                <a:spLocks noRot="1" noChangeAspect="1" noMove="1" noResize="1" noEditPoints="1" noAdjustHandles="1" noChangeArrowheads="1" noChangeShapeType="1" noTextEdit="1"/>
              </p:cNvSpPr>
              <p:nvPr/>
            </p:nvSpPr>
            <p:spPr>
              <a:xfrm>
                <a:off x="6872890" y="2980016"/>
                <a:ext cx="46076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65EE674-92FB-4C2A-9446-F9DE8E355639}"/>
                  </a:ext>
                </a:extLst>
              </p:cNvPr>
              <p:cNvSpPr/>
              <p:nvPr/>
            </p:nvSpPr>
            <p:spPr>
              <a:xfrm>
                <a:off x="8339138" y="3016531"/>
                <a:ext cx="4660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6" name="Rectangle 15">
                <a:extLst>
                  <a:ext uri="{FF2B5EF4-FFF2-40B4-BE49-F238E27FC236}">
                    <a16:creationId xmlns:a16="http://schemas.microsoft.com/office/drawing/2014/main" id="{C65EE674-92FB-4C2A-9446-F9DE8E355639}"/>
                  </a:ext>
                </a:extLst>
              </p:cNvPr>
              <p:cNvSpPr>
                <a:spLocks noRot="1" noChangeAspect="1" noMove="1" noResize="1" noEditPoints="1" noAdjustHandles="1" noChangeArrowheads="1" noChangeShapeType="1" noTextEdit="1"/>
              </p:cNvSpPr>
              <p:nvPr/>
            </p:nvSpPr>
            <p:spPr>
              <a:xfrm>
                <a:off x="8339138" y="3016531"/>
                <a:ext cx="46609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DB55B37-1370-4F3D-AF33-A92903C18A05}"/>
                  </a:ext>
                </a:extLst>
              </p:cNvPr>
              <p:cNvSpPr/>
              <p:nvPr/>
            </p:nvSpPr>
            <p:spPr>
              <a:xfrm>
                <a:off x="10480326" y="3067798"/>
                <a:ext cx="13849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max</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xmlns="">
          <p:sp>
            <p:nvSpPr>
              <p:cNvPr id="17" name="Rectangle 16">
                <a:extLst>
                  <a:ext uri="{FF2B5EF4-FFF2-40B4-BE49-F238E27FC236}">
                    <a16:creationId xmlns:a16="http://schemas.microsoft.com/office/drawing/2014/main" id="{2DB55B37-1370-4F3D-AF33-A92903C18A05}"/>
                  </a:ext>
                </a:extLst>
              </p:cNvPr>
              <p:cNvSpPr>
                <a:spLocks noRot="1" noChangeAspect="1" noMove="1" noResize="1" noEditPoints="1" noAdjustHandles="1" noChangeArrowheads="1" noChangeShapeType="1" noTextEdit="1"/>
              </p:cNvSpPr>
              <p:nvPr/>
            </p:nvSpPr>
            <p:spPr>
              <a:xfrm>
                <a:off x="10480326" y="3067798"/>
                <a:ext cx="1384995"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7382AC2-D13C-4D4B-B004-07BF5CE81424}"/>
                  </a:ext>
                </a:extLst>
              </p:cNvPr>
              <p:cNvSpPr/>
              <p:nvPr/>
            </p:nvSpPr>
            <p:spPr>
              <a:xfrm>
                <a:off x="11388989" y="1332703"/>
                <a:ext cx="4630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1</m:t>
                          </m:r>
                        </m:sub>
                      </m:sSub>
                    </m:oMath>
                  </m:oMathPara>
                </a14:m>
                <a:endParaRPr lang="en-US" dirty="0"/>
              </a:p>
            </p:txBody>
          </p:sp>
        </mc:Choice>
        <mc:Fallback xmlns="">
          <p:sp>
            <p:nvSpPr>
              <p:cNvPr id="18" name="Rectangle 17">
                <a:extLst>
                  <a:ext uri="{FF2B5EF4-FFF2-40B4-BE49-F238E27FC236}">
                    <a16:creationId xmlns:a16="http://schemas.microsoft.com/office/drawing/2014/main" id="{F7382AC2-D13C-4D4B-B004-07BF5CE81424}"/>
                  </a:ext>
                </a:extLst>
              </p:cNvPr>
              <p:cNvSpPr>
                <a:spLocks noRot="1" noChangeAspect="1" noMove="1" noResize="1" noEditPoints="1" noAdjustHandles="1" noChangeArrowheads="1" noChangeShapeType="1" noTextEdit="1"/>
              </p:cNvSpPr>
              <p:nvPr/>
            </p:nvSpPr>
            <p:spPr>
              <a:xfrm>
                <a:off x="11388989" y="1332703"/>
                <a:ext cx="463012" cy="369332"/>
              </a:xfrm>
              <a:prstGeom prst="rect">
                <a:avLst/>
              </a:prstGeom>
              <a:blipFill>
                <a:blip r:embed="rId6"/>
                <a:stretch>
                  <a:fillRect/>
                </a:stretch>
              </a:blipFill>
            </p:spPr>
            <p:txBody>
              <a:bodyPr/>
              <a:lstStyle/>
              <a:p>
                <a:r>
                  <a:rPr lang="en-US">
                    <a:noFill/>
                  </a:rPr>
                  <a:t> </a:t>
                </a:r>
              </a:p>
            </p:txBody>
          </p:sp>
        </mc:Fallback>
      </mc:AlternateContent>
      <p:sp>
        <p:nvSpPr>
          <p:cNvPr id="19" name="Isosceles Triangle 18">
            <a:extLst>
              <a:ext uri="{FF2B5EF4-FFF2-40B4-BE49-F238E27FC236}">
                <a16:creationId xmlns:a16="http://schemas.microsoft.com/office/drawing/2014/main" id="{71E32171-02E2-482D-86CA-9A335DD4AA08}"/>
              </a:ext>
            </a:extLst>
          </p:cNvPr>
          <p:cNvSpPr/>
          <p:nvPr/>
        </p:nvSpPr>
        <p:spPr>
          <a:xfrm>
            <a:off x="5841207" y="3587235"/>
            <a:ext cx="1571625" cy="1610522"/>
          </a:xfrm>
          <a:prstGeom prst="triangle">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E6D2C2-F099-48D9-BFA1-19D46AED1FD2}"/>
              </a:ext>
            </a:extLst>
          </p:cNvPr>
          <p:cNvSpPr/>
          <p:nvPr/>
        </p:nvSpPr>
        <p:spPr>
          <a:xfrm>
            <a:off x="7605713" y="3587235"/>
            <a:ext cx="1571625" cy="1610522"/>
          </a:xfrm>
          <a:prstGeom prst="triangle">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40A3B99-3901-4B9D-AD55-9B95BF359755}"/>
              </a:ext>
            </a:extLst>
          </p:cNvPr>
          <p:cNvCxnSpPr>
            <a:cxnSpLocks/>
          </p:cNvCxnSpPr>
          <p:nvPr/>
        </p:nvCxnSpPr>
        <p:spPr>
          <a:xfrm flipV="1">
            <a:off x="6510338" y="3863698"/>
            <a:ext cx="0" cy="13340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63524D-CE6A-4D6E-B406-0752A3AB9BC9}"/>
              </a:ext>
            </a:extLst>
          </p:cNvPr>
          <p:cNvCxnSpPr>
            <a:cxnSpLocks/>
          </p:cNvCxnSpPr>
          <p:nvPr/>
        </p:nvCxnSpPr>
        <p:spPr>
          <a:xfrm flipV="1">
            <a:off x="7931825" y="4550569"/>
            <a:ext cx="0" cy="64718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0EA46474-23F8-4264-ABEE-8CCA1C1E6F6E}"/>
              </a:ext>
            </a:extLst>
          </p:cNvPr>
          <p:cNvSpPr/>
          <p:nvPr/>
        </p:nvSpPr>
        <p:spPr>
          <a:xfrm>
            <a:off x="10246518" y="3587235"/>
            <a:ext cx="1571625" cy="1610522"/>
          </a:xfrm>
          <a:prstGeom prst="triangle">
            <a:avLst>
              <a:gd name="adj" fmla="val 100000"/>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82539C7-88F8-4946-848C-1592934DF195}"/>
                  </a:ext>
                </a:extLst>
              </p:cNvPr>
              <p:cNvSpPr/>
              <p:nvPr/>
            </p:nvSpPr>
            <p:spPr>
              <a:xfrm>
                <a:off x="6306149" y="5197756"/>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dirty="0"/>
              </a:p>
            </p:txBody>
          </p:sp>
        </mc:Choice>
        <mc:Fallback xmlns="">
          <p:sp>
            <p:nvSpPr>
              <p:cNvPr id="25" name="Rectangle 24">
                <a:extLst>
                  <a:ext uri="{FF2B5EF4-FFF2-40B4-BE49-F238E27FC236}">
                    <a16:creationId xmlns:a16="http://schemas.microsoft.com/office/drawing/2014/main" id="{282539C7-88F8-4946-848C-1592934DF195}"/>
                  </a:ext>
                </a:extLst>
              </p:cNvPr>
              <p:cNvSpPr>
                <a:spLocks noRot="1" noChangeAspect="1" noMove="1" noResize="1" noEditPoints="1" noAdjustHandles="1" noChangeArrowheads="1" noChangeShapeType="1" noTextEdit="1"/>
              </p:cNvSpPr>
              <p:nvPr/>
            </p:nvSpPr>
            <p:spPr>
              <a:xfrm>
                <a:off x="6306149" y="5197756"/>
                <a:ext cx="46076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1462C4B7-3738-479D-A40D-6D0CD3B37335}"/>
                  </a:ext>
                </a:extLst>
              </p:cNvPr>
              <p:cNvSpPr/>
              <p:nvPr/>
            </p:nvSpPr>
            <p:spPr>
              <a:xfrm>
                <a:off x="7747138" y="5197756"/>
                <a:ext cx="4660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26" name="Rectangle 25">
                <a:extLst>
                  <a:ext uri="{FF2B5EF4-FFF2-40B4-BE49-F238E27FC236}">
                    <a16:creationId xmlns:a16="http://schemas.microsoft.com/office/drawing/2014/main" id="{1462C4B7-3738-479D-A40D-6D0CD3B37335}"/>
                  </a:ext>
                </a:extLst>
              </p:cNvPr>
              <p:cNvSpPr>
                <a:spLocks noRot="1" noChangeAspect="1" noMove="1" noResize="1" noEditPoints="1" noAdjustHandles="1" noChangeArrowheads="1" noChangeShapeType="1" noTextEdit="1"/>
              </p:cNvSpPr>
              <p:nvPr/>
            </p:nvSpPr>
            <p:spPr>
              <a:xfrm>
                <a:off x="7747138" y="5197756"/>
                <a:ext cx="46609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9F969B7-7817-4D55-9231-94D02F1DC904}"/>
                  </a:ext>
                </a:extLst>
              </p:cNvPr>
              <p:cNvSpPr/>
              <p:nvPr/>
            </p:nvSpPr>
            <p:spPr>
              <a:xfrm>
                <a:off x="10425558" y="5229461"/>
                <a:ext cx="13529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min</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xmlns="">
          <p:sp>
            <p:nvSpPr>
              <p:cNvPr id="27" name="Rectangle 26">
                <a:extLst>
                  <a:ext uri="{FF2B5EF4-FFF2-40B4-BE49-F238E27FC236}">
                    <a16:creationId xmlns:a16="http://schemas.microsoft.com/office/drawing/2014/main" id="{09F969B7-7817-4D55-9231-94D02F1DC904}"/>
                  </a:ext>
                </a:extLst>
              </p:cNvPr>
              <p:cNvSpPr>
                <a:spLocks noRot="1" noChangeAspect="1" noMove="1" noResize="1" noEditPoints="1" noAdjustHandles="1" noChangeArrowheads="1" noChangeShapeType="1" noTextEdit="1"/>
              </p:cNvSpPr>
              <p:nvPr/>
            </p:nvSpPr>
            <p:spPr>
              <a:xfrm>
                <a:off x="10425558" y="5229461"/>
                <a:ext cx="1352934" cy="369332"/>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6EE00E0-1C8F-4104-A065-DA2F26F53E30}"/>
                  </a:ext>
                </a:extLst>
              </p:cNvPr>
              <p:cNvSpPr/>
              <p:nvPr/>
            </p:nvSpPr>
            <p:spPr>
              <a:xfrm>
                <a:off x="11087098" y="3486151"/>
                <a:ext cx="4683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2</m:t>
                          </m:r>
                        </m:sub>
                      </m:sSub>
                    </m:oMath>
                  </m:oMathPara>
                </a14:m>
                <a:endParaRPr lang="en-US" dirty="0"/>
              </a:p>
            </p:txBody>
          </p:sp>
        </mc:Choice>
        <mc:Fallback xmlns="">
          <p:sp>
            <p:nvSpPr>
              <p:cNvPr id="28" name="Rectangle 27">
                <a:extLst>
                  <a:ext uri="{FF2B5EF4-FFF2-40B4-BE49-F238E27FC236}">
                    <a16:creationId xmlns:a16="http://schemas.microsoft.com/office/drawing/2014/main" id="{A6EE00E0-1C8F-4104-A065-DA2F26F53E30}"/>
                  </a:ext>
                </a:extLst>
              </p:cNvPr>
              <p:cNvSpPr>
                <a:spLocks noRot="1" noChangeAspect="1" noMove="1" noResize="1" noEditPoints="1" noAdjustHandles="1" noChangeArrowheads="1" noChangeShapeType="1" noTextEdit="1"/>
              </p:cNvSpPr>
              <p:nvPr/>
            </p:nvSpPr>
            <p:spPr>
              <a:xfrm>
                <a:off x="11087098" y="3486151"/>
                <a:ext cx="468333" cy="369332"/>
              </a:xfrm>
              <a:prstGeom prst="rect">
                <a:avLst/>
              </a:prstGeom>
              <a:blipFill>
                <a:blip r:embed="rId10"/>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26DF9880-BC0D-4AE6-BFBB-371C157210E5}"/>
              </a:ext>
            </a:extLst>
          </p:cNvPr>
          <p:cNvCxnSpPr>
            <a:cxnSpLocks/>
          </p:cNvCxnSpPr>
          <p:nvPr/>
        </p:nvCxnSpPr>
        <p:spPr>
          <a:xfrm flipV="1">
            <a:off x="11109485" y="1978819"/>
            <a:ext cx="0" cy="106441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638B04-D870-429D-AC50-E89536E3899D}"/>
              </a:ext>
            </a:extLst>
          </p:cNvPr>
          <p:cNvCxnSpPr>
            <a:endCxn id="13" idx="2"/>
          </p:cNvCxnSpPr>
          <p:nvPr/>
        </p:nvCxnSpPr>
        <p:spPr>
          <a:xfrm flipH="1">
            <a:off x="10301286" y="1978819"/>
            <a:ext cx="800739" cy="10572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D0A776-1319-4D44-9952-B4E8F347EAB9}"/>
              </a:ext>
            </a:extLst>
          </p:cNvPr>
          <p:cNvCxnSpPr>
            <a:cxnSpLocks/>
            <a:endCxn id="13" idx="4"/>
          </p:cNvCxnSpPr>
          <p:nvPr/>
        </p:nvCxnSpPr>
        <p:spPr>
          <a:xfrm>
            <a:off x="11116946" y="1978819"/>
            <a:ext cx="755965" cy="105727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9B514B-BFEB-4A6B-AB06-BAFAD1A354FC}"/>
              </a:ext>
            </a:extLst>
          </p:cNvPr>
          <p:cNvCxnSpPr>
            <a:cxnSpLocks/>
          </p:cNvCxnSpPr>
          <p:nvPr/>
        </p:nvCxnSpPr>
        <p:spPr>
          <a:xfrm flipV="1">
            <a:off x="10994111" y="4757738"/>
            <a:ext cx="0" cy="4588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36B96E-1928-4F64-8299-AE10B341D471}"/>
              </a:ext>
            </a:extLst>
          </p:cNvPr>
          <p:cNvCxnSpPr>
            <a:cxnSpLocks/>
          </p:cNvCxnSpPr>
          <p:nvPr/>
        </p:nvCxnSpPr>
        <p:spPr>
          <a:xfrm flipH="1">
            <a:off x="10231593" y="4743450"/>
            <a:ext cx="791213" cy="46721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2217951-F282-4150-B3ED-1916D5BF68F7}"/>
              </a:ext>
            </a:extLst>
          </p:cNvPr>
          <p:cNvCxnSpPr>
            <a:cxnSpLocks/>
          </p:cNvCxnSpPr>
          <p:nvPr/>
        </p:nvCxnSpPr>
        <p:spPr>
          <a:xfrm flipH="1" flipV="1">
            <a:off x="11009038" y="4757739"/>
            <a:ext cx="824031" cy="45292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805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AF328-9C18-4D7C-A7CA-9825DAAAA4FF}"/>
              </a:ext>
            </a:extLst>
          </p:cNvPr>
          <p:cNvSpPr>
            <a:spLocks noGrp="1"/>
          </p:cNvSpPr>
          <p:nvPr>
            <p:ph idx="1"/>
          </p:nvPr>
        </p:nvSpPr>
        <p:spPr/>
        <p:txBody>
          <a:bodyPr anchor="ctr"/>
          <a:lstStyle/>
          <a:p>
            <a:pPr marL="0" indent="0" algn="ctr">
              <a:buNone/>
            </a:pPr>
            <a:r>
              <a:rPr lang="en-US" dirty="0"/>
              <a:t>Observer design</a:t>
            </a:r>
          </a:p>
        </p:txBody>
      </p:sp>
      <p:sp>
        <p:nvSpPr>
          <p:cNvPr id="4" name="Slide Number Placeholder 3">
            <a:extLst>
              <a:ext uri="{FF2B5EF4-FFF2-40B4-BE49-F238E27FC236}">
                <a16:creationId xmlns:a16="http://schemas.microsoft.com/office/drawing/2014/main" id="{A013031C-4B18-4862-8782-E2CF7005FD73}"/>
              </a:ext>
            </a:extLst>
          </p:cNvPr>
          <p:cNvSpPr>
            <a:spLocks noGrp="1"/>
          </p:cNvSpPr>
          <p:nvPr>
            <p:ph type="sldNum" sz="quarter" idx="12"/>
          </p:nvPr>
        </p:nvSpPr>
        <p:spPr/>
        <p:txBody>
          <a:bodyPr/>
          <a:lstStyle/>
          <a:p>
            <a:fld id="{29AAD378-655A-49C6-813C-9FD132EF7440}" type="slidenum">
              <a:rPr lang="en-US" smtClean="0"/>
              <a:pPr/>
              <a:t>41</a:t>
            </a:fld>
            <a:endParaRPr lang="en-US" dirty="0"/>
          </a:p>
        </p:txBody>
      </p:sp>
    </p:spTree>
    <p:extLst>
      <p:ext uri="{BB962C8B-B14F-4D97-AF65-F5344CB8AC3E}">
        <p14:creationId xmlns:p14="http://schemas.microsoft.com/office/powerpoint/2010/main" val="1860332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A8E43C-9A30-4F6D-B9C5-0261BF3575EC}"/>
              </a:ext>
            </a:extLst>
          </p:cNvPr>
          <p:cNvSpPr>
            <a:spLocks noGrp="1"/>
          </p:cNvSpPr>
          <p:nvPr>
            <p:ph type="title"/>
          </p:nvPr>
        </p:nvSpPr>
        <p:spPr/>
        <p:txBody>
          <a:bodyPr/>
          <a:lstStyle/>
          <a:p>
            <a:r>
              <a:rPr lang="en-US" dirty="0"/>
              <a:t>What is state estimation and why is it needed?</a:t>
            </a:r>
          </a:p>
        </p:txBody>
      </p:sp>
      <p:sp>
        <p:nvSpPr>
          <p:cNvPr id="4" name="Slide Number Placeholder 3">
            <a:extLst>
              <a:ext uri="{FF2B5EF4-FFF2-40B4-BE49-F238E27FC236}">
                <a16:creationId xmlns:a16="http://schemas.microsoft.com/office/drawing/2014/main" id="{573E6CF0-A6DA-481D-BBEE-EDDA8F63B79F}"/>
              </a:ext>
            </a:extLst>
          </p:cNvPr>
          <p:cNvSpPr>
            <a:spLocks noGrp="1"/>
          </p:cNvSpPr>
          <p:nvPr>
            <p:ph type="sldNum" sz="quarter" idx="12"/>
          </p:nvPr>
        </p:nvSpPr>
        <p:spPr/>
        <p:txBody>
          <a:bodyPr/>
          <a:lstStyle/>
          <a:p>
            <a:fld id="{29AAD378-655A-49C6-813C-9FD132EF7440}" type="slidenum">
              <a:rPr lang="en-US" smtClean="0"/>
              <a:pPr/>
              <a:t>42</a:t>
            </a:fld>
            <a:endParaRPr lang="en-US" dirty="0"/>
          </a:p>
        </p:txBody>
      </p:sp>
      <p:sp>
        <p:nvSpPr>
          <p:cNvPr id="5" name="Rectangle 4">
            <a:extLst>
              <a:ext uri="{FF2B5EF4-FFF2-40B4-BE49-F238E27FC236}">
                <a16:creationId xmlns:a16="http://schemas.microsoft.com/office/drawing/2014/main" id="{6EF0D025-0898-4BAF-B329-46F2F1F36C3C}"/>
              </a:ext>
            </a:extLst>
          </p:cNvPr>
          <p:cNvSpPr/>
          <p:nvPr/>
        </p:nvSpPr>
        <p:spPr>
          <a:xfrm>
            <a:off x="4741045" y="1268728"/>
            <a:ext cx="1354956" cy="1251635"/>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t>Plant </a:t>
            </a:r>
          </a:p>
        </p:txBody>
      </p:sp>
      <p:cxnSp>
        <p:nvCxnSpPr>
          <p:cNvPr id="7" name="Straight Arrow Connector 6">
            <a:extLst>
              <a:ext uri="{FF2B5EF4-FFF2-40B4-BE49-F238E27FC236}">
                <a16:creationId xmlns:a16="http://schemas.microsoft.com/office/drawing/2014/main" id="{31F0C9AC-7453-4BCA-B27D-88F7DB358437}"/>
              </a:ext>
            </a:extLst>
          </p:cNvPr>
          <p:cNvCxnSpPr>
            <a:cxnSpLocks/>
            <a:endCxn id="5" idx="1"/>
          </p:cNvCxnSpPr>
          <p:nvPr/>
        </p:nvCxnSpPr>
        <p:spPr>
          <a:xfrm>
            <a:off x="3603812" y="1890443"/>
            <a:ext cx="1137233" cy="4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942B620-B220-407F-BFDA-576E91DAA054}"/>
              </a:ext>
            </a:extLst>
          </p:cNvPr>
          <p:cNvCxnSpPr>
            <a:cxnSpLocks/>
          </p:cNvCxnSpPr>
          <p:nvPr/>
        </p:nvCxnSpPr>
        <p:spPr>
          <a:xfrm>
            <a:off x="6011470" y="1902187"/>
            <a:ext cx="1106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499D37-EB8F-4639-9EE2-A805375E03FE}"/>
                  </a:ext>
                </a:extLst>
              </p:cNvPr>
              <p:cNvSpPr txBox="1"/>
              <p:nvPr/>
            </p:nvSpPr>
            <p:spPr>
              <a:xfrm>
                <a:off x="3443384" y="1239925"/>
                <a:ext cx="48603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𝐮</m:t>
                      </m:r>
                    </m:oMath>
                  </m:oMathPara>
                </a14:m>
                <a:endParaRPr lang="en-US" sz="2800" b="1" dirty="0"/>
              </a:p>
            </p:txBody>
          </p:sp>
        </mc:Choice>
        <mc:Fallback xmlns="">
          <p:sp>
            <p:nvSpPr>
              <p:cNvPr id="10" name="TextBox 9">
                <a:extLst>
                  <a:ext uri="{FF2B5EF4-FFF2-40B4-BE49-F238E27FC236}">
                    <a16:creationId xmlns:a16="http://schemas.microsoft.com/office/drawing/2014/main" id="{23499D37-EB8F-4639-9EE2-A805375E03FE}"/>
                  </a:ext>
                </a:extLst>
              </p:cNvPr>
              <p:cNvSpPr txBox="1">
                <a:spLocks noRot="1" noChangeAspect="1" noMove="1" noResize="1" noEditPoints="1" noAdjustHandles="1" noChangeArrowheads="1" noChangeShapeType="1" noTextEdit="1"/>
              </p:cNvSpPr>
              <p:nvPr/>
            </p:nvSpPr>
            <p:spPr>
              <a:xfrm>
                <a:off x="3443384" y="1239925"/>
                <a:ext cx="486030"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530F9E-A8A9-4540-A694-92B3B4307A6D}"/>
                  </a:ext>
                </a:extLst>
              </p:cNvPr>
              <p:cNvSpPr txBox="1"/>
              <p:nvPr/>
            </p:nvSpPr>
            <p:spPr>
              <a:xfrm>
                <a:off x="6677441" y="1151359"/>
                <a:ext cx="4603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𝐲</m:t>
                      </m:r>
                    </m:oMath>
                  </m:oMathPara>
                </a14:m>
                <a:endParaRPr lang="en-US" sz="2800" b="1" dirty="0"/>
              </a:p>
            </p:txBody>
          </p:sp>
        </mc:Choice>
        <mc:Fallback xmlns="">
          <p:sp>
            <p:nvSpPr>
              <p:cNvPr id="11" name="TextBox 10">
                <a:extLst>
                  <a:ext uri="{FF2B5EF4-FFF2-40B4-BE49-F238E27FC236}">
                    <a16:creationId xmlns:a16="http://schemas.microsoft.com/office/drawing/2014/main" id="{2B530F9E-A8A9-4540-A694-92B3B4307A6D}"/>
                  </a:ext>
                </a:extLst>
              </p:cNvPr>
              <p:cNvSpPr txBox="1">
                <a:spLocks noRot="1" noChangeAspect="1" noMove="1" noResize="1" noEditPoints="1" noAdjustHandles="1" noChangeArrowheads="1" noChangeShapeType="1" noTextEdit="1"/>
              </p:cNvSpPr>
              <p:nvPr/>
            </p:nvSpPr>
            <p:spPr>
              <a:xfrm>
                <a:off x="6677441" y="1151359"/>
                <a:ext cx="460382"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1">
                <a:extLst>
                  <a:ext uri="{FF2B5EF4-FFF2-40B4-BE49-F238E27FC236}">
                    <a16:creationId xmlns:a16="http://schemas.microsoft.com/office/drawing/2014/main" id="{38FF2D24-F2D5-46B7-91A3-97F1DAF78F2E}"/>
                  </a:ext>
                </a:extLst>
              </p:cNvPr>
              <p:cNvSpPr>
                <a:spLocks noGrp="1"/>
              </p:cNvSpPr>
              <p:nvPr>
                <p:ph idx="1"/>
              </p:nvPr>
            </p:nvSpPr>
            <p:spPr>
              <a:xfrm>
                <a:off x="246456" y="2532358"/>
                <a:ext cx="11699087" cy="3036380"/>
              </a:xfrm>
            </p:spPr>
            <p:txBody>
              <a:bodyPr>
                <a:normAutofit fontScale="92500"/>
              </a:bodyPr>
              <a:lstStyle/>
              <a:p>
                <a:r>
                  <a:rPr lang="en-US" dirty="0"/>
                  <a:t>Given a “black box” component, we can try to use a linear or nonlinear system to model it (maybe based on physics, or data-driven)</a:t>
                </a:r>
              </a:p>
              <a:p>
                <a:r>
                  <a:rPr lang="en-US" dirty="0"/>
                  <a:t>Model may posit that the plant has </a:t>
                </a:r>
                <a14:m>
                  <m:oMath xmlns:m="http://schemas.openxmlformats.org/officeDocument/2006/math">
                    <m:r>
                      <a:rPr lang="en-US" b="0" i="1" smtClean="0">
                        <a:latin typeface="Cambria Math" panose="02040503050406030204" pitchFamily="18" charset="0"/>
                      </a:rPr>
                      <m:t>𝑛</m:t>
                    </m:r>
                  </m:oMath>
                </a14:m>
                <a:r>
                  <a:rPr lang="en-US" dirty="0"/>
                  <a:t> internal states, but we typically have access only to the outputs of the model (whatever we can measure using a sensor)</a:t>
                </a:r>
              </a:p>
              <a:p>
                <a:r>
                  <a:rPr lang="en-US" dirty="0"/>
                  <a:t>May need internal states to implement controller: how do we estimate them?</a:t>
                </a:r>
              </a:p>
              <a:p>
                <a:r>
                  <a:rPr lang="en-US" dirty="0"/>
                  <a:t>State estimation: Problem of determining internal states of the plant</a:t>
                </a:r>
              </a:p>
              <a:p>
                <a:endParaRPr lang="en-US" dirty="0"/>
              </a:p>
            </p:txBody>
          </p:sp>
        </mc:Choice>
        <mc:Fallback xmlns="">
          <p:sp>
            <p:nvSpPr>
              <p:cNvPr id="12" name="Content Placeholder 1">
                <a:extLst>
                  <a:ext uri="{FF2B5EF4-FFF2-40B4-BE49-F238E27FC236}">
                    <a16:creationId xmlns:a16="http://schemas.microsoft.com/office/drawing/2014/main" id="{38FF2D24-F2D5-46B7-91A3-97F1DAF78F2E}"/>
                  </a:ext>
                </a:extLst>
              </p:cNvPr>
              <p:cNvSpPr>
                <a:spLocks noGrp="1" noRot="1" noChangeAspect="1" noMove="1" noResize="1" noEditPoints="1" noAdjustHandles="1" noChangeArrowheads="1" noChangeShapeType="1" noTextEdit="1"/>
              </p:cNvSpPr>
              <p:nvPr>
                <p:ph idx="1"/>
              </p:nvPr>
            </p:nvSpPr>
            <p:spPr>
              <a:xfrm>
                <a:off x="246456" y="2532358"/>
                <a:ext cx="11699087" cy="3036380"/>
              </a:xfrm>
              <a:blipFill>
                <a:blip r:embed="rId4"/>
                <a:stretch>
                  <a:fillRect l="-521" t="-3006"/>
                </a:stretch>
              </a:blipFill>
            </p:spPr>
            <p:txBody>
              <a:bodyPr/>
              <a:lstStyle/>
              <a:p>
                <a:r>
                  <a:rPr lang="en-US">
                    <a:noFill/>
                  </a:rPr>
                  <a:t> </a:t>
                </a:r>
              </a:p>
            </p:txBody>
          </p:sp>
        </mc:Fallback>
      </mc:AlternateContent>
    </p:spTree>
    <p:extLst>
      <p:ext uri="{BB962C8B-B14F-4D97-AF65-F5344CB8AC3E}">
        <p14:creationId xmlns:p14="http://schemas.microsoft.com/office/powerpoint/2010/main" val="36735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97AF1-D372-4DD4-B40A-2B7A700E0C8E}"/>
              </a:ext>
            </a:extLst>
          </p:cNvPr>
          <p:cNvSpPr>
            <a:spLocks noGrp="1"/>
          </p:cNvSpPr>
          <p:nvPr>
            <p:ph idx="1"/>
          </p:nvPr>
        </p:nvSpPr>
        <p:spPr/>
        <p:txBody>
          <a:bodyPr/>
          <a:lstStyle/>
          <a:p>
            <a:r>
              <a:rPr lang="en-US" dirty="0"/>
              <a:t>Typically sensor measurements are noisy (manufacturing imperfections, environment uncertainty, errors introduced in signal processing, etc.)</a:t>
            </a:r>
          </a:p>
          <a:p>
            <a:r>
              <a:rPr lang="en-US" dirty="0"/>
              <a:t>In the absence of noise, the model is deterministic: for the same input you always get the same output</a:t>
            </a:r>
          </a:p>
          <a:p>
            <a:pPr lvl="1"/>
            <a:r>
              <a:rPr lang="en-US" dirty="0"/>
              <a:t>Can use a simpler form of state estimator called an observer (e.g. a </a:t>
            </a:r>
            <a:r>
              <a:rPr lang="en-US" dirty="0" err="1"/>
              <a:t>Luenberger</a:t>
            </a:r>
            <a:r>
              <a:rPr lang="en-US" dirty="0"/>
              <a:t> observer)</a:t>
            </a:r>
          </a:p>
          <a:p>
            <a:r>
              <a:rPr lang="en-US" dirty="0"/>
              <a:t>In the presence of noise, we use a state estimator, such as a Kalman Filter</a:t>
            </a:r>
          </a:p>
          <a:p>
            <a:r>
              <a:rPr lang="en-US" dirty="0"/>
              <a:t>Kalman Filter is one of the most fundamental algorithm that you will see in autonomous systems, robotics, computer graphics, …</a:t>
            </a:r>
          </a:p>
        </p:txBody>
      </p:sp>
      <p:sp>
        <p:nvSpPr>
          <p:cNvPr id="3" name="Title 2">
            <a:extLst>
              <a:ext uri="{FF2B5EF4-FFF2-40B4-BE49-F238E27FC236}">
                <a16:creationId xmlns:a16="http://schemas.microsoft.com/office/drawing/2014/main" id="{338C11AD-71E7-4215-9ED1-912579DC3EE0}"/>
              </a:ext>
            </a:extLst>
          </p:cNvPr>
          <p:cNvSpPr>
            <a:spLocks noGrp="1"/>
          </p:cNvSpPr>
          <p:nvPr>
            <p:ph type="title"/>
          </p:nvPr>
        </p:nvSpPr>
        <p:spPr/>
        <p:txBody>
          <a:bodyPr/>
          <a:lstStyle/>
          <a:p>
            <a:r>
              <a:rPr lang="en-US" dirty="0"/>
              <a:t>Deterministic vs. Noisy case</a:t>
            </a:r>
          </a:p>
        </p:txBody>
      </p:sp>
      <p:sp>
        <p:nvSpPr>
          <p:cNvPr id="4" name="Slide Number Placeholder 3">
            <a:extLst>
              <a:ext uri="{FF2B5EF4-FFF2-40B4-BE49-F238E27FC236}">
                <a16:creationId xmlns:a16="http://schemas.microsoft.com/office/drawing/2014/main" id="{8FB06AF3-321A-4A04-AC9E-26426E5CCF2D}"/>
              </a:ext>
            </a:extLst>
          </p:cNvPr>
          <p:cNvSpPr>
            <a:spLocks noGrp="1"/>
          </p:cNvSpPr>
          <p:nvPr>
            <p:ph type="sldNum" sz="quarter" idx="12"/>
          </p:nvPr>
        </p:nvSpPr>
        <p:spPr/>
        <p:txBody>
          <a:bodyPr/>
          <a:lstStyle/>
          <a:p>
            <a:fld id="{29AAD378-655A-49C6-813C-9FD132EF7440}" type="slidenum">
              <a:rPr lang="en-US" smtClean="0"/>
              <a:pPr/>
              <a:t>43</a:t>
            </a:fld>
            <a:endParaRPr lang="en-US" dirty="0"/>
          </a:p>
        </p:txBody>
      </p:sp>
    </p:spTree>
    <p:extLst>
      <p:ext uri="{BB962C8B-B14F-4D97-AF65-F5344CB8AC3E}">
        <p14:creationId xmlns:p14="http://schemas.microsoft.com/office/powerpoint/2010/main" val="1195497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2A9B1A8-618D-454B-B039-B8ACE3E2A45D}"/>
                  </a:ext>
                </a:extLst>
              </p:cNvPr>
              <p:cNvSpPr>
                <a:spLocks noGrp="1"/>
              </p:cNvSpPr>
              <p:nvPr>
                <p:ph idx="1"/>
              </p:nvPr>
            </p:nvSpPr>
            <p:spPr>
              <a:xfrm>
                <a:off x="166681" y="1332702"/>
                <a:ext cx="11699087" cy="4222853"/>
              </a:xfrm>
            </p:spPr>
            <p:txBody>
              <a:bodyPr>
                <a:normAutofit lnSpcReduction="10000"/>
              </a:bodyPr>
              <a:lstStyle/>
              <a:p>
                <a:r>
                  <a:rPr lang="en-US" dirty="0"/>
                  <a:t>For random variable </a:t>
                </a:r>
                <a14:m>
                  <m:oMath xmlns:m="http://schemas.openxmlformats.org/officeDocument/2006/math">
                    <m:r>
                      <a:rPr lang="en-US" i="1" dirty="0" smtClean="0">
                        <a:latin typeface="Cambria Math" panose="02040503050406030204" pitchFamily="18" charset="0"/>
                      </a:rPr>
                      <m:t>𝑤</m:t>
                    </m:r>
                  </m:oMath>
                </a14:m>
                <a:r>
                  <a:rPr lang="en-US" dirty="0"/>
                  <a:t>,  </a:t>
                </a:r>
                <a14:m>
                  <m:oMath xmlns:m="http://schemas.openxmlformats.org/officeDocument/2006/math">
                    <m:r>
                      <a:rPr lang="en-US" i="1" dirty="0">
                        <a:latin typeface="Cambria Math" panose="02040503050406030204" pitchFamily="18" charset="0"/>
                      </a:rPr>
                      <m:t>𝔼</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𝑤</m:t>
                        </m:r>
                      </m:e>
                    </m:d>
                  </m:oMath>
                </a14:m>
                <a:r>
                  <a:rPr lang="en-US" dirty="0"/>
                  <a:t> : expected value of </a:t>
                </a:r>
                <a14:m>
                  <m:oMath xmlns:m="http://schemas.openxmlformats.org/officeDocument/2006/math">
                    <m:r>
                      <a:rPr lang="en-US" i="1">
                        <a:latin typeface="Cambria Math" panose="02040503050406030204" pitchFamily="18" charset="0"/>
                      </a:rPr>
                      <m:t>𝑤</m:t>
                    </m:r>
                  </m:oMath>
                </a14:m>
                <a:r>
                  <a:rPr lang="en-US" dirty="0"/>
                  <a:t>, also known as mean</a:t>
                </a:r>
              </a:p>
              <a:p>
                <a:r>
                  <a:rPr lang="en-US" dirty="0"/>
                  <a:t>Suppose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 </m:t>
                    </m:r>
                  </m:oMath>
                </a14:m>
                <a:r>
                  <a:rPr lang="en-US" dirty="0"/>
                  <a:t>: then </a:t>
                </a:r>
                <a14:m>
                  <m:oMath xmlns:m="http://schemas.openxmlformats.org/officeDocument/2006/math">
                    <m:r>
                      <m:rPr>
                        <m:sty m:val="p"/>
                      </m:rPr>
                      <a:rPr lang="en-US">
                        <a:latin typeface="Cambria Math" panose="02040503050406030204" pitchFamily="18" charset="0"/>
                      </a:rPr>
                      <m:t>var</m:t>
                    </m:r>
                    <m:r>
                      <a:rPr lang="en-US" i="1">
                        <a:latin typeface="Cambria Math" panose="02040503050406030204" pitchFamily="18" charset="0"/>
                      </a:rPr>
                      <m:t>(</m:t>
                    </m:r>
                    <m:r>
                      <m:rPr>
                        <m:sty m:val="p"/>
                      </m:rPr>
                      <a:rPr lang="en-US">
                        <a:latin typeface="Cambria Math" panose="02040503050406030204" pitchFamily="18" charset="0"/>
                      </a:rPr>
                      <m:t>w</m:t>
                    </m:r>
                    <m:r>
                      <a:rPr lang="en-US" i="1">
                        <a:latin typeface="Cambria Math" panose="02040503050406030204" pitchFamily="18" charset="0"/>
                      </a:rPr>
                      <m:t>) </m:t>
                    </m:r>
                  </m:oMath>
                </a14:m>
                <a:r>
                  <a:rPr lang="en-US" dirty="0"/>
                  <a:t>: variance of </a:t>
                </a:r>
                <a14:m>
                  <m:oMath xmlns:m="http://schemas.openxmlformats.org/officeDocument/2006/math">
                    <m:r>
                      <a:rPr lang="en-US" b="0" i="1" smtClean="0">
                        <a:latin typeface="Cambria Math" panose="02040503050406030204" pitchFamily="18" charset="0"/>
                      </a:rPr>
                      <m:t>𝑤</m:t>
                    </m:r>
                  </m:oMath>
                </a14:m>
                <a:r>
                  <a:rPr lang="en-US" dirty="0"/>
                  <a:t>, is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𝜇</m:t>
                                </m:r>
                              </m:e>
                            </m:d>
                          </m:e>
                          <m:sup>
                            <m:r>
                              <a:rPr lang="en-US" b="0" i="1" smtClean="0">
                                <a:latin typeface="Cambria Math" panose="02040503050406030204" pitchFamily="18" charset="0"/>
                              </a:rPr>
                              <m:t>2</m:t>
                            </m:r>
                          </m:sup>
                        </m:sSup>
                      </m:e>
                    </m:d>
                  </m:oMath>
                </a14:m>
                <a:endParaRPr lang="en-US" b="0" i="1" dirty="0">
                  <a:latin typeface="Cambria Math" panose="02040503050406030204" pitchFamily="18" charset="0"/>
                </a:endParaRPr>
              </a:p>
              <a:p>
                <a:r>
                  <a:rPr lang="en-US" b="0" dirty="0">
                    <a:latin typeface="Calibri" panose="020F0502020204030204" pitchFamily="34" charset="0"/>
                    <a:cs typeface="Calibri" panose="020F0502020204030204" pitchFamily="34" charset="0"/>
                  </a:rPr>
                  <a:t>For random variables </a:t>
                </a:r>
                <a14:m>
                  <m:oMath xmlns:m="http://schemas.openxmlformats.org/officeDocument/2006/math">
                    <m:r>
                      <a:rPr lang="en-US" b="0" i="1" smtClean="0">
                        <a:latin typeface="Cambria Math" panose="02040503050406030204" pitchFamily="18" charset="0"/>
                        <a:cs typeface="Calibri" panose="020F0502020204030204" pitchFamily="34" charset="0"/>
                      </a:rPr>
                      <m:t>𝑥</m:t>
                    </m:r>
                  </m:oMath>
                </a14:m>
                <a:r>
                  <a:rPr lang="en-US" b="0" dirty="0">
                    <a:latin typeface="Calibri" panose="020F0502020204030204" pitchFamily="34" charset="0"/>
                    <a:cs typeface="Calibri" panose="020F0502020204030204" pitchFamily="34" charset="0"/>
                  </a:rPr>
                  <a:t> and </a:t>
                </a:r>
                <a14:m>
                  <m:oMath xmlns:m="http://schemas.openxmlformats.org/officeDocument/2006/math">
                    <m:r>
                      <a:rPr lang="en-US" b="0" i="1" smtClean="0">
                        <a:latin typeface="Cambria Math" panose="02040503050406030204" pitchFamily="18" charset="0"/>
                        <a:cs typeface="Calibri" panose="020F0502020204030204" pitchFamily="34" charset="0"/>
                      </a:rPr>
                      <m:t>𝑦</m:t>
                    </m:r>
                  </m:oMath>
                </a14:m>
                <a:r>
                  <a:rPr lang="en-US" b="0" dirty="0">
                    <a:latin typeface="Calibri" panose="020F0502020204030204" pitchFamily="34" charset="0"/>
                    <a:cs typeface="Calibri" panose="020F0502020204030204" pitchFamily="34" charset="0"/>
                  </a:rPr>
                  <a:t>,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cov</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𝑦</m:t>
                        </m:r>
                      </m:e>
                    </m:d>
                  </m:oMath>
                </a14:m>
                <a:r>
                  <a:rPr lang="en-US" b="0" dirty="0">
                    <a:latin typeface="Calibri" panose="020F0502020204030204" pitchFamily="34" charset="0"/>
                    <a:cs typeface="Calibri" panose="020F0502020204030204" pitchFamily="34" charset="0"/>
                  </a:rPr>
                  <a:t>: covariance of </a:t>
                </a:r>
                <a14:m>
                  <m:oMath xmlns:m="http://schemas.openxmlformats.org/officeDocument/2006/math">
                    <m:r>
                      <a:rPr lang="en-US" b="0" i="1" smtClean="0">
                        <a:latin typeface="Cambria Math" panose="02040503050406030204" pitchFamily="18" charset="0"/>
                        <a:cs typeface="Calibri" panose="020F0502020204030204" pitchFamily="34" charset="0"/>
                      </a:rPr>
                      <m:t>𝑥</m:t>
                    </m:r>
                  </m:oMath>
                </a14:m>
                <a:r>
                  <a:rPr lang="en-US" b="0" dirty="0">
                    <a:latin typeface="Calibri" panose="020F0502020204030204" pitchFamily="34" charset="0"/>
                    <a:cs typeface="Calibri" panose="020F0502020204030204" pitchFamily="34" charset="0"/>
                  </a:rPr>
                  <a:t> and </a:t>
                </a:r>
                <a14:m>
                  <m:oMath xmlns:m="http://schemas.openxmlformats.org/officeDocument/2006/math">
                    <m:r>
                      <a:rPr lang="en-US" b="0" i="1" smtClean="0">
                        <a:latin typeface="Cambria Math" panose="02040503050406030204" pitchFamily="18" charset="0"/>
                        <a:cs typeface="Calibri" panose="020F0502020204030204" pitchFamily="34" charset="0"/>
                      </a:rPr>
                      <m:t>𝑦</m:t>
                    </m:r>
                  </m:oMath>
                </a14:m>
                <a:endParaRPr lang="en-US" b="0" dirty="0">
                  <a:latin typeface="Calibri" panose="020F0502020204030204" pitchFamily="34" charset="0"/>
                  <a:cs typeface="Calibri" panose="020F0502020204030204" pitchFamily="34" charset="0"/>
                </a:endParaRPr>
              </a:p>
              <a:p>
                <a:pPr lvl="1"/>
                <a14:m>
                  <m:oMath xmlns:m="http://schemas.openxmlformats.org/officeDocument/2006/math">
                    <m:r>
                      <m:rPr>
                        <m:sty m:val="p"/>
                      </m:rPr>
                      <a:rPr lang="en-US" b="0" i="0" smtClean="0">
                        <a:latin typeface="Cambria Math" panose="02040503050406030204" pitchFamily="18" charset="0"/>
                        <a:cs typeface="Calibri" panose="020F0502020204030204" pitchFamily="34" charset="0"/>
                      </a:rPr>
                      <m:t>cov</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𝑦</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𝑦</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𝑦</m:t>
                            </m:r>
                          </m:e>
                        </m:d>
                      </m:e>
                    </m:d>
                  </m:oMath>
                </a14:m>
                <a:endParaRPr lang="en-US" b="0"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For random </a:t>
                </a:r>
                <a:r>
                  <a:rPr lang="en-US" b="1" i="1" dirty="0">
                    <a:latin typeface="Calibri" panose="020F0502020204030204" pitchFamily="34" charset="0"/>
                    <a:cs typeface="Calibri" panose="020F0502020204030204" pitchFamily="34" charset="0"/>
                  </a:rPr>
                  <a:t>vector</a:t>
                </a:r>
                <a:r>
                  <a:rPr lang="en-US" i="1" dirty="0">
                    <a:latin typeface="Calibri" panose="020F0502020204030204" pitchFamily="34" charset="0"/>
                    <a:cs typeface="Calibri" panose="020F0502020204030204" pitchFamily="34" charset="0"/>
                  </a:rPr>
                  <a:t> </a:t>
                </a:r>
                <a14:m>
                  <m:oMath xmlns:m="http://schemas.openxmlformats.org/officeDocument/2006/math">
                    <m:r>
                      <a:rPr lang="en-US" b="1" i="0" smtClean="0">
                        <a:latin typeface="Cambria Math" panose="02040503050406030204" pitchFamily="18" charset="0"/>
                        <a:cs typeface="Calibri" panose="020F0502020204030204" pitchFamily="34" charset="0"/>
                      </a:rPr>
                      <m:t>𝐱</m:t>
                    </m:r>
                  </m:oMath>
                </a14:m>
                <a:r>
                  <a:rPr lang="en-US" dirty="0">
                    <a:latin typeface="Calibri" panose="020F0502020204030204" pitchFamily="34" charset="0"/>
                    <a:cs typeface="Calibri" panose="020F0502020204030204" pitchFamily="34" charset="0"/>
                  </a:rPr>
                  <a:t>, </a:t>
                </a:r>
                <a14:m>
                  <m:oMath xmlns:m="http://schemas.openxmlformats.org/officeDocument/2006/math">
                    <m:r>
                      <a:rPr lang="en-US" b="0" i="1" dirty="0" smtClean="0">
                        <a:latin typeface="Cambria Math" panose="02040503050406030204" pitchFamily="18" charset="0"/>
                        <a:cs typeface="Calibri" panose="020F0502020204030204" pitchFamily="34" charset="0"/>
                      </a:rPr>
                      <m:t>𝔼</m:t>
                    </m:r>
                    <m:d>
                      <m:dPr>
                        <m:begChr m:val="["/>
                        <m:endChr m:val="]"/>
                        <m:ctrlPr>
                          <a:rPr lang="en-US" b="0" i="1" dirty="0" smtClean="0">
                            <a:latin typeface="Cambria Math" panose="02040503050406030204" pitchFamily="18" charset="0"/>
                            <a:cs typeface="Calibri" panose="020F0502020204030204" pitchFamily="34" charset="0"/>
                          </a:rPr>
                        </m:ctrlPr>
                      </m:dPr>
                      <m:e>
                        <m:r>
                          <a:rPr lang="en-US" b="1" i="0" dirty="0" smtClean="0">
                            <a:latin typeface="Cambria Math" panose="02040503050406030204" pitchFamily="18" charset="0"/>
                            <a:cs typeface="Calibri" panose="020F0502020204030204" pitchFamily="34" charset="0"/>
                          </a:rPr>
                          <m:t>𝐱</m:t>
                        </m:r>
                      </m:e>
                    </m:d>
                  </m:oMath>
                </a14:m>
                <a:r>
                  <a:rPr lang="en-US" dirty="0">
                    <a:latin typeface="Calibri" panose="020F0502020204030204" pitchFamily="34" charset="0"/>
                    <a:cs typeface="Calibri" panose="020F0502020204030204" pitchFamily="34" charset="0"/>
                  </a:rPr>
                  <a:t>is a vector</a:t>
                </a:r>
              </a:p>
              <a:p>
                <a:r>
                  <a:rPr lang="en-US" dirty="0">
                    <a:latin typeface="Calibri" panose="020F0502020204030204" pitchFamily="34" charset="0"/>
                    <a:cs typeface="Calibri" panose="020F0502020204030204" pitchFamily="34" charset="0"/>
                  </a:rPr>
                  <a:t>For random vectors, </a:t>
                </a:r>
                <a14:m>
                  <m:oMath xmlns:m="http://schemas.openxmlformats.org/officeDocument/2006/math">
                    <m:r>
                      <a:rPr lang="en-US" b="1">
                        <a:latin typeface="Cambria Math" panose="02040503050406030204" pitchFamily="18" charset="0"/>
                        <a:cs typeface="Calibri" panose="020F0502020204030204" pitchFamily="34" charset="0"/>
                      </a:rPr>
                      <m:t>𝐱</m:t>
                    </m:r>
                    <m:r>
                      <a:rPr lang="en-US" b="1" i="1" smtClean="0">
                        <a:latin typeface="Cambria Math" panose="02040503050406030204" pitchFamily="18" charset="0"/>
                        <a:cs typeface="Calibri" panose="020F0502020204030204" pitchFamily="34" charset="0"/>
                      </a:rPr>
                      <m:t>∈</m:t>
                    </m:r>
                    <m:sSup>
                      <m:sSupPr>
                        <m:ctrlPr>
                          <a:rPr lang="en-US" b="1" i="1" smtClean="0">
                            <a:latin typeface="Cambria Math" panose="02040503050406030204" pitchFamily="18" charset="0"/>
                            <a:cs typeface="Calibri" panose="020F0502020204030204" pitchFamily="34" charset="0"/>
                          </a:rPr>
                        </m:ctrlPr>
                      </m:sSupPr>
                      <m:e>
                        <m:r>
                          <a:rPr lang="en-US" b="1" i="1" smtClean="0">
                            <a:latin typeface="Cambria Math" panose="02040503050406030204" pitchFamily="18" charset="0"/>
                            <a:cs typeface="Calibri" panose="020F0502020204030204" pitchFamily="34" charset="0"/>
                          </a:rPr>
                          <m:t>ℝ</m:t>
                        </m:r>
                      </m:e>
                      <m:sup>
                        <m:r>
                          <a:rPr lang="en-US" b="0" i="1" smtClean="0">
                            <a:latin typeface="Cambria Math" panose="02040503050406030204" pitchFamily="18" charset="0"/>
                            <a:cs typeface="Calibri" panose="020F0502020204030204" pitchFamily="34" charset="0"/>
                          </a:rPr>
                          <m:t>𝑚</m:t>
                        </m:r>
                      </m:sup>
                    </m:sSup>
                  </m:oMath>
                </a14:m>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and </a:t>
                </a:r>
                <a14:m>
                  <m:oMath xmlns:m="http://schemas.openxmlformats.org/officeDocument/2006/math">
                    <m:r>
                      <a:rPr lang="en-US" b="1">
                        <a:latin typeface="Cambria Math" panose="02040503050406030204" pitchFamily="18" charset="0"/>
                        <a:cs typeface="Calibri" panose="020F0502020204030204" pitchFamily="34" charset="0"/>
                      </a:rPr>
                      <m:t>𝐲</m:t>
                    </m:r>
                    <m:r>
                      <a:rPr lang="en-US" b="1" i="1" smtClean="0">
                        <a:latin typeface="Cambria Math" panose="02040503050406030204" pitchFamily="18" charset="0"/>
                        <a:cs typeface="Calibri" panose="020F0502020204030204" pitchFamily="34" charset="0"/>
                      </a:rPr>
                      <m:t>∈</m:t>
                    </m:r>
                    <m:sSup>
                      <m:sSupPr>
                        <m:ctrlPr>
                          <a:rPr lang="en-US"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ℝ</m:t>
                        </m:r>
                      </m:e>
                      <m:sup>
                        <m:r>
                          <a:rPr lang="en-US" b="0" i="1" smtClean="0">
                            <a:latin typeface="Cambria Math" panose="02040503050406030204" pitchFamily="18" charset="0"/>
                            <a:cs typeface="Calibri" panose="020F0502020204030204" pitchFamily="34" charset="0"/>
                          </a:rPr>
                          <m:t>𝑛</m:t>
                        </m:r>
                      </m:sup>
                    </m:sSup>
                  </m:oMath>
                </a14:m>
                <a:r>
                  <a:rPr lang="en-US" dirty="0">
                    <a:latin typeface="Calibri" panose="020F0502020204030204" pitchFamily="34" charset="0"/>
                    <a:cs typeface="Calibri" panose="020F0502020204030204" pitchFamily="34" charset="0"/>
                  </a:rPr>
                  <a:t> , cross-covariance matrix is </a:t>
                </a:r>
                <a14:m>
                  <m:oMath xmlns:m="http://schemas.openxmlformats.org/officeDocument/2006/math">
                    <m:r>
                      <a:rPr lang="en-US" b="0" i="1" smtClean="0">
                        <a:latin typeface="Cambria Math" panose="02040503050406030204" pitchFamily="18" charset="0"/>
                        <a:cs typeface="Calibri" panose="020F0502020204030204" pitchFamily="34" charset="0"/>
                      </a:rPr>
                      <m:t>𝑚</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𝑛</m:t>
                    </m:r>
                  </m:oMath>
                </a14:m>
                <a:r>
                  <a:rPr lang="en-US" dirty="0">
                    <a:latin typeface="Calibri" panose="020F0502020204030204" pitchFamily="34" charset="0"/>
                    <a:cs typeface="Calibri" panose="020F0502020204030204" pitchFamily="34" charset="0"/>
                  </a:rPr>
                  <a:t> matrix: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cov</m:t>
                    </m:r>
                    <m:d>
                      <m:dPr>
                        <m:ctrlPr>
                          <a:rPr lang="en-US" b="0" i="1" smtClean="0">
                            <a:latin typeface="Cambria Math" panose="02040503050406030204" pitchFamily="18" charset="0"/>
                            <a:cs typeface="Calibri" panose="020F0502020204030204" pitchFamily="34" charset="0"/>
                          </a:rPr>
                        </m:ctrlPr>
                      </m:dPr>
                      <m:e>
                        <m:r>
                          <a:rPr lang="en-US" b="1" i="0" smtClean="0">
                            <a:latin typeface="Cambria Math" panose="02040503050406030204" pitchFamily="18" charset="0"/>
                            <a:cs typeface="Calibri" panose="020F0502020204030204" pitchFamily="34" charset="0"/>
                          </a:rPr>
                          <m:t>𝐱</m:t>
                        </m:r>
                        <m:r>
                          <a:rPr lang="en-US" b="0" i="1" smtClean="0">
                            <a:latin typeface="Cambria Math" panose="02040503050406030204" pitchFamily="18" charset="0"/>
                            <a:cs typeface="Calibri" panose="020F0502020204030204" pitchFamily="34" charset="0"/>
                          </a:rPr>
                          <m:t>,</m:t>
                        </m:r>
                        <m:r>
                          <a:rPr lang="en-US" b="1" i="0" smtClean="0">
                            <a:latin typeface="Cambria Math" panose="02040503050406030204" pitchFamily="18" charset="0"/>
                            <a:cs typeface="Calibri" panose="020F0502020204030204" pitchFamily="34" charset="0"/>
                          </a:rPr>
                          <m:t>𝐲</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𝔼</m:t>
                    </m:r>
                    <m:d>
                      <m:dPr>
                        <m:begChr m:val="["/>
                        <m:endChr m:val="]"/>
                        <m:ctrlPr>
                          <a:rPr lang="en-US" b="0" i="1" smtClean="0">
                            <a:latin typeface="Cambria Math" panose="02040503050406030204" pitchFamily="18" charset="0"/>
                            <a:cs typeface="Calibri" panose="020F0502020204030204" pitchFamily="34" charset="0"/>
                          </a:rPr>
                        </m:ctrlPr>
                      </m:dPr>
                      <m:e>
                        <m:d>
                          <m:dPr>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𝐱</m:t>
                            </m:r>
                            <m:r>
                              <a:rPr lang="en-US" b="1">
                                <a:latin typeface="Cambria Math" panose="02040503050406030204" pitchFamily="18" charset="0"/>
                                <a:cs typeface="Calibri" panose="020F0502020204030204" pitchFamily="34" charset="0"/>
                              </a:rPr>
                              <m:t>−</m:t>
                            </m:r>
                            <m:r>
                              <a:rPr lang="en-US" b="1" i="1">
                                <a:latin typeface="Cambria Math" panose="02040503050406030204" pitchFamily="18" charset="0"/>
                                <a:cs typeface="Calibri" panose="020F0502020204030204" pitchFamily="34" charset="0"/>
                              </a:rPr>
                              <m:t>𝔼</m:t>
                            </m:r>
                            <m:d>
                              <m:dPr>
                                <m:begChr m:val="["/>
                                <m:endChr m:val="]"/>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𝐱</m:t>
                                </m:r>
                              </m:e>
                            </m:d>
                          </m:e>
                        </m:d>
                        <m:sSup>
                          <m:sSupPr>
                            <m:ctrlPr>
                              <a:rPr lang="en-US" b="1" i="1" smtClean="0">
                                <a:latin typeface="Cambria Math" panose="02040503050406030204" pitchFamily="18" charset="0"/>
                                <a:cs typeface="Calibri" panose="020F0502020204030204" pitchFamily="34" charset="0"/>
                              </a:rPr>
                            </m:ctrlPr>
                          </m:sSupPr>
                          <m:e>
                            <m:d>
                              <m:dPr>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𝐲</m:t>
                                </m:r>
                                <m:r>
                                  <a:rPr lang="en-US" b="1">
                                    <a:latin typeface="Cambria Math" panose="02040503050406030204" pitchFamily="18" charset="0"/>
                                    <a:cs typeface="Calibri" panose="020F0502020204030204" pitchFamily="34" charset="0"/>
                                  </a:rPr>
                                  <m:t>−</m:t>
                                </m:r>
                                <m:r>
                                  <a:rPr lang="en-US" b="1" i="1">
                                    <a:latin typeface="Cambria Math" panose="02040503050406030204" pitchFamily="18" charset="0"/>
                                    <a:cs typeface="Calibri" panose="020F0502020204030204" pitchFamily="34" charset="0"/>
                                  </a:rPr>
                                  <m:t>𝔼</m:t>
                                </m:r>
                                <m:d>
                                  <m:dPr>
                                    <m:begChr m:val="["/>
                                    <m:endChr m:val="]"/>
                                    <m:ctrlPr>
                                      <a:rPr lang="en-US" b="1" i="1">
                                        <a:latin typeface="Cambria Math" panose="02040503050406030204" pitchFamily="18" charset="0"/>
                                        <a:cs typeface="Calibri" panose="020F0502020204030204" pitchFamily="34" charset="0"/>
                                      </a:rPr>
                                    </m:ctrlPr>
                                  </m:dPr>
                                  <m:e>
                                    <m:r>
                                      <a:rPr lang="en-US" b="1">
                                        <a:latin typeface="Cambria Math" panose="02040503050406030204" pitchFamily="18" charset="0"/>
                                        <a:cs typeface="Calibri" panose="020F0502020204030204" pitchFamily="34" charset="0"/>
                                      </a:rPr>
                                      <m:t>𝐲</m:t>
                                    </m:r>
                                  </m:e>
                                </m:d>
                              </m:e>
                            </m:d>
                          </m:e>
                          <m:sup>
                            <m:r>
                              <m:rPr>
                                <m:sty m:val="p"/>
                              </m:rPr>
                              <a:rPr lang="en-US" b="0" i="0" smtClean="0">
                                <a:latin typeface="Cambria Math" panose="02040503050406030204" pitchFamily="18" charset="0"/>
                                <a:cs typeface="Calibri" panose="020F0502020204030204" pitchFamily="34" charset="0"/>
                              </a:rPr>
                              <m:t>T</m:t>
                            </m:r>
                          </m:sup>
                        </m:sSup>
                      </m:e>
                    </m:d>
                  </m:oMath>
                </a14:m>
                <a:endParaRPr lang="en-US" b="1" dirty="0">
                  <a:latin typeface="Calibri" panose="020F0502020204030204" pitchFamily="34" charset="0"/>
                  <a:cs typeface="Calibri" panose="020F0502020204030204" pitchFamily="34" charset="0"/>
                </a:endParaRPr>
              </a:p>
              <a:p>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𝜇</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e>
                    </m:d>
                  </m:oMath>
                </a14:m>
                <a:r>
                  <a:rPr lang="en-US" dirty="0"/>
                  <a:t> : </a:t>
                </a:r>
                <a14:m>
                  <m:oMath xmlns:m="http://schemas.openxmlformats.org/officeDocument/2006/math">
                    <m:r>
                      <a:rPr lang="en-US" b="0" i="1" smtClean="0">
                        <a:latin typeface="Cambria Math" panose="02040503050406030204" pitchFamily="18" charset="0"/>
                      </a:rPr>
                      <m:t>𝑤</m:t>
                    </m:r>
                  </m:oMath>
                </a14:m>
                <a:r>
                  <a:rPr lang="en-US" dirty="0"/>
                  <a:t> is a normally distributed variable with mean </a:t>
                </a:r>
                <a14:m>
                  <m:oMath xmlns:m="http://schemas.openxmlformats.org/officeDocument/2006/math">
                    <m:r>
                      <a:rPr lang="en-US" b="0" i="1" smtClean="0">
                        <a:latin typeface="Cambria Math" panose="02040503050406030204" pitchFamily="18" charset="0"/>
                      </a:rPr>
                      <m:t>𝜇</m:t>
                    </m:r>
                  </m:oMath>
                </a14:m>
                <a:r>
                  <a:rPr lang="en-US" dirty="0"/>
                  <a:t> and variance </a:t>
                </a:r>
                <a14:m>
                  <m:oMath xmlns:m="http://schemas.openxmlformats.org/officeDocument/2006/math">
                    <m:r>
                      <a:rPr lang="en-US" b="0" i="1" smtClean="0">
                        <a:latin typeface="Cambria Math" panose="02040503050406030204" pitchFamily="18" charset="0"/>
                      </a:rPr>
                      <m:t>𝜎</m:t>
                    </m:r>
                  </m:oMath>
                </a14:m>
                <a:endParaRPr lang="en-US" dirty="0"/>
              </a:p>
            </p:txBody>
          </p:sp>
        </mc:Choice>
        <mc:Fallback xmlns="">
          <p:sp>
            <p:nvSpPr>
              <p:cNvPr id="2" name="Content Placeholder 1">
                <a:extLst>
                  <a:ext uri="{FF2B5EF4-FFF2-40B4-BE49-F238E27FC236}">
                    <a16:creationId xmlns:a16="http://schemas.microsoft.com/office/drawing/2014/main" id="{82A9B1A8-618D-454B-B039-B8ACE3E2A45D}"/>
                  </a:ext>
                </a:extLst>
              </p:cNvPr>
              <p:cNvSpPr>
                <a:spLocks noGrp="1" noRot="1" noChangeAspect="1" noMove="1" noResize="1" noEditPoints="1" noAdjustHandles="1" noChangeArrowheads="1" noChangeShapeType="1" noTextEdit="1"/>
              </p:cNvSpPr>
              <p:nvPr>
                <p:ph idx="1"/>
              </p:nvPr>
            </p:nvSpPr>
            <p:spPr>
              <a:xfrm>
                <a:off x="166681" y="1332702"/>
                <a:ext cx="11699087" cy="4222853"/>
              </a:xfrm>
              <a:blipFill>
                <a:blip r:embed="rId2"/>
                <a:stretch>
                  <a:fillRect l="-625" t="-33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BF8979B-8999-4013-9DC9-42B462F23969}"/>
              </a:ext>
            </a:extLst>
          </p:cNvPr>
          <p:cNvSpPr>
            <a:spLocks noGrp="1"/>
          </p:cNvSpPr>
          <p:nvPr>
            <p:ph type="title"/>
          </p:nvPr>
        </p:nvSpPr>
        <p:spPr/>
        <p:txBody>
          <a:bodyPr>
            <a:normAutofit/>
          </a:bodyPr>
          <a:lstStyle/>
          <a:p>
            <a:r>
              <a:rPr lang="en-US" dirty="0"/>
              <a:t>Random variables and statistics refresher</a:t>
            </a:r>
          </a:p>
        </p:txBody>
      </p:sp>
      <p:sp>
        <p:nvSpPr>
          <p:cNvPr id="4" name="Slide Number Placeholder 3">
            <a:extLst>
              <a:ext uri="{FF2B5EF4-FFF2-40B4-BE49-F238E27FC236}">
                <a16:creationId xmlns:a16="http://schemas.microsoft.com/office/drawing/2014/main" id="{AC633F3D-BE73-4DFD-B21E-552AA73CB6F7}"/>
              </a:ext>
            </a:extLst>
          </p:cNvPr>
          <p:cNvSpPr>
            <a:spLocks noGrp="1"/>
          </p:cNvSpPr>
          <p:nvPr>
            <p:ph type="sldNum" sz="quarter" idx="12"/>
          </p:nvPr>
        </p:nvSpPr>
        <p:spPr/>
        <p:txBody>
          <a:bodyPr/>
          <a:lstStyle/>
          <a:p>
            <a:fld id="{29AAD378-655A-49C6-813C-9FD132EF7440}" type="slidenum">
              <a:rPr lang="en-US" smtClean="0"/>
              <a:pPr/>
              <a:t>44</a:t>
            </a:fld>
            <a:endParaRPr lang="en-US" dirty="0"/>
          </a:p>
        </p:txBody>
      </p:sp>
    </p:spTree>
    <p:extLst>
      <p:ext uri="{BB962C8B-B14F-4D97-AF65-F5344CB8AC3E}">
        <p14:creationId xmlns:p14="http://schemas.microsoft.com/office/powerpoint/2010/main" val="3500388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5EC21D7-4E38-431F-96BE-5CFDB0FA7F63}"/>
                  </a:ext>
                </a:extLst>
              </p:cNvPr>
              <p:cNvSpPr>
                <a:spLocks noGrp="1"/>
              </p:cNvSpPr>
              <p:nvPr>
                <p:ph idx="1"/>
              </p:nvPr>
            </p:nvSpPr>
            <p:spPr>
              <a:xfrm>
                <a:off x="166682" y="1209202"/>
                <a:ext cx="8170074" cy="4677248"/>
              </a:xfrm>
            </p:spPr>
            <p:txBody>
              <a:bodyPr>
                <a:normAutofit/>
              </a:bodyPr>
              <a:lstStyle/>
              <a:p>
                <a:r>
                  <a:rPr lang="en-US" sz="2000" dirty="0"/>
                  <a:t>Using radar and a camera to estimate the distance to the lead car:</a:t>
                </a:r>
              </a:p>
              <a:p>
                <a:pPr lvl="1"/>
                <a:r>
                  <a:rPr lang="en-US" sz="2000" dirty="0"/>
                  <a:t>Measurement is never free of noise</a:t>
                </a:r>
              </a:p>
              <a:p>
                <a:pPr lvl="1"/>
                <a:r>
                  <a:rPr lang="en-US" sz="2000" dirty="0"/>
                  <a:t>Actual distance: </a:t>
                </a:r>
                <a14:m>
                  <m:oMath xmlns:m="http://schemas.openxmlformats.org/officeDocument/2006/math">
                    <m:r>
                      <a:rPr lang="en-US" sz="2000" b="0" i="1" smtClean="0">
                        <a:latin typeface="Cambria Math" panose="02040503050406030204" pitchFamily="18" charset="0"/>
                      </a:rPr>
                      <m:t>𝑥</m:t>
                    </m:r>
                  </m:oMath>
                </a14:m>
                <a:endParaRPr lang="en-US" sz="2000" dirty="0"/>
              </a:p>
              <a:p>
                <a:pPr lvl="1"/>
                <a:r>
                  <a:rPr lang="en-US" sz="2000" dirty="0"/>
                  <a:t>Measurement with radar: </a:t>
                </a:r>
                <a14:m>
                  <m:oMath xmlns:m="http://schemas.openxmlformats.org/officeDocument/2006/math">
                    <m:sSub>
                      <m:sSubPr>
                        <m:ctrlPr>
                          <a:rPr lang="en-US" sz="2000" b="0" i="1" smtClean="0">
                            <a:solidFill>
                              <a:schemeClr val="accent6">
                                <a:lumMod val="75000"/>
                              </a:schemeClr>
                            </a:solidFill>
                            <a:latin typeface="Cambria Math" panose="02040503050406030204" pitchFamily="18" charset="0"/>
                          </a:rPr>
                        </m:ctrlPr>
                      </m:sSubPr>
                      <m:e>
                        <m:r>
                          <a:rPr lang="en-US" sz="2000" b="0" i="1" smtClean="0">
                            <a:solidFill>
                              <a:schemeClr val="accent6">
                                <a:lumMod val="75000"/>
                              </a:schemeClr>
                            </a:solidFill>
                            <a:latin typeface="Cambria Math" panose="02040503050406030204" pitchFamily="18" charset="0"/>
                          </a:rPr>
                          <m:t>𝑧</m:t>
                        </m:r>
                      </m:e>
                      <m:sub>
                        <m:r>
                          <a:rPr lang="en-US" sz="2000" b="0" i="1" smtClean="0">
                            <a:solidFill>
                              <a:schemeClr val="accent6">
                                <a:lumMod val="75000"/>
                              </a:schemeClr>
                            </a:solidFill>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solidFill>
                              <a:schemeClr val="accent6">
                                <a:lumMod val="75000"/>
                              </a:schemeClr>
                            </a:solidFill>
                            <a:latin typeface="Cambria Math" panose="02040503050406030204" pitchFamily="18" charset="0"/>
                          </a:rPr>
                        </m:ctrlPr>
                      </m:sSubPr>
                      <m:e>
                        <m:r>
                          <a:rPr lang="en-US" sz="2000" b="0" i="1" smtClean="0">
                            <a:solidFill>
                              <a:schemeClr val="accent6">
                                <a:lumMod val="75000"/>
                              </a:schemeClr>
                            </a:solidFill>
                            <a:latin typeface="Cambria Math" panose="02040503050406030204" pitchFamily="18" charset="0"/>
                          </a:rPr>
                          <m:t>𝑣</m:t>
                        </m:r>
                      </m:e>
                      <m:sub>
                        <m:r>
                          <a:rPr lang="en-US" sz="2000" b="0" i="1" smtClean="0">
                            <a:solidFill>
                              <a:schemeClr val="accent6">
                                <a:lumMod val="75000"/>
                              </a:schemeClr>
                            </a:solidFill>
                            <a:latin typeface="Cambria Math" panose="02040503050406030204" pitchFamily="18" charset="0"/>
                          </a:rPr>
                          <m:t>1</m:t>
                        </m:r>
                      </m:sub>
                    </m:sSub>
                  </m:oMath>
                </a14:m>
                <a:r>
                  <a:rPr lang="en-US" sz="2000" dirty="0">
                    <a:solidFill>
                      <a:schemeClr val="accent6">
                        <a:lumMod val="75000"/>
                      </a:schemeClr>
                    </a:solidFill>
                  </a:rPr>
                  <a:t> </a:t>
                </a:r>
                <a:r>
                  <a:rPr lang="en-US" sz="2000" dirty="0"/>
                  <a:t>(</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0"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𝑁</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e>
                    </m:d>
                  </m:oMath>
                </a14:m>
                <a:r>
                  <a:rPr lang="en-US" sz="2000" dirty="0"/>
                  <a:t> is radar noise)</a:t>
                </a:r>
              </a:p>
              <a:p>
                <a:pPr lvl="1"/>
                <a:r>
                  <a:rPr lang="en-US" sz="2000" dirty="0"/>
                  <a:t>With camera: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𝑧</m:t>
                        </m:r>
                      </m:e>
                      <m:sub>
                        <m:r>
                          <a:rPr lang="en-US" sz="2000" b="0" i="1" smtClean="0">
                            <a:solidFill>
                              <a:srgbClr val="FF0000"/>
                            </a:solidFill>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2</m:t>
                        </m:r>
                      </m:sub>
                    </m:sSub>
                  </m:oMath>
                </a14:m>
                <a:r>
                  <a:rPr lang="en-US" sz="2000" dirty="0">
                    <a:solidFill>
                      <a:srgbClr val="FF0000"/>
                    </a:solidFill>
                  </a:rPr>
                  <a:t> </a:t>
                </a:r>
                <a:r>
                  <a:rPr lang="en-US" sz="2000" dirty="0"/>
                  <a:t>(</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𝑁</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oMath>
                </a14:m>
                <a:r>
                  <a:rPr lang="en-US" sz="2000" i="1" dirty="0"/>
                  <a:t> </a:t>
                </a:r>
                <a:r>
                  <a:rPr lang="en-US" sz="2000" dirty="0"/>
                  <a:t>is camera noise)</a:t>
                </a:r>
              </a:p>
              <a:p>
                <a:pPr lvl="1"/>
                <a:r>
                  <a:rPr lang="en-US" sz="2000" dirty="0"/>
                  <a:t>How do you combine the two estimates?</a:t>
                </a:r>
              </a:p>
              <a:p>
                <a:r>
                  <a:rPr lang="en-US" sz="2000" dirty="0"/>
                  <a:t>Use a weighted average of the two estimates, prioritize more likely measurement</a:t>
                </a:r>
              </a:p>
              <a:p>
                <a:pPr lvl="1"/>
                <a14:m>
                  <m:oMath xmlns:m="http://schemas.openxmlformats.org/officeDocument/2006/math">
                    <m:acc>
                      <m:accPr>
                        <m:chr m:val="̂"/>
                        <m:ctrlPr>
                          <a:rPr lang="en-US" sz="2000" b="0" i="1" smtClean="0">
                            <a:solidFill>
                              <a:srgbClr val="002060"/>
                            </a:solidFill>
                            <a:latin typeface="Cambria Math" panose="02040503050406030204" pitchFamily="18" charset="0"/>
                          </a:rPr>
                        </m:ctrlPr>
                      </m:accPr>
                      <m:e>
                        <m:r>
                          <a:rPr lang="en-US" sz="2000" b="0" i="1" smtClean="0">
                            <a:solidFill>
                              <a:srgbClr val="002060"/>
                            </a:solidFill>
                            <a:latin typeface="Cambria Math" panose="02040503050406030204" pitchFamily="18" charset="0"/>
                          </a:rPr>
                          <m:t>𝑥</m:t>
                        </m:r>
                      </m:e>
                    </m:acc>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f>
                          <m:fPr>
                            <m:type m:val="lin"/>
                            <m:ctrlPr>
                              <a:rPr lang="en-US" sz="2000" b="0" i="1" dirty="0" smtClean="0">
                                <a:latin typeface="Cambria Math" panose="02040503050406030204" pitchFamily="18" charset="0"/>
                              </a:rPr>
                            </m:ctrlPr>
                          </m:fPr>
                          <m:num>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1</m:t>
                                </m:r>
                              </m:sub>
                            </m:sSub>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r>
                          <a:rPr lang="en-US" sz="2000" b="0" i="1" dirty="0" smtClean="0">
                            <a:latin typeface="Cambria Math" panose="02040503050406030204" pitchFamily="18" charset="0"/>
                          </a:rPr>
                          <m:t> +</m:t>
                        </m:r>
                        <m:f>
                          <m:fPr>
                            <m:type m:val="lin"/>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2</m:t>
                                </m:r>
                              </m:sub>
                            </m:sSub>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r>
                          <a:rPr lang="en-US" sz="2000" b="0" i="1" dirty="0" smtClean="0">
                            <a:latin typeface="Cambria Math" panose="02040503050406030204" pitchFamily="18" charset="0"/>
                          </a:rPr>
                          <m:t> </m:t>
                        </m:r>
                      </m:num>
                      <m:den>
                        <m:f>
                          <m:fPr>
                            <m:type m:val="lin"/>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(1</m:t>
                            </m:r>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r>
                          <a:rPr lang="en-US" sz="2000" b="0" i="1" dirty="0" smtClean="0">
                            <a:latin typeface="Cambria Math" panose="02040503050406030204" pitchFamily="18" charset="0"/>
                          </a:rPr>
                          <m:t>+</m:t>
                        </m:r>
                        <m:f>
                          <m:fPr>
                            <m:type m:val="lin"/>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(1</m:t>
                            </m:r>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den>
                        </m:f>
                      </m:den>
                    </m:f>
                    <m:r>
                      <a:rPr lang="en-US" sz="2000" b="0" i="1" dirty="0" smtClean="0">
                        <a:latin typeface="Cambria Math" panose="02040503050406030204" pitchFamily="18" charset="0"/>
                      </a:rPr>
                      <m:t>= </m:t>
                    </m:r>
                    <m:r>
                      <a:rPr lang="en-US" sz="2000" b="0" i="1" dirty="0" smtClean="0">
                        <a:latin typeface="Cambria Math" panose="02040503050406030204" pitchFamily="18" charset="0"/>
                      </a:rPr>
                      <m:t>𝑘</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1−</m:t>
                        </m:r>
                        <m:r>
                          <a:rPr lang="en-US" sz="2000" b="0" i="1" dirty="0" smtClean="0">
                            <a:latin typeface="Cambria Math" panose="02040503050406030204" pitchFamily="18" charset="0"/>
                          </a:rPr>
                          <m:t>𝑘</m:t>
                        </m:r>
                      </m:e>
                    </m:d>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𝑧</m:t>
                        </m:r>
                      </m:e>
                      <m:sub>
                        <m:r>
                          <a:rPr lang="en-US" sz="2000" b="0" i="1" dirty="0" smtClean="0">
                            <a:latin typeface="Cambria Math" panose="02040503050406030204" pitchFamily="18" charset="0"/>
                          </a:rPr>
                          <m:t>2</m:t>
                        </m:r>
                      </m:sub>
                    </m:sSub>
                  </m:oMath>
                </a14:m>
                <a:r>
                  <a:rPr lang="en-US" sz="2000" dirty="0"/>
                  <a:t>, where </a:t>
                </a:r>
                <a14:m>
                  <m:oMath xmlns:m="http://schemas.openxmlformats.org/officeDocument/2006/math">
                    <m:r>
                      <a:rPr lang="en-US" sz="2000" b="0" i="1" smtClean="0">
                        <a:latin typeface="Cambria Math" panose="02040503050406030204" pitchFamily="18" charset="0"/>
                      </a:rPr>
                      <m:t>𝑘</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den>
                    </m:f>
                  </m:oMath>
                </a14:m>
                <a:endParaRPr lang="en-US" sz="2400" dirty="0"/>
              </a:p>
              <a:p>
                <a:pPr lvl="1"/>
                <a14:m>
                  <m:oMath xmlns:m="http://schemas.openxmlformats.org/officeDocument/2006/math">
                    <m:acc>
                      <m:accPr>
                        <m:chr m:val="̂"/>
                        <m:ctrlPr>
                          <a:rPr lang="en-US" sz="2000" b="0" i="1" dirty="0" smtClean="0">
                            <a:solidFill>
                              <a:srgbClr val="002060"/>
                            </a:solidFill>
                            <a:latin typeface="Cambria Math" panose="02040503050406030204" pitchFamily="18" charset="0"/>
                          </a:rPr>
                        </m:ctrlPr>
                      </m:accPr>
                      <m:e>
                        <m:r>
                          <a:rPr lang="en-US" sz="2000" b="0" i="1" dirty="0" smtClean="0">
                            <a:solidFill>
                              <a:srgbClr val="002060"/>
                            </a:solidFill>
                            <a:latin typeface="Cambria Math" panose="02040503050406030204" pitchFamily="18" charset="0"/>
                          </a:rPr>
                          <m:t>𝜇</m:t>
                        </m:r>
                      </m:e>
                    </m:acc>
                    <m:r>
                      <a:rPr lang="en-US" sz="2000" b="0" i="1" dirty="0" smtClean="0">
                        <a:latin typeface="Cambria Math" panose="02040503050406030204" pitchFamily="18" charset="0"/>
                      </a:rPr>
                      <m:t>=</m:t>
                    </m:r>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𝑥</m:t>
                        </m:r>
                      </m:e>
                    </m:acc>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acc>
                          <m:accPr>
                            <m:chr m:val="̂"/>
                            <m:ctrlPr>
                              <a:rPr lang="en-US" sz="2000" b="0" i="1" smtClean="0">
                                <a:solidFill>
                                  <a:srgbClr val="002060"/>
                                </a:solidFill>
                                <a:latin typeface="Cambria Math" panose="02040503050406030204" pitchFamily="18" charset="0"/>
                              </a:rPr>
                            </m:ctrlPr>
                          </m:accPr>
                          <m:e>
                            <m:r>
                              <a:rPr lang="en-US" sz="2000" b="0" i="1" smtClean="0">
                                <a:solidFill>
                                  <a:srgbClr val="002060"/>
                                </a:solidFill>
                                <a:latin typeface="Cambria Math" panose="02040503050406030204" pitchFamily="18" charset="0"/>
                              </a:rPr>
                              <m:t>𝜎</m:t>
                            </m:r>
                          </m:e>
                        </m:acc>
                      </m:e>
                      <m:sup>
                        <m:r>
                          <a:rPr lang="en-US" sz="2000" b="0" i="1" dirty="0" smtClean="0">
                            <a:solidFill>
                              <a:srgbClr val="002060"/>
                            </a:solidFill>
                            <a:latin typeface="Cambria Math" panose="02040503050406030204" pitchFamily="18" charset="0"/>
                          </a:rPr>
                          <m:t>2</m:t>
                        </m:r>
                      </m:sup>
                    </m:sSup>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num>
                      <m:den>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2</m:t>
                            </m:r>
                          </m:sup>
                        </m:sSubSup>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𝜎</m:t>
                            </m:r>
                          </m:e>
                          <m:sub>
                            <m:r>
                              <a:rPr lang="en-US" sz="2000" b="0" i="1" dirty="0" smtClean="0">
                                <a:latin typeface="Cambria Math" panose="02040503050406030204" pitchFamily="18" charset="0"/>
                              </a:rPr>
                              <m:t>2</m:t>
                            </m:r>
                          </m:sub>
                          <m:sup>
                            <m:r>
                              <a:rPr lang="en-US" sz="2000" b="0" i="1" dirty="0" smtClean="0">
                                <a:latin typeface="Cambria Math" panose="02040503050406030204" pitchFamily="18" charset="0"/>
                              </a:rPr>
                              <m:t>2</m:t>
                            </m:r>
                          </m:sup>
                        </m:sSubSup>
                      </m:den>
                    </m:f>
                  </m:oMath>
                </a14:m>
                <a:endParaRPr lang="en-US" sz="2400" i="1" dirty="0"/>
              </a:p>
              <a:p>
                <a:r>
                  <a:rPr lang="en-US" sz="2000" dirty="0"/>
                  <a:t>Observe: uncertainty reduced, and mean is closer to measurement with lower uncertainty</a:t>
                </a:r>
              </a:p>
            </p:txBody>
          </p:sp>
        </mc:Choice>
        <mc:Fallback xmlns="">
          <p:sp>
            <p:nvSpPr>
              <p:cNvPr id="2" name="Content Placeholder 1">
                <a:extLst>
                  <a:ext uri="{FF2B5EF4-FFF2-40B4-BE49-F238E27FC236}">
                    <a16:creationId xmlns:a16="http://schemas.microsoft.com/office/drawing/2014/main" id="{A5EC21D7-4E38-431F-96BE-5CFDB0FA7F63}"/>
                  </a:ext>
                </a:extLst>
              </p:cNvPr>
              <p:cNvSpPr>
                <a:spLocks noGrp="1" noRot="1" noChangeAspect="1" noMove="1" noResize="1" noEditPoints="1" noAdjustHandles="1" noChangeArrowheads="1" noChangeShapeType="1" noTextEdit="1"/>
              </p:cNvSpPr>
              <p:nvPr>
                <p:ph idx="1"/>
              </p:nvPr>
            </p:nvSpPr>
            <p:spPr>
              <a:xfrm>
                <a:off x="166682" y="1209202"/>
                <a:ext cx="8170074" cy="4677248"/>
              </a:xfrm>
              <a:blipFill>
                <a:blip r:embed="rId2"/>
                <a:stretch>
                  <a:fillRect l="-298" t="-130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B5AE33-10B9-4773-B953-EFC41213090F}"/>
              </a:ext>
            </a:extLst>
          </p:cNvPr>
          <p:cNvSpPr>
            <a:spLocks noGrp="1"/>
          </p:cNvSpPr>
          <p:nvPr>
            <p:ph type="title"/>
          </p:nvPr>
        </p:nvSpPr>
        <p:spPr/>
        <p:txBody>
          <a:bodyPr/>
          <a:lstStyle/>
          <a:p>
            <a:r>
              <a:rPr lang="en-US" dirty="0"/>
              <a:t>Data fusion example</a:t>
            </a:r>
          </a:p>
        </p:txBody>
      </p:sp>
      <p:sp>
        <p:nvSpPr>
          <p:cNvPr id="4" name="Slide Number Placeholder 3">
            <a:extLst>
              <a:ext uri="{FF2B5EF4-FFF2-40B4-BE49-F238E27FC236}">
                <a16:creationId xmlns:a16="http://schemas.microsoft.com/office/drawing/2014/main" id="{10F117FA-9633-414D-B975-D4FC9DB3E986}"/>
              </a:ext>
            </a:extLst>
          </p:cNvPr>
          <p:cNvSpPr>
            <a:spLocks noGrp="1"/>
          </p:cNvSpPr>
          <p:nvPr>
            <p:ph type="sldNum" sz="quarter" idx="12"/>
          </p:nvPr>
        </p:nvSpPr>
        <p:spPr/>
        <p:txBody>
          <a:bodyPr/>
          <a:lstStyle/>
          <a:p>
            <a:fld id="{29AAD378-655A-49C6-813C-9FD132EF7440}" type="slidenum">
              <a:rPr lang="en-US" smtClean="0"/>
              <a:pPr/>
              <a:t>45</a:t>
            </a:fld>
            <a:endParaRPr lang="en-US" dirty="0"/>
          </a:p>
        </p:txBody>
      </p:sp>
      <p:pic>
        <p:nvPicPr>
          <p:cNvPr id="15" name="Graphic 14">
            <a:extLst>
              <a:ext uri="{FF2B5EF4-FFF2-40B4-BE49-F238E27FC236}">
                <a16:creationId xmlns:a16="http://schemas.microsoft.com/office/drawing/2014/main" id="{4C10DF45-3FFE-4FCF-93CE-30E2264FFE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198" t="21817" r="11721" b="12663"/>
          <a:stretch/>
        </p:blipFill>
        <p:spPr>
          <a:xfrm>
            <a:off x="7674081" y="2668423"/>
            <a:ext cx="4201220" cy="2317915"/>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12F2289-3C41-4647-87CD-57D6B2FB5E1B}"/>
                  </a:ext>
                </a:extLst>
              </p:cNvPr>
              <p:cNvSpPr txBox="1"/>
              <p:nvPr/>
            </p:nvSpPr>
            <p:spPr>
              <a:xfrm>
                <a:off x="9509144" y="1790436"/>
                <a:ext cx="1912318" cy="37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=2,</m:t>
                      </m:r>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𝜎</m:t>
                          </m:r>
                        </m:e>
                        <m:sub>
                          <m:r>
                            <a:rPr lang="en-US" b="0" i="1" smtClean="0">
                              <a:solidFill>
                                <a:srgbClr val="FF0000"/>
                              </a:solidFill>
                              <a:latin typeface="Cambria Math" panose="02040503050406030204" pitchFamily="18" charset="0"/>
                            </a:rPr>
                            <m:t>2</m:t>
                          </m:r>
                        </m:sub>
                        <m:sup>
                          <m:r>
                            <a:rPr lang="en-US" b="0" i="1" smtClean="0">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=0.5</m:t>
                      </m:r>
                    </m:oMath>
                  </m:oMathPara>
                </a14:m>
                <a:endParaRPr lang="en-US" dirty="0">
                  <a:solidFill>
                    <a:srgbClr val="FF0000"/>
                  </a:solidFill>
                </a:endParaRPr>
              </a:p>
            </p:txBody>
          </p:sp>
        </mc:Choice>
        <mc:Fallback xmlns="">
          <p:sp>
            <p:nvSpPr>
              <p:cNvPr id="29" name="TextBox 28">
                <a:extLst>
                  <a:ext uri="{FF2B5EF4-FFF2-40B4-BE49-F238E27FC236}">
                    <a16:creationId xmlns:a16="http://schemas.microsoft.com/office/drawing/2014/main" id="{612F2289-3C41-4647-87CD-57D6B2FB5E1B}"/>
                  </a:ext>
                </a:extLst>
              </p:cNvPr>
              <p:cNvSpPr txBox="1">
                <a:spLocks noRot="1" noChangeAspect="1" noMove="1" noResize="1" noEditPoints="1" noAdjustHandles="1" noChangeArrowheads="1" noChangeShapeType="1" noTextEdit="1"/>
              </p:cNvSpPr>
              <p:nvPr/>
            </p:nvSpPr>
            <p:spPr>
              <a:xfrm>
                <a:off x="9509144" y="1790436"/>
                <a:ext cx="1912318" cy="373051"/>
              </a:xfrm>
              <a:prstGeom prst="rect">
                <a:avLst/>
              </a:prstGeom>
              <a:blipFill>
                <a:blip r:embed="rId5"/>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9E33200-46FA-4BFA-82B5-6B0FB6334F31}"/>
                  </a:ext>
                </a:extLst>
              </p:cNvPr>
              <p:cNvSpPr txBox="1"/>
              <p:nvPr/>
            </p:nvSpPr>
            <p:spPr>
              <a:xfrm>
                <a:off x="9514537" y="1476474"/>
                <a:ext cx="1667508" cy="3725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panose="02040503050406030204" pitchFamily="18" charset="0"/>
                            </a:rPr>
                          </m:ctrlPr>
                        </m:sSubPr>
                        <m:e>
                          <m:r>
                            <a:rPr lang="en-US" i="1" smtClean="0">
                              <a:solidFill>
                                <a:schemeClr val="accent6">
                                  <a:lumMod val="75000"/>
                                </a:schemeClr>
                              </a:solidFill>
                              <a:latin typeface="Cambria Math" panose="02040503050406030204" pitchFamily="18" charset="0"/>
                            </a:rPr>
                            <m:t>𝜇</m:t>
                          </m:r>
                        </m:e>
                        <m:sub>
                          <m:r>
                            <a:rPr lang="en-US" b="0" i="1" smtClean="0">
                              <a:solidFill>
                                <a:schemeClr val="accent6">
                                  <a:lumMod val="75000"/>
                                </a:schemeClr>
                              </a:solidFill>
                              <a:latin typeface="Cambria Math" panose="02040503050406030204" pitchFamily="18" charset="0"/>
                            </a:rPr>
                            <m:t>1</m:t>
                          </m:r>
                        </m:sub>
                      </m:sSub>
                      <m:r>
                        <a:rPr lang="en-US" b="0" i="1" smtClean="0">
                          <a:solidFill>
                            <a:schemeClr val="accent6">
                              <a:lumMod val="75000"/>
                            </a:schemeClr>
                          </a:solidFill>
                          <a:latin typeface="Cambria Math" panose="02040503050406030204" pitchFamily="18" charset="0"/>
                        </a:rPr>
                        <m:t>=1,</m:t>
                      </m:r>
                      <m:sSubSup>
                        <m:sSubSupPr>
                          <m:ctrlPr>
                            <a:rPr lang="en-US" b="0" i="1" smtClean="0">
                              <a:solidFill>
                                <a:schemeClr val="accent6">
                                  <a:lumMod val="75000"/>
                                </a:schemeClr>
                              </a:solidFill>
                              <a:latin typeface="Cambria Math" panose="02040503050406030204" pitchFamily="18" charset="0"/>
                            </a:rPr>
                          </m:ctrlPr>
                        </m:sSubSupPr>
                        <m:e>
                          <m:r>
                            <a:rPr lang="en-US" b="0" i="1" smtClean="0">
                              <a:solidFill>
                                <a:schemeClr val="accent6">
                                  <a:lumMod val="75000"/>
                                </a:schemeClr>
                              </a:solidFill>
                              <a:latin typeface="Cambria Math" panose="02040503050406030204" pitchFamily="18" charset="0"/>
                            </a:rPr>
                            <m:t>𝜎</m:t>
                          </m:r>
                        </m:e>
                        <m:sub>
                          <m:r>
                            <a:rPr lang="en-US" b="0" i="1" smtClean="0">
                              <a:solidFill>
                                <a:schemeClr val="accent6">
                                  <a:lumMod val="75000"/>
                                </a:schemeClr>
                              </a:solidFill>
                              <a:latin typeface="Cambria Math" panose="02040503050406030204" pitchFamily="18" charset="0"/>
                            </a:rPr>
                            <m:t>1</m:t>
                          </m:r>
                        </m:sub>
                        <m:sup>
                          <m:r>
                            <a:rPr lang="en-US" b="0" i="1" smtClean="0">
                              <a:solidFill>
                                <a:schemeClr val="accent6">
                                  <a:lumMod val="75000"/>
                                </a:schemeClr>
                              </a:solidFill>
                              <a:latin typeface="Cambria Math" panose="02040503050406030204" pitchFamily="18" charset="0"/>
                            </a:rPr>
                            <m:t>2</m:t>
                          </m:r>
                        </m:sup>
                      </m:sSubSup>
                      <m:r>
                        <a:rPr lang="en-US" b="0" i="1" smtClean="0">
                          <a:solidFill>
                            <a:schemeClr val="accent6">
                              <a:lumMod val="75000"/>
                            </a:schemeClr>
                          </a:solidFill>
                          <a:latin typeface="Cambria Math" panose="02040503050406030204" pitchFamily="18" charset="0"/>
                        </a:rPr>
                        <m:t>=1</m:t>
                      </m:r>
                    </m:oMath>
                  </m:oMathPara>
                </a14:m>
                <a:endParaRPr lang="en-US" dirty="0">
                  <a:solidFill>
                    <a:schemeClr val="accent6">
                      <a:lumMod val="75000"/>
                    </a:schemeClr>
                  </a:solidFill>
                </a:endParaRPr>
              </a:p>
            </p:txBody>
          </p:sp>
        </mc:Choice>
        <mc:Fallback xmlns="">
          <p:sp>
            <p:nvSpPr>
              <p:cNvPr id="30" name="TextBox 29">
                <a:extLst>
                  <a:ext uri="{FF2B5EF4-FFF2-40B4-BE49-F238E27FC236}">
                    <a16:creationId xmlns:a16="http://schemas.microsoft.com/office/drawing/2014/main" id="{39E33200-46FA-4BFA-82B5-6B0FB6334F31}"/>
                  </a:ext>
                </a:extLst>
              </p:cNvPr>
              <p:cNvSpPr txBox="1">
                <a:spLocks noRot="1" noChangeAspect="1" noMove="1" noResize="1" noEditPoints="1" noAdjustHandles="1" noChangeArrowheads="1" noChangeShapeType="1" noTextEdit="1"/>
              </p:cNvSpPr>
              <p:nvPr/>
            </p:nvSpPr>
            <p:spPr>
              <a:xfrm>
                <a:off x="9514537" y="1476474"/>
                <a:ext cx="1667508" cy="372538"/>
              </a:xfrm>
              <a:prstGeom prst="rect">
                <a:avLst/>
              </a:prstGeom>
              <a:blipFill>
                <a:blip r:embed="rId6"/>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4D3927D-C791-49F2-9252-603D9833B35B}"/>
                  </a:ext>
                </a:extLst>
              </p:cNvPr>
              <p:cNvSpPr/>
              <p:nvPr/>
            </p:nvSpPr>
            <p:spPr>
              <a:xfrm>
                <a:off x="9281429" y="4871685"/>
                <a:ext cx="4662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𝜇</m:t>
                          </m:r>
                        </m:e>
                        <m:sub>
                          <m:r>
                            <a:rPr lang="en-US" i="1">
                              <a:solidFill>
                                <a:schemeClr val="accent6">
                                  <a:lumMod val="75000"/>
                                </a:schemeClr>
                              </a:solidFill>
                              <a:latin typeface="Cambria Math" panose="02040503050406030204" pitchFamily="18" charset="0"/>
                            </a:rPr>
                            <m:t>1</m:t>
                          </m:r>
                        </m:sub>
                      </m:sSub>
                    </m:oMath>
                  </m:oMathPara>
                </a14:m>
                <a:endParaRPr lang="en-US" dirty="0"/>
              </a:p>
            </p:txBody>
          </p:sp>
        </mc:Choice>
        <mc:Fallback xmlns="">
          <p:sp>
            <p:nvSpPr>
              <p:cNvPr id="31" name="Rectangle 30">
                <a:extLst>
                  <a:ext uri="{FF2B5EF4-FFF2-40B4-BE49-F238E27FC236}">
                    <a16:creationId xmlns:a16="http://schemas.microsoft.com/office/drawing/2014/main" id="{34D3927D-C791-49F2-9252-603D9833B35B}"/>
                  </a:ext>
                </a:extLst>
              </p:cNvPr>
              <p:cNvSpPr>
                <a:spLocks noRot="1" noChangeAspect="1" noMove="1" noResize="1" noEditPoints="1" noAdjustHandles="1" noChangeArrowheads="1" noChangeShapeType="1" noTextEdit="1"/>
              </p:cNvSpPr>
              <p:nvPr/>
            </p:nvSpPr>
            <p:spPr>
              <a:xfrm>
                <a:off x="9281429" y="4871685"/>
                <a:ext cx="466217" cy="369332"/>
              </a:xfrm>
              <a:prstGeom prst="rect">
                <a:avLst/>
              </a:prstGeom>
              <a:blipFill>
                <a:blip r:embed="rId7"/>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7A622169-4C60-4ADB-AEB6-F2CC4EE7EB4F}"/>
                  </a:ext>
                </a:extLst>
              </p:cNvPr>
              <p:cNvSpPr/>
              <p:nvPr/>
            </p:nvSpPr>
            <p:spPr>
              <a:xfrm>
                <a:off x="9945851" y="4906928"/>
                <a:ext cx="4715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2</m:t>
                          </m:r>
                        </m:sub>
                      </m:sSub>
                    </m:oMath>
                  </m:oMathPara>
                </a14:m>
                <a:endParaRPr lang="en-US" dirty="0">
                  <a:solidFill>
                    <a:srgbClr val="FF0000"/>
                  </a:solidFill>
                </a:endParaRPr>
              </a:p>
            </p:txBody>
          </p:sp>
        </mc:Choice>
        <mc:Fallback xmlns="">
          <p:sp>
            <p:nvSpPr>
              <p:cNvPr id="32" name="Rectangle 31">
                <a:extLst>
                  <a:ext uri="{FF2B5EF4-FFF2-40B4-BE49-F238E27FC236}">
                    <a16:creationId xmlns:a16="http://schemas.microsoft.com/office/drawing/2014/main" id="{7A622169-4C60-4ADB-AEB6-F2CC4EE7EB4F}"/>
                  </a:ext>
                </a:extLst>
              </p:cNvPr>
              <p:cNvSpPr>
                <a:spLocks noRot="1" noChangeAspect="1" noMove="1" noResize="1" noEditPoints="1" noAdjustHandles="1" noChangeArrowheads="1" noChangeShapeType="1" noTextEdit="1"/>
              </p:cNvSpPr>
              <p:nvPr/>
            </p:nvSpPr>
            <p:spPr>
              <a:xfrm>
                <a:off x="9945851" y="4906928"/>
                <a:ext cx="471539" cy="369332"/>
              </a:xfrm>
              <a:prstGeom prst="rect">
                <a:avLst/>
              </a:prstGeom>
              <a:blipFill>
                <a:blip r:embed="rId8"/>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6C30982-EA9B-4A03-8673-CEF90B6745A5}"/>
                  </a:ext>
                </a:extLst>
              </p:cNvPr>
              <p:cNvSpPr txBox="1"/>
              <p:nvPr/>
            </p:nvSpPr>
            <p:spPr>
              <a:xfrm>
                <a:off x="9509144" y="2175644"/>
                <a:ext cx="2180853" cy="373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chemeClr val="accent1">
                                  <a:lumMod val="75000"/>
                                </a:schemeClr>
                              </a:solidFill>
                              <a:latin typeface="Cambria Math" panose="02040503050406030204" pitchFamily="18" charset="0"/>
                            </a:rPr>
                          </m:ctrlPr>
                        </m:accPr>
                        <m:e>
                          <m:r>
                            <a:rPr lang="en-US" b="0" i="1" smtClean="0">
                              <a:solidFill>
                                <a:schemeClr val="accent1">
                                  <a:lumMod val="75000"/>
                                </a:schemeClr>
                              </a:solidFill>
                              <a:latin typeface="Cambria Math" panose="02040503050406030204" pitchFamily="18" charset="0"/>
                            </a:rPr>
                            <m:t>𝜇</m:t>
                          </m:r>
                        </m:e>
                      </m:acc>
                      <m:r>
                        <a:rPr lang="en-US" b="0" i="1" smtClean="0">
                          <a:solidFill>
                            <a:schemeClr val="accent1">
                              <a:lumMod val="75000"/>
                            </a:schemeClr>
                          </a:solidFill>
                          <a:latin typeface="Cambria Math" panose="02040503050406030204" pitchFamily="18" charset="0"/>
                        </a:rPr>
                        <m:t>=1.67,</m:t>
                      </m:r>
                      <m:sSubSup>
                        <m:sSubSupPr>
                          <m:ctrlPr>
                            <a:rPr lang="en-US" b="0" i="1" smtClean="0">
                              <a:solidFill>
                                <a:schemeClr val="accent1">
                                  <a:lumMod val="75000"/>
                                </a:schemeClr>
                              </a:solidFill>
                              <a:latin typeface="Cambria Math" panose="02040503050406030204" pitchFamily="18" charset="0"/>
                            </a:rPr>
                          </m:ctrlPr>
                        </m:sSubSupPr>
                        <m:e>
                          <m:r>
                            <a:rPr lang="en-US" b="0" i="1" smtClean="0">
                              <a:solidFill>
                                <a:schemeClr val="accent1">
                                  <a:lumMod val="75000"/>
                                </a:schemeClr>
                              </a:solidFill>
                              <a:latin typeface="Cambria Math" panose="02040503050406030204" pitchFamily="18" charset="0"/>
                            </a:rPr>
                            <m:t>𝜎</m:t>
                          </m:r>
                        </m:e>
                        <m:sub>
                          <m:r>
                            <a:rPr lang="en-US" b="0" i="1" smtClean="0">
                              <a:solidFill>
                                <a:schemeClr val="accent1">
                                  <a:lumMod val="75000"/>
                                </a:schemeClr>
                              </a:solidFill>
                              <a:latin typeface="Cambria Math" panose="02040503050406030204" pitchFamily="18" charset="0"/>
                            </a:rPr>
                            <m:t>2</m:t>
                          </m:r>
                        </m:sub>
                        <m:sup>
                          <m:r>
                            <a:rPr lang="en-US" b="0" i="1" smtClean="0">
                              <a:solidFill>
                                <a:schemeClr val="accent1">
                                  <a:lumMod val="75000"/>
                                </a:schemeClr>
                              </a:solidFill>
                              <a:latin typeface="Cambria Math" panose="02040503050406030204" pitchFamily="18" charset="0"/>
                            </a:rPr>
                            <m:t>2</m:t>
                          </m:r>
                        </m:sup>
                      </m:sSubSup>
                      <m:r>
                        <a:rPr lang="en-US" b="0" i="1" smtClean="0">
                          <a:solidFill>
                            <a:schemeClr val="accent1">
                              <a:lumMod val="75000"/>
                            </a:schemeClr>
                          </a:solidFill>
                          <a:latin typeface="Cambria Math" panose="02040503050406030204" pitchFamily="18" charset="0"/>
                        </a:rPr>
                        <m:t>=0.33</m:t>
                      </m:r>
                    </m:oMath>
                  </m:oMathPara>
                </a14:m>
                <a:endParaRPr lang="en-US" dirty="0">
                  <a:solidFill>
                    <a:schemeClr val="accent1">
                      <a:lumMod val="75000"/>
                    </a:schemeClr>
                  </a:solidFill>
                </a:endParaRPr>
              </a:p>
            </p:txBody>
          </p:sp>
        </mc:Choice>
        <mc:Fallback xmlns="">
          <p:sp>
            <p:nvSpPr>
              <p:cNvPr id="33" name="TextBox 32">
                <a:extLst>
                  <a:ext uri="{FF2B5EF4-FFF2-40B4-BE49-F238E27FC236}">
                    <a16:creationId xmlns:a16="http://schemas.microsoft.com/office/drawing/2014/main" id="{46C30982-EA9B-4A03-8673-CEF90B6745A5}"/>
                  </a:ext>
                </a:extLst>
              </p:cNvPr>
              <p:cNvSpPr txBox="1">
                <a:spLocks noRot="1" noChangeAspect="1" noMove="1" noResize="1" noEditPoints="1" noAdjustHandles="1" noChangeArrowheads="1" noChangeShapeType="1" noTextEdit="1"/>
              </p:cNvSpPr>
              <p:nvPr/>
            </p:nvSpPr>
            <p:spPr>
              <a:xfrm>
                <a:off x="9509144" y="2175644"/>
                <a:ext cx="2180853" cy="373051"/>
              </a:xfrm>
              <a:prstGeom prst="rect">
                <a:avLst/>
              </a:prstGeom>
              <a:blipFill>
                <a:blip r:embed="rId9"/>
                <a:stretch>
                  <a:fillRect t="-4918"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BD6A8905-24D9-4CAF-869D-829A86993893}"/>
                  </a:ext>
                </a:extLst>
              </p:cNvPr>
              <p:cNvSpPr/>
              <p:nvPr/>
            </p:nvSpPr>
            <p:spPr>
              <a:xfrm>
                <a:off x="9690609" y="4871685"/>
                <a:ext cx="3704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𝜇</m:t>
                          </m:r>
                        </m:e>
                      </m:acc>
                    </m:oMath>
                  </m:oMathPara>
                </a14:m>
                <a:endParaRPr lang="en-US" dirty="0"/>
              </a:p>
            </p:txBody>
          </p:sp>
        </mc:Choice>
        <mc:Fallback xmlns="">
          <p:sp>
            <p:nvSpPr>
              <p:cNvPr id="34" name="Rectangle 33">
                <a:extLst>
                  <a:ext uri="{FF2B5EF4-FFF2-40B4-BE49-F238E27FC236}">
                    <a16:creationId xmlns:a16="http://schemas.microsoft.com/office/drawing/2014/main" id="{BD6A8905-24D9-4CAF-869D-829A86993893}"/>
                  </a:ext>
                </a:extLst>
              </p:cNvPr>
              <p:cNvSpPr>
                <a:spLocks noRot="1" noChangeAspect="1" noMove="1" noResize="1" noEditPoints="1" noAdjustHandles="1" noChangeArrowheads="1" noChangeShapeType="1" noTextEdit="1"/>
              </p:cNvSpPr>
              <p:nvPr/>
            </p:nvSpPr>
            <p:spPr>
              <a:xfrm>
                <a:off x="9690609" y="4871685"/>
                <a:ext cx="370422" cy="369332"/>
              </a:xfrm>
              <a:prstGeom prst="rect">
                <a:avLst/>
              </a:prstGeom>
              <a:blipFill>
                <a:blip r:embed="rId10"/>
                <a:stretch>
                  <a:fillRect t="-6557" r="-38333" b="-3279"/>
                </a:stretch>
              </a:blipFill>
            </p:spPr>
            <p:txBody>
              <a:bodyPr/>
              <a:lstStyle/>
              <a:p>
                <a:r>
                  <a:rPr lang="en-US">
                    <a:noFill/>
                  </a:rPr>
                  <a:t> </a:t>
                </a:r>
              </a:p>
            </p:txBody>
          </p:sp>
        </mc:Fallback>
      </mc:AlternateContent>
    </p:spTree>
    <p:extLst>
      <p:ext uri="{BB962C8B-B14F-4D97-AF65-F5344CB8AC3E}">
        <p14:creationId xmlns:p14="http://schemas.microsoft.com/office/powerpoint/2010/main" val="1181758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883570F-72E6-4856-A15C-7EE3A2CABEC5}"/>
                  </a:ext>
                </a:extLst>
              </p:cNvPr>
              <p:cNvSpPr>
                <a:spLocks noGrp="1"/>
              </p:cNvSpPr>
              <p:nvPr>
                <p:ph idx="1"/>
              </p:nvPr>
            </p:nvSpPr>
            <p:spPr/>
            <p:txBody>
              <a:bodyPr/>
              <a:lstStyle/>
              <a:p>
                <a:r>
                  <a:rPr lang="en-US" dirty="0"/>
                  <a:t>Instead of estimating one quantity, we want to estimate </a:t>
                </a:r>
                <a14:m>
                  <m:oMath xmlns:m="http://schemas.openxmlformats.org/officeDocument/2006/math">
                    <m:r>
                      <a:rPr lang="en-US" b="0" i="1" smtClean="0">
                        <a:latin typeface="Cambria Math" panose="02040503050406030204" pitchFamily="18" charset="0"/>
                      </a:rPr>
                      <m:t>𝑛</m:t>
                    </m:r>
                  </m:oMath>
                </a14:m>
                <a:r>
                  <a:rPr lang="en-US" dirty="0"/>
                  <a:t> quantities, then:</a:t>
                </a:r>
              </a:p>
              <a:p>
                <a:r>
                  <a:rPr lang="en-US" b="0" dirty="0"/>
                  <a:t>Actual value is some vector </a:t>
                </a:r>
                <a14:m>
                  <m:oMath xmlns:m="http://schemas.openxmlformats.org/officeDocument/2006/math">
                    <m:r>
                      <a:rPr lang="en-US" b="1" i="0" smtClean="0">
                        <a:latin typeface="Cambria Math" panose="02040503050406030204" pitchFamily="18" charset="0"/>
                      </a:rPr>
                      <m:t>𝐱</m:t>
                    </m:r>
                  </m:oMath>
                </a14:m>
                <a:endParaRPr lang="en-US" b="1" dirty="0"/>
              </a:p>
              <a:p>
                <a:r>
                  <a:rPr lang="en-US" dirty="0"/>
                  <a:t>Measurement noise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m:rPr>
                            <m:sty m:val="p"/>
                          </m:rPr>
                          <a:rPr lang="en-US" b="0" i="0" smtClean="0">
                            <a:latin typeface="Cambria Math" panose="02040503050406030204" pitchFamily="18" charset="0"/>
                          </a:rPr>
                          <m:t>th</m:t>
                        </m:r>
                      </m:sup>
                    </m:sSup>
                  </m:oMath>
                </a14:m>
                <a:r>
                  <a:rPr lang="en-US" dirty="0"/>
                  <a:t> sensor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𝛍</m:t>
                            </m:r>
                          </m:e>
                          <m:sub>
                            <m:r>
                              <a:rPr lang="en-US" b="0" i="1" smtClean="0">
                                <a:latin typeface="Cambria Math" panose="02040503050406030204" pitchFamily="18" charset="0"/>
                              </a:rPr>
                              <m:t>𝑖</m:t>
                            </m:r>
                          </m:sub>
                        </m:sSub>
                        <m:r>
                          <a:rPr lang="en-US" b="0" i="0" smtClean="0">
                            <a:latin typeface="Cambria Math" panose="02040503050406030204" pitchFamily="18" charset="0"/>
                          </a:rPr>
                          <m:t>,</m:t>
                        </m:r>
                        <m:sSub>
                          <m:sSubPr>
                            <m:ctrlPr>
                              <a:rPr lang="en-US" b="1"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𝑖</m:t>
                            </m:r>
                          </m:sub>
                        </m:sSub>
                      </m:e>
                    </m:d>
                  </m:oMath>
                </a14:m>
                <a:r>
                  <a:rPr lang="en-US" dirty="0"/>
                  <a:t>, where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𝛍</m:t>
                        </m:r>
                      </m:e>
                      <m:sub>
                        <m:r>
                          <a:rPr lang="en-US" b="0" i="1" smtClean="0">
                            <a:latin typeface="Cambria Math" panose="02040503050406030204" pitchFamily="18" charset="0"/>
                          </a:rPr>
                          <m:t>𝑖</m:t>
                        </m:r>
                      </m:sub>
                    </m:sSub>
                  </m:oMath>
                </a14:m>
                <a:r>
                  <a:rPr lang="en-US" b="1" dirty="0"/>
                  <a:t> </a:t>
                </a:r>
                <a:r>
                  <a:rPr lang="en-US" dirty="0"/>
                  <a:t>is the mean vector, and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𝑖</m:t>
                        </m:r>
                      </m:sub>
                    </m:sSub>
                  </m:oMath>
                </a14:m>
                <a:r>
                  <a:rPr lang="en-US" dirty="0"/>
                  <a:t> is the covariance matrix </a:t>
                </a:r>
              </a:p>
              <a:p>
                <a14:m>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−1</m:t>
                        </m:r>
                      </m:sup>
                    </m:sSup>
                  </m:oMath>
                </a14:m>
                <a:r>
                  <a:rPr lang="en-US" dirty="0"/>
                  <a:t> is the information matrix</a:t>
                </a:r>
              </a:p>
              <a:p>
                <a:r>
                  <a:rPr lang="en-US" dirty="0"/>
                  <a:t>For the two-sensor case:</a:t>
                </a:r>
              </a:p>
              <a:p>
                <a:pPr lvl="1"/>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2</m:t>
                                </m:r>
                              </m:sub>
                            </m:sSub>
                          </m:e>
                        </m:d>
                      </m:e>
                      <m:sup>
                        <m:r>
                          <a:rPr lang="en-US" b="0" i="1" dirty="0" smtClean="0">
                            <a:latin typeface="Cambria Math" panose="02040503050406030204" pitchFamily="18" charset="0"/>
                          </a:rPr>
                          <m:t>−1</m:t>
                        </m:r>
                      </m:sup>
                    </m:sSup>
                    <m:sSub>
                      <m:sSubPr>
                        <m:ctrlPr>
                          <a:rPr lang="en-US" b="0" i="1" dirty="0" smtClean="0">
                            <a:latin typeface="Cambria Math" panose="02040503050406030204" pitchFamily="18" charset="0"/>
                          </a:rPr>
                        </m:ctrlPr>
                      </m:sSubPr>
                      <m:e>
                        <m:r>
                          <a:rPr lang="en-US" b="0" i="0" dirty="0" smtClean="0">
                            <a:latin typeface="Cambria Math" panose="02040503050406030204" pitchFamily="18" charset="0"/>
                          </a:rPr>
                          <m:t>(</m:t>
                        </m:r>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b="1" i="0" dirty="0" smtClean="0">
                            <a:latin typeface="Cambria Math" panose="02040503050406030204" pitchFamily="18" charset="0"/>
                          </a:rPr>
                          <m:t>𝐳</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2</m:t>
                        </m:r>
                      </m:sub>
                    </m:sSub>
                    <m:sSub>
                      <m:sSubPr>
                        <m:ctrlPr>
                          <a:rPr lang="en-US" b="0" i="1" dirty="0" smtClean="0">
                            <a:latin typeface="Cambria Math" panose="02040503050406030204" pitchFamily="18" charset="0"/>
                          </a:rPr>
                        </m:ctrlPr>
                      </m:sSubPr>
                      <m:e>
                        <m:r>
                          <a:rPr lang="en-US" b="1" i="0" dirty="0" smtClean="0">
                            <a:latin typeface="Cambria Math" panose="02040503050406030204" pitchFamily="18" charset="0"/>
                          </a:rPr>
                          <m:t>𝐳</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Σ</m:t>
                        </m:r>
                      </m:e>
                    </m:acc>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Λ</m:t>
                                </m:r>
                              </m:e>
                              <m:sub>
                                <m:r>
                                  <a:rPr lang="en-US" b="0" i="1" dirty="0" smtClean="0">
                                    <a:latin typeface="Cambria Math" panose="02040503050406030204" pitchFamily="18" charset="0"/>
                                  </a:rPr>
                                  <m:t>2</m:t>
                                </m:r>
                              </m:sub>
                            </m:sSub>
                          </m:e>
                        </m:d>
                      </m:e>
                      <m:sup>
                        <m:r>
                          <a:rPr lang="en-US" b="0" i="1" dirty="0" smtClean="0">
                            <a:latin typeface="Cambria Math" panose="02040503050406030204" pitchFamily="18" charset="0"/>
                          </a:rPr>
                          <m:t>−1</m:t>
                        </m:r>
                      </m:sup>
                    </m:sSup>
                  </m:oMath>
                </a14:m>
                <a:endParaRPr lang="en-US" dirty="0"/>
              </a:p>
            </p:txBody>
          </p:sp>
        </mc:Choice>
        <mc:Fallback xmlns="">
          <p:sp>
            <p:nvSpPr>
              <p:cNvPr id="2" name="Content Placeholder 1">
                <a:extLst>
                  <a:ext uri="{FF2B5EF4-FFF2-40B4-BE49-F238E27FC236}">
                    <a16:creationId xmlns:a16="http://schemas.microsoft.com/office/drawing/2014/main" id="{4883570F-72E6-4856-A15C-7EE3A2CABEC5}"/>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F39FD58-1006-4EE3-B22D-1AF41D529D1C}"/>
              </a:ext>
            </a:extLst>
          </p:cNvPr>
          <p:cNvSpPr>
            <a:spLocks noGrp="1"/>
          </p:cNvSpPr>
          <p:nvPr>
            <p:ph type="title"/>
          </p:nvPr>
        </p:nvSpPr>
        <p:spPr/>
        <p:txBody>
          <a:bodyPr/>
          <a:lstStyle/>
          <a:p>
            <a:r>
              <a:rPr lang="en-US" dirty="0"/>
              <a:t>Multi-variate sensor fusion</a:t>
            </a:r>
          </a:p>
        </p:txBody>
      </p:sp>
      <p:sp>
        <p:nvSpPr>
          <p:cNvPr id="4" name="Slide Number Placeholder 3">
            <a:extLst>
              <a:ext uri="{FF2B5EF4-FFF2-40B4-BE49-F238E27FC236}">
                <a16:creationId xmlns:a16="http://schemas.microsoft.com/office/drawing/2014/main" id="{AB6016FC-B837-4F52-8F27-1BF871C74BA8}"/>
              </a:ext>
            </a:extLst>
          </p:cNvPr>
          <p:cNvSpPr>
            <a:spLocks noGrp="1"/>
          </p:cNvSpPr>
          <p:nvPr>
            <p:ph type="sldNum" sz="quarter" idx="12"/>
          </p:nvPr>
        </p:nvSpPr>
        <p:spPr/>
        <p:txBody>
          <a:bodyPr/>
          <a:lstStyle/>
          <a:p>
            <a:fld id="{29AAD378-655A-49C6-813C-9FD132EF7440}" type="slidenum">
              <a:rPr lang="en-US" smtClean="0"/>
              <a:pPr/>
              <a:t>46</a:t>
            </a:fld>
            <a:endParaRPr lang="en-US" dirty="0"/>
          </a:p>
        </p:txBody>
      </p:sp>
    </p:spTree>
    <p:extLst>
      <p:ext uri="{BB962C8B-B14F-4D97-AF65-F5344CB8AC3E}">
        <p14:creationId xmlns:p14="http://schemas.microsoft.com/office/powerpoint/2010/main" val="4089449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AD94B6-9195-4541-8380-870342CEA739}"/>
              </a:ext>
            </a:extLst>
          </p:cNvPr>
          <p:cNvSpPr>
            <a:spLocks noGrp="1"/>
          </p:cNvSpPr>
          <p:nvPr>
            <p:ph idx="1"/>
          </p:nvPr>
        </p:nvSpPr>
        <p:spPr/>
        <p:txBody>
          <a:bodyPr/>
          <a:lstStyle/>
          <a:p>
            <a:r>
              <a:rPr lang="en-US" dirty="0"/>
              <a:t>What if we have one sensor and making repeated measurements of a moving object?</a:t>
            </a:r>
          </a:p>
          <a:p>
            <a:r>
              <a:rPr lang="en-US" dirty="0"/>
              <a:t>Measurement differences are not all because of sensor noise, some of it is because of object motion</a:t>
            </a:r>
          </a:p>
          <a:p>
            <a:r>
              <a:rPr lang="en-US" dirty="0"/>
              <a:t>Kalman filter is a tool that can include a motion model (or in general a dynamical model) to account for changes in internal state of the system</a:t>
            </a:r>
          </a:p>
          <a:p>
            <a:r>
              <a:rPr lang="en-US" dirty="0"/>
              <a:t>Combines idea of </a:t>
            </a:r>
            <a:r>
              <a:rPr lang="en-US" b="1" i="1" dirty="0"/>
              <a:t>prediction </a:t>
            </a:r>
            <a:r>
              <a:rPr lang="en-US" dirty="0"/>
              <a:t>using the system dynamics with </a:t>
            </a:r>
            <a:r>
              <a:rPr lang="en-US" b="1" i="1" dirty="0"/>
              <a:t>correction</a:t>
            </a:r>
            <a:r>
              <a:rPr lang="en-US" dirty="0"/>
              <a:t> using weighted average (Bayesian inference)</a:t>
            </a:r>
          </a:p>
        </p:txBody>
      </p:sp>
      <p:sp>
        <p:nvSpPr>
          <p:cNvPr id="3" name="Title 2">
            <a:extLst>
              <a:ext uri="{FF2B5EF4-FFF2-40B4-BE49-F238E27FC236}">
                <a16:creationId xmlns:a16="http://schemas.microsoft.com/office/drawing/2014/main" id="{D9791800-D40C-4B79-A870-C7161E2CACDB}"/>
              </a:ext>
            </a:extLst>
          </p:cNvPr>
          <p:cNvSpPr>
            <a:spLocks noGrp="1"/>
          </p:cNvSpPr>
          <p:nvPr>
            <p:ph type="title"/>
          </p:nvPr>
        </p:nvSpPr>
        <p:spPr/>
        <p:txBody>
          <a:bodyPr/>
          <a:lstStyle/>
          <a:p>
            <a:r>
              <a:rPr lang="en-US" dirty="0"/>
              <a:t>Motion  makes things interesting</a:t>
            </a:r>
          </a:p>
        </p:txBody>
      </p:sp>
      <p:sp>
        <p:nvSpPr>
          <p:cNvPr id="4" name="Slide Number Placeholder 3">
            <a:extLst>
              <a:ext uri="{FF2B5EF4-FFF2-40B4-BE49-F238E27FC236}">
                <a16:creationId xmlns:a16="http://schemas.microsoft.com/office/drawing/2014/main" id="{DCA51B4A-BE5C-4000-9A9B-D0F877E5AC30}"/>
              </a:ext>
            </a:extLst>
          </p:cNvPr>
          <p:cNvSpPr>
            <a:spLocks noGrp="1"/>
          </p:cNvSpPr>
          <p:nvPr>
            <p:ph type="sldNum" sz="quarter" idx="12"/>
          </p:nvPr>
        </p:nvSpPr>
        <p:spPr/>
        <p:txBody>
          <a:bodyPr/>
          <a:lstStyle/>
          <a:p>
            <a:fld id="{29AAD378-655A-49C6-813C-9FD132EF7440}" type="slidenum">
              <a:rPr lang="en-US" smtClean="0"/>
              <a:pPr/>
              <a:t>47</a:t>
            </a:fld>
            <a:endParaRPr lang="en-US" dirty="0"/>
          </a:p>
        </p:txBody>
      </p:sp>
    </p:spTree>
    <p:extLst>
      <p:ext uri="{BB962C8B-B14F-4D97-AF65-F5344CB8AC3E}">
        <p14:creationId xmlns:p14="http://schemas.microsoft.com/office/powerpoint/2010/main" val="3442656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20B9E56-FB61-4509-BC1C-1C28AF9C8677}"/>
                  </a:ext>
                </a:extLst>
              </p:cNvPr>
              <p:cNvSpPr>
                <a:spLocks noGrp="1"/>
              </p:cNvSpPr>
              <p:nvPr>
                <p:ph idx="1"/>
              </p:nvPr>
            </p:nvSpPr>
            <p:spPr>
              <a:xfrm>
                <a:off x="166680" y="1253332"/>
                <a:ext cx="11699087" cy="2065336"/>
              </a:xfrm>
            </p:spPr>
            <p:txBody>
              <a:bodyPr>
                <a:normAutofit/>
              </a:bodyPr>
              <a:lstStyle/>
              <a:p>
                <a:r>
                  <a:rPr lang="en-US" dirty="0"/>
                  <a:t>We assume that the plant (whose state we are trying to estimate) is a stochastic discrete dynamical process with the following dynamics:</a:t>
                </a:r>
              </a:p>
              <a:p>
                <a:pPr marL="0" indent="0" algn="ctr">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𝐮</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𝐰</m:t>
                        </m:r>
                      </m:e>
                      <m:sub>
                        <m:r>
                          <a:rPr lang="en-US" b="0" i="1" smtClean="0">
                            <a:latin typeface="Cambria Math" panose="02040503050406030204" pitchFamily="18" charset="0"/>
                          </a:rPr>
                          <m:t>𝑘</m:t>
                        </m:r>
                      </m:sub>
                    </m:sSub>
                  </m:oMath>
                </a14:m>
                <a:r>
                  <a:rPr lang="en-US" b="0" i="1" dirty="0">
                    <a:latin typeface="Cambria Math" panose="02040503050406030204" pitchFamily="18" charset="0"/>
                  </a:rPr>
                  <a:t> </a:t>
                </a:r>
                <a:r>
                  <a:rPr lang="en-US" b="0" dirty="0">
                    <a:latin typeface="Cambria Math" panose="02040503050406030204" pitchFamily="18" charset="0"/>
                  </a:rPr>
                  <a:t>(</a:t>
                </a:r>
                <a:r>
                  <a:rPr lang="en-US" b="0" dirty="0"/>
                  <a:t>Process Model</a:t>
                </a:r>
                <a:r>
                  <a:rPr lang="en-US" b="0" dirty="0">
                    <a:latin typeface="Cambria Math" panose="02040503050406030204" pitchFamily="18" charset="0"/>
                  </a:rPr>
                  <a:t>)</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𝐳</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𝐻</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𝐯</m:t>
                        </m:r>
                      </m:e>
                      <m:sub>
                        <m:r>
                          <a:rPr lang="en-US" b="0" i="1" smtClean="0">
                            <a:latin typeface="Cambria Math" panose="02040503050406030204" pitchFamily="18" charset="0"/>
                          </a:rPr>
                          <m:t>𝑘</m:t>
                        </m:r>
                      </m:sub>
                    </m:sSub>
                  </m:oMath>
                </a14:m>
                <a:r>
                  <a:rPr lang="en-US" b="0" dirty="0"/>
                  <a:t> (Measurement Model)</a:t>
                </a:r>
              </a:p>
              <a:p>
                <a:pPr marL="0" indent="0">
                  <a:buNone/>
                </a:pPr>
                <a:endParaRPr lang="en-US" b="0"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820B9E56-FB61-4509-BC1C-1C28AF9C8677}"/>
                  </a:ext>
                </a:extLst>
              </p:cNvPr>
              <p:cNvSpPr>
                <a:spLocks noGrp="1" noRot="1" noChangeAspect="1" noMove="1" noResize="1" noEditPoints="1" noAdjustHandles="1" noChangeArrowheads="1" noChangeShapeType="1" noTextEdit="1"/>
              </p:cNvSpPr>
              <p:nvPr>
                <p:ph idx="1"/>
              </p:nvPr>
            </p:nvSpPr>
            <p:spPr>
              <a:xfrm>
                <a:off x="166680" y="1253332"/>
                <a:ext cx="11699087" cy="2065336"/>
              </a:xfrm>
              <a:blipFill>
                <a:blip r:embed="rId2"/>
                <a:stretch>
                  <a:fillRect l="-625" t="-503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B9D3F3-DA7C-452A-A91C-14C7B699FCC0}"/>
              </a:ext>
            </a:extLst>
          </p:cNvPr>
          <p:cNvSpPr>
            <a:spLocks noGrp="1"/>
          </p:cNvSpPr>
          <p:nvPr>
            <p:ph type="title"/>
          </p:nvPr>
        </p:nvSpPr>
        <p:spPr/>
        <p:txBody>
          <a:bodyPr/>
          <a:lstStyle/>
          <a:p>
            <a:r>
              <a:rPr lang="en-US" dirty="0"/>
              <a:t>Stochastic Difference Equation Models</a:t>
            </a:r>
          </a:p>
        </p:txBody>
      </p:sp>
      <p:sp>
        <p:nvSpPr>
          <p:cNvPr id="4" name="Slide Number Placeholder 3">
            <a:extLst>
              <a:ext uri="{FF2B5EF4-FFF2-40B4-BE49-F238E27FC236}">
                <a16:creationId xmlns:a16="http://schemas.microsoft.com/office/drawing/2014/main" id="{43591B90-148D-4134-9610-A4D2A26756BD}"/>
              </a:ext>
            </a:extLst>
          </p:cNvPr>
          <p:cNvSpPr>
            <a:spLocks noGrp="1"/>
          </p:cNvSpPr>
          <p:nvPr>
            <p:ph type="sldNum" sz="quarter" idx="12"/>
          </p:nvPr>
        </p:nvSpPr>
        <p:spPr/>
        <p:txBody>
          <a:bodyPr/>
          <a:lstStyle/>
          <a:p>
            <a:fld id="{29AAD378-655A-49C6-813C-9FD132EF7440}" type="slidenum">
              <a:rPr lang="en-US" smtClean="0"/>
              <a:pPr/>
              <a:t>48</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B7EE1A5-9F66-436A-8570-D39940CE7C22}"/>
                  </a:ext>
                </a:extLst>
              </p:cNvPr>
              <p:cNvGraphicFramePr>
                <a:graphicFrameLocks noGrp="1"/>
              </p:cNvGraphicFramePr>
              <p:nvPr>
                <p:extLst/>
              </p:nvPr>
            </p:nvGraphicFramePr>
            <p:xfrm>
              <a:off x="235476" y="3429000"/>
              <a:ext cx="7622561" cy="1849120"/>
            </p:xfrm>
            <a:graphic>
              <a:graphicData uri="http://schemas.openxmlformats.org/drawingml/2006/table">
                <a:tbl>
                  <a:tblPr firstRow="1" bandRow="1">
                    <a:tableStyleId>{2D5ABB26-0587-4C30-8999-92F81FD0307C}</a:tableStyleId>
                  </a:tblPr>
                  <a:tblGrid>
                    <a:gridCol w="1378752">
                      <a:extLst>
                        <a:ext uri="{9D8B030D-6E8A-4147-A177-3AD203B41FA5}">
                          <a16:colId xmlns:a16="http://schemas.microsoft.com/office/drawing/2014/main" val="3073768634"/>
                        </a:ext>
                      </a:extLst>
                    </a:gridCol>
                    <a:gridCol w="6243809">
                      <a:extLst>
                        <a:ext uri="{9D8B030D-6E8A-4147-A177-3AD203B41FA5}">
                          <a16:colId xmlns:a16="http://schemas.microsoft.com/office/drawing/2014/main" val="453504373"/>
                        </a:ext>
                      </a:extLst>
                    </a:gridCol>
                  </a:tblGrid>
                  <a:tr h="340731">
                    <a:tc>
                      <a:txBody>
                        <a:bodyPr/>
                        <a:lstStyle/>
                        <a:p>
                          <a14:m>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𝐱</m:t>
                                  </m:r>
                                </m:e>
                                <m:sub>
                                  <m:r>
                                    <a:rPr lang="en-US" sz="1800" b="0" i="1" smtClean="0">
                                      <a:latin typeface="Cambria Math" panose="02040503050406030204" pitchFamily="18" charset="0"/>
                                    </a:rPr>
                                    <m:t>𝑘</m:t>
                                  </m:r>
                                </m:sub>
                              </m:sSub>
                            </m:oMath>
                          </a14:m>
                          <a:r>
                            <a:rPr lang="en-US" sz="1800" dirty="0"/>
                            <a:t>, </a:t>
                          </a:r>
                          <a14:m>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𝐱</m:t>
                                  </m:r>
                                </m:e>
                                <m:sub>
                                  <m:r>
                                    <a:rPr lang="en-US" sz="1800" b="0" i="1" smtClean="0">
                                      <a:latin typeface="Cambria Math" panose="02040503050406030204" pitchFamily="18" charset="0"/>
                                    </a:rPr>
                                    <m:t>𝑘</m:t>
                                  </m:r>
                                  <m:r>
                                    <a:rPr lang="en-US" sz="1800" b="0" i="1" smtClean="0">
                                      <a:latin typeface="Cambria Math" panose="02040503050406030204" pitchFamily="18" charset="0"/>
                                    </a:rPr>
                                    <m:t>−1</m:t>
                                  </m:r>
                                </m:sub>
                              </m:sSub>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State at time </a:t>
                          </a:r>
                          <a14:m>
                            <m:oMath xmlns:m="http://schemas.openxmlformats.org/officeDocument/2006/math">
                              <m:r>
                                <a:rPr lang="en-US" sz="1800" b="0" i="1" smtClean="0">
                                  <a:latin typeface="Cambria Math" panose="02040503050406030204" pitchFamily="18" charset="0"/>
                                </a:rPr>
                                <m:t>𝑘</m:t>
                              </m:r>
                            </m:oMath>
                          </a14:m>
                          <a:r>
                            <a:rPr lang="en-US" sz="1800" dirty="0"/>
                            <a:t>,</a:t>
                          </a:r>
                          <a14:m>
                            <m:oMath xmlns:m="http://schemas.openxmlformats.org/officeDocument/2006/math">
                              <m:r>
                                <a:rPr lang="en-US" sz="1800" b="0" i="1" dirty="0" smtClean="0">
                                  <a:latin typeface="Cambria Math" panose="02040503050406030204" pitchFamily="18" charset="0"/>
                                </a:rPr>
                                <m:t>𝑘</m:t>
                              </m:r>
                              <m:r>
                                <a:rPr lang="en-US" sz="1800" b="0" i="1" dirty="0" smtClean="0">
                                  <a:latin typeface="Cambria Math" panose="02040503050406030204" pitchFamily="18" charset="0"/>
                                </a:rPr>
                                <m:t>−1 </m:t>
                              </m:r>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1544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𝐮</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Input at time </a:t>
                          </a:r>
                          <a14:m>
                            <m:oMath xmlns:m="http://schemas.openxmlformats.org/officeDocument/2006/math">
                              <m:r>
                                <a:rPr lang="en-US" sz="1800" b="0" i="1" smtClean="0">
                                  <a:latin typeface="Cambria Math" panose="02040503050406030204" pitchFamily="18" charset="0"/>
                                </a:rPr>
                                <m:t>𝑘</m:t>
                              </m:r>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85480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𝐰</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Random vector representing noise in the plant, </a:t>
                          </a:r>
                          <a14:m>
                            <m:oMath xmlns:m="http://schemas.openxmlformats.org/officeDocument/2006/math">
                              <m:r>
                                <a:rPr lang="en-US" sz="1800" b="1" i="0" smtClean="0">
                                  <a:latin typeface="Cambria Math" panose="02040503050406030204" pitchFamily="18" charset="0"/>
                                </a:rPr>
                                <m:t>𝐰</m:t>
                              </m:r>
                              <m:r>
                                <a:rPr lang="en-US" sz="1800" b="1" i="1" smtClean="0">
                                  <a:latin typeface="Cambria Math" panose="02040503050406030204" pitchFamily="18" charset="0"/>
                                </a:rPr>
                                <m:t>∼</m:t>
                              </m:r>
                              <m:r>
                                <a:rPr lang="en-US" sz="1800" b="0" i="1" smtClean="0">
                                  <a:latin typeface="Cambria Math" panose="02040503050406030204" pitchFamily="18" charset="0"/>
                                </a:rPr>
                                <m:t>𝑁</m:t>
                              </m:r>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b="0" i="1" smtClean="0">
                                      <a:latin typeface="Cambria Math" panose="02040503050406030204" pitchFamily="18" charset="0"/>
                                    </a:rPr>
                                    <m:t>𝑘</m:t>
                                  </m:r>
                                </m:sub>
                              </m:sSub>
                              <m:r>
                                <a:rPr lang="en-US" sz="1800" b="1" i="1" smtClean="0">
                                  <a:latin typeface="Cambria Math" panose="02040503050406030204" pitchFamily="18" charset="0"/>
                                </a:rPr>
                                <m:t>)</m:t>
                              </m:r>
                            </m:oMath>
                          </a14:m>
                          <a:endParaRPr lang="en-US" sz="18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669075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𝐯</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Random vector representing sensor noise, </a:t>
                          </a:r>
                          <a14:m>
                            <m:oMath xmlns:m="http://schemas.openxmlformats.org/officeDocument/2006/math">
                              <m:r>
                                <a:rPr lang="en-US" sz="1800" b="1" i="0" smtClean="0">
                                  <a:latin typeface="Cambria Math" panose="02040503050406030204" pitchFamily="18" charset="0"/>
                                </a:rPr>
                                <m:t>𝐯</m:t>
                              </m:r>
                              <m:r>
                                <a:rPr lang="en-US" sz="1800" b="1" i="1" smtClean="0">
                                  <a:latin typeface="Cambria Math" panose="02040503050406030204" pitchFamily="18" charset="0"/>
                                </a:rPr>
                                <m:t>∼</m:t>
                              </m:r>
                              <m:r>
                                <a:rPr lang="en-US" sz="1800" b="0" i="1" smtClean="0">
                                  <a:latin typeface="Cambria Math" panose="02040503050406030204" pitchFamily="18" charset="0"/>
                                </a:rPr>
                                <m:t>𝑁</m:t>
                              </m:r>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𝑘</m:t>
                                  </m:r>
                                </m:sub>
                              </m:sSub>
                              <m:r>
                                <a:rPr lang="en-US" sz="1800" b="1" i="1" smtClean="0">
                                  <a:latin typeface="Cambria Math" panose="02040503050406030204" pitchFamily="18" charset="0"/>
                                </a:rPr>
                                <m:t>)</m:t>
                              </m:r>
                            </m:oMath>
                          </a14:m>
                          <a:r>
                            <a:rPr lang="en-US" sz="1800" b="1" i="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901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𝐳</m:t>
                                    </m:r>
                                  </m:e>
                                  <m:sub>
                                    <m:r>
                                      <a:rPr lang="en-US" sz="1800" b="0" i="1" smtClean="0">
                                        <a:latin typeface="Cambria Math" panose="02040503050406030204" pitchFamily="18" charset="0"/>
                                      </a:rPr>
                                      <m:t>𝑘</m:t>
                                    </m:r>
                                  </m:sub>
                                </m:sSub>
                              </m:oMath>
                            </m:oMathPara>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Output at time </a:t>
                          </a:r>
                          <a14:m>
                            <m:oMath xmlns:m="http://schemas.openxmlformats.org/officeDocument/2006/math">
                              <m:r>
                                <a:rPr lang="en-US" sz="1800" b="0" i="1" smtClean="0">
                                  <a:latin typeface="Cambria Math" panose="02040503050406030204" pitchFamily="18" charset="0"/>
                                </a:rPr>
                                <m:t>𝑘</m:t>
                              </m:r>
                            </m:oMath>
                          </a14:m>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956536"/>
                      </a:ext>
                    </a:extLst>
                  </a:tr>
                </a:tbl>
              </a:graphicData>
            </a:graphic>
          </p:graphicFrame>
        </mc:Choice>
        <mc:Fallback xmlns="">
          <p:graphicFrame>
            <p:nvGraphicFramePr>
              <p:cNvPr id="5" name="Table 4">
                <a:extLst>
                  <a:ext uri="{FF2B5EF4-FFF2-40B4-BE49-F238E27FC236}">
                    <a16:creationId xmlns:a16="http://schemas.microsoft.com/office/drawing/2014/main" id="{2B7EE1A5-9F66-436A-8570-D39940CE7C22}"/>
                  </a:ext>
                </a:extLst>
              </p:cNvPr>
              <p:cNvGraphicFramePr>
                <a:graphicFrameLocks noGrp="1"/>
              </p:cNvGraphicFramePr>
              <p:nvPr>
                <p:extLst>
                  <p:ext uri="{D42A27DB-BD31-4B8C-83A1-F6EECF244321}">
                    <p14:modId xmlns:p14="http://schemas.microsoft.com/office/powerpoint/2010/main" val="3783465639"/>
                  </p:ext>
                </p:extLst>
              </p:nvPr>
            </p:nvGraphicFramePr>
            <p:xfrm>
              <a:off x="235476" y="3429000"/>
              <a:ext cx="7622561" cy="1849120"/>
            </p:xfrm>
            <a:graphic>
              <a:graphicData uri="http://schemas.openxmlformats.org/drawingml/2006/table">
                <a:tbl>
                  <a:tblPr firstRow="1" bandRow="1">
                    <a:tableStyleId>{2D5ABB26-0587-4C30-8999-92F81FD0307C}</a:tableStyleId>
                  </a:tblPr>
                  <a:tblGrid>
                    <a:gridCol w="1378752">
                      <a:extLst>
                        <a:ext uri="{9D8B030D-6E8A-4147-A177-3AD203B41FA5}">
                          <a16:colId xmlns:a16="http://schemas.microsoft.com/office/drawing/2014/main" val="3073768634"/>
                        </a:ext>
                      </a:extLst>
                    </a:gridCol>
                    <a:gridCol w="6243809">
                      <a:extLst>
                        <a:ext uri="{9D8B030D-6E8A-4147-A177-3AD203B41FA5}">
                          <a16:colId xmlns:a16="http://schemas.microsoft.com/office/drawing/2014/main" val="453504373"/>
                        </a:ext>
                      </a:extLst>
                    </a:gridCol>
                  </a:tblGrid>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8333" r="-454867" b="-431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8333" r="-195" b="-431667"/>
                          </a:stretch>
                        </a:blipFill>
                      </a:tcPr>
                    </a:tc>
                    <a:extLst>
                      <a:ext uri="{0D108BD9-81ED-4DB2-BD59-A6C34878D82A}">
                        <a16:rowId xmlns:a16="http://schemas.microsoft.com/office/drawing/2014/main" val="41021544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106557" r="-454867" b="-3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106557" r="-195" b="-324590"/>
                          </a:stretch>
                        </a:blipFill>
                      </a:tcPr>
                    </a:tc>
                    <a:extLst>
                      <a:ext uri="{0D108BD9-81ED-4DB2-BD59-A6C34878D82A}">
                        <a16:rowId xmlns:a16="http://schemas.microsoft.com/office/drawing/2014/main" val="33468548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206557" r="-454867" b="-2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206557" r="-195" b="-224590"/>
                          </a:stretch>
                        </a:blipFill>
                      </a:tcPr>
                    </a:tc>
                    <a:extLst>
                      <a:ext uri="{0D108BD9-81ED-4DB2-BD59-A6C34878D82A}">
                        <a16:rowId xmlns:a16="http://schemas.microsoft.com/office/drawing/2014/main" val="149669075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306557" r="-454867" b="-1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306557" r="-195" b="-124590"/>
                          </a:stretch>
                        </a:blipFill>
                      </a:tcPr>
                    </a:tc>
                    <a:extLst>
                      <a:ext uri="{0D108BD9-81ED-4DB2-BD59-A6C34878D82A}">
                        <a16:rowId xmlns:a16="http://schemas.microsoft.com/office/drawing/2014/main" val="421109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42" t="-406557" r="-454867" b="-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125" t="-406557" r="-195" b="-24590"/>
                          </a:stretch>
                        </a:blipFill>
                      </a:tcPr>
                    </a:tc>
                    <a:extLst>
                      <a:ext uri="{0D108BD9-81ED-4DB2-BD59-A6C34878D82A}">
                        <a16:rowId xmlns:a16="http://schemas.microsoft.com/office/drawing/2014/main" val="23039565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8E5365D-BECA-46BA-8675-246F37B5E825}"/>
                  </a:ext>
                </a:extLst>
              </p:cNvPr>
              <p:cNvGraphicFramePr>
                <a:graphicFrameLocks noGrp="1"/>
              </p:cNvGraphicFramePr>
              <p:nvPr>
                <p:extLst/>
              </p:nvPr>
            </p:nvGraphicFramePr>
            <p:xfrm>
              <a:off x="7945532" y="3429000"/>
              <a:ext cx="4010992" cy="2011680"/>
            </p:xfrm>
            <a:graphic>
              <a:graphicData uri="http://schemas.openxmlformats.org/drawingml/2006/table">
                <a:tbl>
                  <a:tblPr firstRow="1" bandRow="1">
                    <a:tableStyleId>{2D5ABB26-0587-4C30-8999-92F81FD0307C}</a:tableStyleId>
                  </a:tblPr>
                  <a:tblGrid>
                    <a:gridCol w="2005496">
                      <a:extLst>
                        <a:ext uri="{9D8B030D-6E8A-4147-A177-3AD203B41FA5}">
                          <a16:colId xmlns:a16="http://schemas.microsoft.com/office/drawing/2014/main" val="2986847392"/>
                        </a:ext>
                      </a:extLst>
                    </a:gridCol>
                    <a:gridCol w="2005496">
                      <a:extLst>
                        <a:ext uri="{9D8B030D-6E8A-4147-A177-3AD203B41FA5}">
                          <a16:colId xmlns:a16="http://schemas.microsoft.com/office/drawing/2014/main" val="487621817"/>
                        </a:ext>
                      </a:extLst>
                    </a:gridCol>
                  </a:tblGrid>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59037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𝑚</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Number of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87144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Number of 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65729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𝑛</m:t>
                              </m:r>
                            </m:oMath>
                          </a14:m>
                          <a:r>
                            <a:rPr lang="en-US" sz="1600" dirty="0"/>
                            <a:t>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892598"/>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𝑚</m:t>
                              </m:r>
                            </m:oMath>
                          </a14:m>
                          <a:r>
                            <a:rPr lang="en-US" sz="1600" dirty="0"/>
                            <a:t>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577256"/>
                      </a:ext>
                    </a:extLst>
                  </a:tr>
                  <a:tr h="27432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m:t>
                                </m:r>
                              </m:oMath>
                            </m:oMathPara>
                          </a14:m>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1600" b="0" i="1" smtClean="0">
                                  <a:latin typeface="Cambria Math" panose="02040503050406030204" pitchFamily="18" charset="0"/>
                                </a:rPr>
                                <m:t>𝑝</m:t>
                              </m:r>
                              <m:r>
                                <a:rPr lang="en-US" sz="1600" b="0" i="1" smtClean="0">
                                  <a:latin typeface="Cambria Math" panose="02040503050406030204" pitchFamily="18" charset="0"/>
                                </a:rPr>
                                <m:t>×</m:t>
                              </m:r>
                              <m:r>
                                <a:rPr lang="en-US" sz="1600" b="0" i="1" smtClean="0">
                                  <a:latin typeface="Cambria Math" panose="02040503050406030204" pitchFamily="18" charset="0"/>
                                </a:rPr>
                                <m:t>𝑛</m:t>
                              </m:r>
                            </m:oMath>
                          </a14:m>
                          <a:r>
                            <a:rPr lang="en-US" sz="1600" dirty="0"/>
                            <a:t> matrix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841326"/>
                      </a:ext>
                    </a:extLst>
                  </a:tr>
                </a:tbl>
              </a:graphicData>
            </a:graphic>
          </p:graphicFrame>
        </mc:Choice>
        <mc:Fallback xmlns="">
          <p:graphicFrame>
            <p:nvGraphicFramePr>
              <p:cNvPr id="6" name="Table 5">
                <a:extLst>
                  <a:ext uri="{FF2B5EF4-FFF2-40B4-BE49-F238E27FC236}">
                    <a16:creationId xmlns:a16="http://schemas.microsoft.com/office/drawing/2014/main" id="{28E5365D-BECA-46BA-8675-246F37B5E825}"/>
                  </a:ext>
                </a:extLst>
              </p:cNvPr>
              <p:cNvGraphicFramePr>
                <a:graphicFrameLocks noGrp="1"/>
              </p:cNvGraphicFramePr>
              <p:nvPr>
                <p:extLst>
                  <p:ext uri="{D42A27DB-BD31-4B8C-83A1-F6EECF244321}">
                    <p14:modId xmlns:p14="http://schemas.microsoft.com/office/powerpoint/2010/main" val="3033330832"/>
                  </p:ext>
                </p:extLst>
              </p:nvPr>
            </p:nvGraphicFramePr>
            <p:xfrm>
              <a:off x="7945532" y="3429000"/>
              <a:ext cx="4010992" cy="2011680"/>
            </p:xfrm>
            <a:graphic>
              <a:graphicData uri="http://schemas.openxmlformats.org/drawingml/2006/table">
                <a:tbl>
                  <a:tblPr firstRow="1" bandRow="1">
                    <a:tableStyleId>{2D5ABB26-0587-4C30-8999-92F81FD0307C}</a:tableStyleId>
                  </a:tblPr>
                  <a:tblGrid>
                    <a:gridCol w="2005496">
                      <a:extLst>
                        <a:ext uri="{9D8B030D-6E8A-4147-A177-3AD203B41FA5}">
                          <a16:colId xmlns:a16="http://schemas.microsoft.com/office/drawing/2014/main" val="2986847392"/>
                        </a:ext>
                      </a:extLst>
                    </a:gridCol>
                    <a:gridCol w="2005496">
                      <a:extLst>
                        <a:ext uri="{9D8B030D-6E8A-4147-A177-3AD203B41FA5}">
                          <a16:colId xmlns:a16="http://schemas.microsoft.com/office/drawing/2014/main" val="487621817"/>
                        </a:ext>
                      </a:extLst>
                    </a:gridCol>
                  </a:tblGrid>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03" t="-3636" r="-100303" b="-523636"/>
                          </a:stretch>
                        </a:blipFill>
                      </a:tcPr>
                    </a:tc>
                    <a:tc>
                      <a:txBody>
                        <a:bodyPr/>
                        <a:lstStyle/>
                        <a:p>
                          <a:r>
                            <a:rPr lang="en-US" sz="1600" dirty="0"/>
                            <a:t>Number of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59037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303" t="-103636" r="-100303" b="-423636"/>
                          </a:stretch>
                        </a:blipFill>
                      </a:tcPr>
                    </a:tc>
                    <a:tc>
                      <a:txBody>
                        <a:bodyPr/>
                        <a:lstStyle/>
                        <a:p>
                          <a:r>
                            <a:rPr lang="en-US" sz="1600" dirty="0"/>
                            <a:t>Number of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87144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200000" r="-100303" b="-316071"/>
                          </a:stretch>
                        </a:blipFill>
                      </a:tcPr>
                    </a:tc>
                    <a:tc>
                      <a:txBody>
                        <a:bodyPr/>
                        <a:lstStyle/>
                        <a:p>
                          <a:r>
                            <a:rPr lang="en-US" sz="1600" dirty="0"/>
                            <a:t>Number of 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65729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305455" r="-100303" b="-22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608" t="-305455" r="-608" b="-221818"/>
                          </a:stretch>
                        </a:blipFill>
                      </a:tcPr>
                    </a:tc>
                    <a:extLst>
                      <a:ext uri="{0D108BD9-81ED-4DB2-BD59-A6C34878D82A}">
                        <a16:rowId xmlns:a16="http://schemas.microsoft.com/office/drawing/2014/main" val="3031892598"/>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405455" r="-100303" b="-12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608" t="-405455" r="-608" b="-121818"/>
                          </a:stretch>
                        </a:blipFill>
                      </a:tcPr>
                    </a:tc>
                    <a:extLst>
                      <a:ext uri="{0D108BD9-81ED-4DB2-BD59-A6C34878D82A}">
                        <a16:rowId xmlns:a16="http://schemas.microsoft.com/office/drawing/2014/main" val="3338577256"/>
                      </a:ext>
                    </a:extLst>
                  </a:tr>
                  <a:tr h="3352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 t="-505455" r="-100303" b="-2181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608" t="-505455" r="-608" b="-21818"/>
                          </a:stretch>
                        </a:blipFill>
                      </a:tcPr>
                    </a:tc>
                    <a:extLst>
                      <a:ext uri="{0D108BD9-81ED-4DB2-BD59-A6C34878D82A}">
                        <a16:rowId xmlns:a16="http://schemas.microsoft.com/office/drawing/2014/main" val="3802841326"/>
                      </a:ext>
                    </a:extLst>
                  </a:tr>
                </a:tbl>
              </a:graphicData>
            </a:graphic>
          </p:graphicFrame>
        </mc:Fallback>
      </mc:AlternateContent>
    </p:spTree>
    <p:extLst>
      <p:ext uri="{BB962C8B-B14F-4D97-AF65-F5344CB8AC3E}">
        <p14:creationId xmlns:p14="http://schemas.microsoft.com/office/powerpoint/2010/main" val="3870121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E095F5-17D5-4B10-A319-C7ED22C0CF1F}"/>
                  </a:ext>
                </a:extLst>
              </p:cNvPr>
              <p:cNvSpPr>
                <a:spLocks noGrp="1"/>
              </p:cNvSpPr>
              <p:nvPr>
                <p:ph idx="1"/>
              </p:nvPr>
            </p:nvSpPr>
            <p:spPr/>
            <p:txBody>
              <a:bodyPr>
                <a:normAutofit/>
              </a:bodyPr>
              <a:lstStyle/>
              <a:p>
                <a:r>
                  <a:rPr lang="en-US" dirty="0"/>
                  <a:t>We assume an estimate of </a:t>
                </a:r>
                <a14:m>
                  <m:oMath xmlns:m="http://schemas.openxmlformats.org/officeDocument/2006/math">
                    <m:r>
                      <a:rPr lang="en-US" b="1" i="0" smtClean="0">
                        <a:latin typeface="Cambria Math" panose="02040503050406030204" pitchFamily="18" charset="0"/>
                      </a:rPr>
                      <m:t>𝐱</m:t>
                    </m:r>
                  </m:oMath>
                </a14:m>
                <a:r>
                  <a:rPr lang="en-US" b="1" dirty="0"/>
                  <a:t> </a:t>
                </a:r>
                <a:r>
                  <a:rPr lang="en-US" dirty="0"/>
                  <a:t>at time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fusing information obtained by measurements till time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this is denoted </a:t>
                </a:r>
                <a14:m>
                  <m:oMath xmlns:m="http://schemas.openxmlformats.org/officeDocument/2006/math">
                    <m:sSub>
                      <m:sSubPr>
                        <m:ctrlPr>
                          <a:rPr lang="en-US" b="1" i="1" dirty="0"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−1|</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oMath>
                </a14:m>
                <a:endParaRPr lang="en-US" b="1" dirty="0"/>
              </a:p>
              <a:p>
                <a:r>
                  <a:rPr lang="en-US" dirty="0"/>
                  <a:t>We also assume that the error between the estimate </a:t>
                </a:r>
                <a14:m>
                  <m:oMath xmlns:m="http://schemas.openxmlformats.org/officeDocument/2006/math">
                    <m:sSub>
                      <m:sSubPr>
                        <m:ctrlPr>
                          <a:rPr lang="en-US" b="1"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a:latin typeface="Cambria Math" panose="02040503050406030204" pitchFamily="18" charset="0"/>
                              </a:rPr>
                              <m:t>𝐱</m:t>
                            </m:r>
                          </m:e>
                        </m:acc>
                      </m:e>
                      <m:sub>
                        <m:r>
                          <a:rPr lang="en-US" i="1" dirty="0">
                            <a:latin typeface="Cambria Math" panose="02040503050406030204" pitchFamily="18" charset="0"/>
                          </a:rPr>
                          <m:t>𝑘</m:t>
                        </m:r>
                        <m:r>
                          <a:rPr lang="en-US" i="1" dirty="0">
                            <a:latin typeface="Cambria Math" panose="02040503050406030204" pitchFamily="18" charset="0"/>
                          </a:rPr>
                          <m:t>−1|</m:t>
                        </m:r>
                        <m:r>
                          <a:rPr lang="en-US" i="1" dirty="0">
                            <a:latin typeface="Cambria Math" panose="02040503050406030204" pitchFamily="18" charset="0"/>
                          </a:rPr>
                          <m:t>𝑘</m:t>
                        </m:r>
                        <m:r>
                          <a:rPr lang="en-US" i="1" dirty="0">
                            <a:latin typeface="Cambria Math" panose="02040503050406030204" pitchFamily="18" charset="0"/>
                          </a:rPr>
                          <m:t>−1</m:t>
                        </m:r>
                      </m:sub>
                    </m:sSub>
                  </m:oMath>
                </a14:m>
                <a:r>
                  <a:rPr lang="en-US" dirty="0"/>
                  <a:t> and the actual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has 0 mean, and covariance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r>
                  <a:rPr lang="en-US" dirty="0"/>
                  <a:t>Now, we use these values and the state dynamics to predict the value of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oMath>
                </a14:m>
                <a:endParaRPr lang="en-US" b="1" dirty="0"/>
              </a:p>
              <a:p>
                <a:r>
                  <a:rPr lang="en-US" dirty="0"/>
                  <a:t>Because we are still using measurements only up to time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we can denote this predicted value as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oMath>
                </a14:m>
                <a:r>
                  <a:rPr lang="en-US" dirty="0"/>
                  <a:t>, and compute it as follows:</a:t>
                </a:r>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𝐴</m:t>
                      </m:r>
                      <m:sSub>
                        <m:sSubPr>
                          <m:ctrlPr>
                            <a:rPr lang="en-US"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a:latin typeface="Cambria Math" panose="02040503050406030204" pitchFamily="18" charset="0"/>
                                </a:rPr>
                                <m:t>𝐱</m:t>
                              </m:r>
                            </m:e>
                          </m:acc>
                        </m:e>
                        <m:sub>
                          <m:r>
                            <a:rPr lang="en-US" b="0" i="1" smtClean="0">
                              <a:latin typeface="Cambria Math" panose="02040503050406030204" pitchFamily="18" charset="0"/>
                            </a:rPr>
                            <m:t>𝑘</m:t>
                          </m:r>
                          <m:r>
                            <a:rPr lang="en-US" b="0" i="1" smtClean="0">
                              <a:latin typeface="Cambria Math" panose="02040503050406030204" pitchFamily="18" charset="0"/>
                            </a:rPr>
                            <m:t>−1|</m:t>
                          </m:r>
                          <m:r>
                            <a:rPr lang="en-US" i="1" dirty="0">
                              <a:latin typeface="Cambria Math" panose="02040503050406030204" pitchFamily="18" charset="0"/>
                            </a:rPr>
                            <m:t>𝑘</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𝐵</m:t>
                      </m:r>
                      <m:sSub>
                        <m:sSubPr>
                          <m:ctrlPr>
                            <a:rPr lang="en-US" b="0" i="1" dirty="0" smtClean="0">
                              <a:latin typeface="Cambria Math" panose="02040503050406030204" pitchFamily="18" charset="0"/>
                            </a:rPr>
                          </m:ctrlPr>
                        </m:sSubPr>
                        <m:e>
                          <m:r>
                            <a:rPr lang="en-US" b="1" i="0" dirty="0" smtClean="0">
                              <a:latin typeface="Cambria Math" panose="02040503050406030204" pitchFamily="18" charset="0"/>
                            </a:rPr>
                            <m:t>𝐮</m:t>
                          </m:r>
                        </m:e>
                        <m:sub>
                          <m:r>
                            <a:rPr lang="en-US" b="0" i="1" dirty="0" smtClean="0">
                              <a:latin typeface="Cambria Math" panose="02040503050406030204" pitchFamily="18" charset="0"/>
                            </a:rPr>
                            <m:t>𝑘</m:t>
                          </m:r>
                        </m:sub>
                      </m:sSub>
                    </m:oMath>
                  </m:oMathPara>
                </a14:m>
                <a:endParaRPr lang="en-US" b="0" dirty="0"/>
              </a:p>
            </p:txBody>
          </p:sp>
        </mc:Choice>
        <mc:Fallback xmlns="">
          <p:sp>
            <p:nvSpPr>
              <p:cNvPr id="2" name="Content Placeholder 1">
                <a:extLst>
                  <a:ext uri="{FF2B5EF4-FFF2-40B4-BE49-F238E27FC236}">
                    <a16:creationId xmlns:a16="http://schemas.microsoft.com/office/drawing/2014/main" id="{49E095F5-17D5-4B10-A319-C7ED22C0CF1F}"/>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555AFD-C7CE-4C73-B06D-4536B7BA4960}"/>
              </a:ext>
            </a:extLst>
          </p:cNvPr>
          <p:cNvSpPr>
            <a:spLocks noGrp="1"/>
          </p:cNvSpPr>
          <p:nvPr>
            <p:ph type="title"/>
          </p:nvPr>
        </p:nvSpPr>
        <p:spPr/>
        <p:txBody>
          <a:bodyPr/>
          <a:lstStyle/>
          <a:p>
            <a:r>
              <a:rPr lang="en-US" dirty="0"/>
              <a:t>Step I: Prediction</a:t>
            </a:r>
          </a:p>
        </p:txBody>
      </p:sp>
      <p:sp>
        <p:nvSpPr>
          <p:cNvPr id="4" name="Slide Number Placeholder 3">
            <a:extLst>
              <a:ext uri="{FF2B5EF4-FFF2-40B4-BE49-F238E27FC236}">
                <a16:creationId xmlns:a16="http://schemas.microsoft.com/office/drawing/2014/main" id="{BF48F246-EA1F-4780-BE20-0BF381FB6459}"/>
              </a:ext>
            </a:extLst>
          </p:cNvPr>
          <p:cNvSpPr>
            <a:spLocks noGrp="1"/>
          </p:cNvSpPr>
          <p:nvPr>
            <p:ph type="sldNum" sz="quarter" idx="12"/>
          </p:nvPr>
        </p:nvSpPr>
        <p:spPr/>
        <p:txBody>
          <a:bodyPr/>
          <a:lstStyle/>
          <a:p>
            <a:fld id="{29AAD378-655A-49C6-813C-9FD132EF7440}" type="slidenum">
              <a:rPr lang="en-US" smtClean="0"/>
              <a:pPr/>
              <a:t>49</a:t>
            </a:fld>
            <a:endParaRPr lang="en-US" dirty="0"/>
          </a:p>
        </p:txBody>
      </p:sp>
    </p:spTree>
    <p:extLst>
      <p:ext uri="{BB962C8B-B14F-4D97-AF65-F5344CB8AC3E}">
        <p14:creationId xmlns:p14="http://schemas.microsoft.com/office/powerpoint/2010/main" val="348320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57F9B-0D80-420D-A738-64A1B188F129}"/>
              </a:ext>
            </a:extLst>
          </p:cNvPr>
          <p:cNvSpPr>
            <a:spLocks noGrp="1"/>
          </p:cNvSpPr>
          <p:nvPr>
            <p:ph type="title"/>
          </p:nvPr>
        </p:nvSpPr>
        <p:spPr>
          <a:xfrm>
            <a:off x="166680" y="430374"/>
            <a:ext cx="10920419" cy="778828"/>
          </a:xfrm>
        </p:spPr>
        <p:txBody>
          <a:bodyPr>
            <a:normAutofit fontScale="90000"/>
          </a:bodyPr>
          <a:lstStyle/>
          <a:p>
            <a:r>
              <a:rPr lang="en-US" dirty="0"/>
              <a:t>Simple Linear Feedback Control: Reference Tracking</a:t>
            </a:r>
          </a:p>
        </p:txBody>
      </p:sp>
      <p:sp>
        <p:nvSpPr>
          <p:cNvPr id="4" name="Slide Number Placeholder 3">
            <a:extLst>
              <a:ext uri="{FF2B5EF4-FFF2-40B4-BE49-F238E27FC236}">
                <a16:creationId xmlns:a16="http://schemas.microsoft.com/office/drawing/2014/main" id="{F4D2DA7A-8607-4B7C-B8E0-173F901FCE47}"/>
              </a:ext>
            </a:extLst>
          </p:cNvPr>
          <p:cNvSpPr>
            <a:spLocks noGrp="1"/>
          </p:cNvSpPr>
          <p:nvPr>
            <p:ph type="sldNum" sz="quarter" idx="12"/>
          </p:nvPr>
        </p:nvSpPr>
        <p:spPr/>
        <p:txBody>
          <a:bodyPr/>
          <a:lstStyle/>
          <a:p>
            <a:fld id="{29AAD378-655A-49C6-813C-9FD132EF7440}" type="slidenum">
              <a:rPr lang="en-US" smtClean="0"/>
              <a:pPr/>
              <a:t>5</a:t>
            </a:fld>
            <a:endParaRPr lang="en-US" dirty="0"/>
          </a:p>
        </p:txBody>
      </p:sp>
      <p:grpSp>
        <p:nvGrpSpPr>
          <p:cNvPr id="64" name="Group 63">
            <a:extLst>
              <a:ext uri="{FF2B5EF4-FFF2-40B4-BE49-F238E27FC236}">
                <a16:creationId xmlns:a16="http://schemas.microsoft.com/office/drawing/2014/main" id="{F5FAB728-F755-4D1A-8D7C-F418C925A768}"/>
              </a:ext>
            </a:extLst>
          </p:cNvPr>
          <p:cNvGrpSpPr/>
          <p:nvPr/>
        </p:nvGrpSpPr>
        <p:grpSpPr>
          <a:xfrm>
            <a:off x="1499348" y="1209202"/>
            <a:ext cx="8255081" cy="1532730"/>
            <a:chOff x="1407527" y="1353670"/>
            <a:chExt cx="8255081" cy="153273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2DBB15-063C-4208-B5E6-D33721EF898B}"/>
                    </a:ext>
                  </a:extLst>
                </p:cNvPr>
                <p:cNvSpPr txBox="1"/>
                <p:nvPr/>
              </p:nvSpPr>
              <p:spPr>
                <a:xfrm>
                  <a:off x="9054621" y="135367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2" name="TextBox 21">
                  <a:extLst>
                    <a:ext uri="{FF2B5EF4-FFF2-40B4-BE49-F238E27FC236}">
                      <a16:creationId xmlns:a16="http://schemas.microsoft.com/office/drawing/2014/main" id="{1F2DBB15-063C-4208-B5E6-D33721EF898B}"/>
                    </a:ext>
                  </a:extLst>
                </p:cNvPr>
                <p:cNvSpPr txBox="1">
                  <a:spLocks noRot="1" noChangeAspect="1" noMove="1" noResize="1" noEditPoints="1" noAdjustHandles="1" noChangeArrowheads="1" noChangeShapeType="1" noTextEdit="1"/>
                </p:cNvSpPr>
                <p:nvPr/>
              </p:nvSpPr>
              <p:spPr>
                <a:xfrm>
                  <a:off x="9054621" y="1353670"/>
                  <a:ext cx="607987" cy="461665"/>
                </a:xfrm>
                <a:prstGeom prst="rect">
                  <a:avLst/>
                </a:prstGeom>
                <a:blipFill>
                  <a:blip r:embed="rId2"/>
                  <a:stretch>
                    <a:fillRect l="-3000" r="-29000" b="-17105"/>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A185FA28-FA8C-41FD-B655-69F9656E06C7}"/>
                </a:ext>
              </a:extLst>
            </p:cNvPr>
            <p:cNvGrpSpPr/>
            <p:nvPr/>
          </p:nvGrpSpPr>
          <p:grpSpPr>
            <a:xfrm>
              <a:off x="1407527" y="1353670"/>
              <a:ext cx="8255081" cy="1532730"/>
              <a:chOff x="1611328" y="1458473"/>
              <a:chExt cx="8255081" cy="1532730"/>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611F1B-DC82-4A0E-9E9B-57FFE9431187}"/>
                      </a:ext>
                    </a:extLst>
                  </p:cNvPr>
                  <p:cNvSpPr/>
                  <p:nvPr/>
                </p:nvSpPr>
                <p:spPr>
                  <a:xfrm>
                    <a:off x="6685109" y="1541189"/>
                    <a:ext cx="2076063"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r>
                          <a:rPr lang="en-US" sz="2400" b="0" i="1" dirty="0" smtClean="0">
                            <a:latin typeface="Cambria Math" panose="02040503050406030204" pitchFamily="18" charset="0"/>
                          </a:rPr>
                          <m:t>𝐴</m:t>
                        </m:r>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1" i="0" dirty="0" smtClean="0">
                            <a:latin typeface="Cambria Math" panose="02040503050406030204" pitchFamily="18" charset="0"/>
                          </a:rPr>
                          <m:t>𝐮</m:t>
                        </m:r>
                      </m:oMath>
                    </a14:m>
                    <a:endParaRPr lang="en-US" sz="2400" b="1" dirty="0"/>
                  </a:p>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𝐲</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1" i="0" smtClean="0">
                              <a:latin typeface="Cambria Math" panose="02040503050406030204" pitchFamily="18" charset="0"/>
                            </a:rPr>
                            <m:t>𝐮</m:t>
                          </m:r>
                        </m:oMath>
                      </m:oMathPara>
                    </a14:m>
                    <a:endParaRPr lang="en-US" sz="2400" b="1" dirty="0"/>
                  </a:p>
                </p:txBody>
              </p:sp>
            </mc:Choice>
            <mc:Fallback xmlns="">
              <p:sp>
                <p:nvSpPr>
                  <p:cNvPr id="16" name="Rectangle 15">
                    <a:extLst>
                      <a:ext uri="{FF2B5EF4-FFF2-40B4-BE49-F238E27FC236}">
                        <a16:creationId xmlns:a16="http://schemas.microsoft.com/office/drawing/2014/main" id="{C8611F1B-DC82-4A0E-9E9B-57FFE9431187}"/>
                      </a:ext>
                    </a:extLst>
                  </p:cNvPr>
                  <p:cNvSpPr>
                    <a:spLocks noRot="1" noChangeAspect="1" noMove="1" noResize="1" noEditPoints="1" noAdjustHandles="1" noChangeArrowheads="1" noChangeShapeType="1" noTextEdit="1"/>
                  </p:cNvSpPr>
                  <p:nvPr/>
                </p:nvSpPr>
                <p:spPr>
                  <a:xfrm>
                    <a:off x="6685109" y="1541189"/>
                    <a:ext cx="2076063" cy="104990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E265D80-2989-4597-B0ED-826FBF7B3F5B}"/>
                      </a:ext>
                    </a:extLst>
                  </p:cNvPr>
                  <p:cNvSpPr/>
                  <p:nvPr/>
                </p:nvSpPr>
                <p:spPr>
                  <a:xfrm>
                    <a:off x="3511603" y="1534198"/>
                    <a:ext cx="2018295"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1" i="0" smtClean="0">
                              <a:latin typeface="Cambria Math" panose="02040503050406030204" pitchFamily="18" charset="0"/>
                            </a:rPr>
                            <m:t>=</m:t>
                          </m:r>
                          <m:r>
                            <a:rPr lang="en-US" sz="2400" b="0" i="1" smtClean="0">
                              <a:latin typeface="Cambria Math" panose="02040503050406030204" pitchFamily="18" charset="0"/>
                            </a:rPr>
                            <m:t>𝐾</m:t>
                          </m:r>
                          <m:r>
                            <a:rPr lang="en-US" sz="2400" b="1" i="0" smtClean="0">
                              <a:latin typeface="Cambria Math" panose="02040503050406030204" pitchFamily="18" charset="0"/>
                            </a:rPr>
                            <m:t>(</m:t>
                          </m:r>
                          <m:r>
                            <a:rPr lang="en-US" sz="2400" b="1" i="0" smtClean="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𝐲</m:t>
                          </m:r>
                          <m:r>
                            <a:rPr lang="en-US" sz="2400" b="1" i="0" smtClean="0">
                              <a:latin typeface="Cambria Math" panose="02040503050406030204" pitchFamily="18" charset="0"/>
                            </a:rPr>
                            <m:t>)</m:t>
                          </m:r>
                        </m:oMath>
                      </m:oMathPara>
                    </a14:m>
                    <a:endParaRPr lang="en-US" sz="2400" b="1" dirty="0"/>
                  </a:p>
                </p:txBody>
              </p:sp>
            </mc:Choice>
            <mc:Fallback xmlns="">
              <p:sp>
                <p:nvSpPr>
                  <p:cNvPr id="17" name="Rectangle 16">
                    <a:extLst>
                      <a:ext uri="{FF2B5EF4-FFF2-40B4-BE49-F238E27FC236}">
                        <a16:creationId xmlns:a16="http://schemas.microsoft.com/office/drawing/2014/main" id="{9E265D80-2989-4597-B0ED-826FBF7B3F5B}"/>
                      </a:ext>
                    </a:extLst>
                  </p:cNvPr>
                  <p:cNvSpPr>
                    <a:spLocks noRot="1" noChangeAspect="1" noMove="1" noResize="1" noEditPoints="1" noAdjustHandles="1" noChangeArrowheads="1" noChangeShapeType="1" noTextEdit="1"/>
                  </p:cNvSpPr>
                  <p:nvPr/>
                </p:nvSpPr>
                <p:spPr>
                  <a:xfrm>
                    <a:off x="3511603" y="1534198"/>
                    <a:ext cx="2018295" cy="1061209"/>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64CE3FBB-58DD-4F5B-88CD-D5BCB6D1DC88}"/>
                  </a:ext>
                </a:extLst>
              </p:cNvPr>
              <p:cNvCxnSpPr>
                <a:cxnSpLocks/>
              </p:cNvCxnSpPr>
              <p:nvPr/>
            </p:nvCxnSpPr>
            <p:spPr>
              <a:xfrm>
                <a:off x="1793535" y="2091179"/>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481241C-2470-4D88-AF2B-76143FCAF6C9}"/>
                  </a:ext>
                </a:extLst>
              </p:cNvPr>
              <p:cNvCxnSpPr>
                <a:cxnSpLocks/>
                <a:stCxn id="16" idx="3"/>
              </p:cNvCxnSpPr>
              <p:nvPr/>
            </p:nvCxnSpPr>
            <p:spPr>
              <a:xfrm>
                <a:off x="8761172" y="2066141"/>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3D50B9-09E8-4D46-B40E-F24FBBB434E3}"/>
                      </a:ext>
                    </a:extLst>
                  </p:cNvPr>
                  <p:cNvSpPr txBox="1"/>
                  <p:nvPr/>
                </p:nvSpPr>
                <p:spPr>
                  <a:xfrm>
                    <a:off x="1611328" y="1458474"/>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0" name="TextBox 19">
                    <a:extLst>
                      <a:ext uri="{FF2B5EF4-FFF2-40B4-BE49-F238E27FC236}">
                        <a16:creationId xmlns:a16="http://schemas.microsoft.com/office/drawing/2014/main" id="{5B3D50B9-09E8-4D46-B40E-F24FBBB434E3}"/>
                      </a:ext>
                    </a:extLst>
                  </p:cNvPr>
                  <p:cNvSpPr txBox="1">
                    <a:spLocks noRot="1" noChangeAspect="1" noMove="1" noResize="1" noEditPoints="1" noAdjustHandles="1" noChangeArrowheads="1" noChangeShapeType="1" noTextEdit="1"/>
                  </p:cNvSpPr>
                  <p:nvPr/>
                </p:nvSpPr>
                <p:spPr>
                  <a:xfrm>
                    <a:off x="1611328" y="1458474"/>
                    <a:ext cx="804515" cy="461665"/>
                  </a:xfrm>
                  <a:prstGeom prst="rect">
                    <a:avLst/>
                  </a:prstGeom>
                  <a:blipFill>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46B3BCA-FCC6-4780-BB48-4DB450C29209}"/>
                      </a:ext>
                    </a:extLst>
                  </p:cNvPr>
                  <p:cNvSpPr txBox="1"/>
                  <p:nvPr/>
                </p:nvSpPr>
                <p:spPr>
                  <a:xfrm>
                    <a:off x="5579872" y="1458473"/>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446B3BCA-FCC6-4780-BB48-4DB450C29209}"/>
                      </a:ext>
                    </a:extLst>
                  </p:cNvPr>
                  <p:cNvSpPr txBox="1">
                    <a:spLocks noRot="1" noChangeAspect="1" noMove="1" noResize="1" noEditPoints="1" noAdjustHandles="1" noChangeArrowheads="1" noChangeShapeType="1" noTextEdit="1"/>
                  </p:cNvSpPr>
                  <p:nvPr/>
                </p:nvSpPr>
                <p:spPr>
                  <a:xfrm>
                    <a:off x="5579872" y="1458473"/>
                    <a:ext cx="607987" cy="461665"/>
                  </a:xfrm>
                  <a:prstGeom prst="rect">
                    <a:avLst/>
                  </a:prstGeom>
                  <a:blipFill>
                    <a:blip r:embed="rId6"/>
                    <a:stretch>
                      <a:fillRect r="-31000" b="-17105"/>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037D12E-A217-42D3-98BE-D0A06E76E973}"/>
                  </a:ext>
                </a:extLst>
              </p:cNvPr>
              <p:cNvCxnSpPr>
                <a:cxnSpLocks/>
                <a:stCxn id="17" idx="3"/>
                <a:endCxn id="16" idx="1"/>
              </p:cNvCxnSpPr>
              <p:nvPr/>
            </p:nvCxnSpPr>
            <p:spPr>
              <a:xfrm>
                <a:off x="5529898" y="2064803"/>
                <a:ext cx="1155211" cy="13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74763722-BF5A-49EF-BD4D-7409FA8A62AB}"/>
                      </a:ext>
                    </a:extLst>
                  </p:cNvPr>
                  <p:cNvSpPr/>
                  <p:nvPr/>
                </p:nvSpPr>
                <p:spPr>
                  <a:xfrm>
                    <a:off x="2320462" y="1792221"/>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24" name="Oval 23">
                    <a:extLst>
                      <a:ext uri="{FF2B5EF4-FFF2-40B4-BE49-F238E27FC236}">
                        <a16:creationId xmlns:a16="http://schemas.microsoft.com/office/drawing/2014/main" id="{74763722-BF5A-49EF-BD4D-7409FA8A62AB}"/>
                      </a:ext>
                    </a:extLst>
                  </p:cNvPr>
                  <p:cNvSpPr>
                    <a:spLocks noRot="1" noChangeAspect="1" noMove="1" noResize="1" noEditPoints="1" noAdjustHandles="1" noChangeArrowheads="1" noChangeShapeType="1" noTextEdit="1"/>
                  </p:cNvSpPr>
                  <p:nvPr/>
                </p:nvSpPr>
                <p:spPr>
                  <a:xfrm>
                    <a:off x="2320462" y="1792221"/>
                    <a:ext cx="621575" cy="587099"/>
                  </a:xfrm>
                  <a:prstGeom prst="ellipse">
                    <a:avLst/>
                  </a:prstGeom>
                  <a:blipFill>
                    <a:blip r:embed="rId7"/>
                    <a:stretch>
                      <a:fillRect b="-980"/>
                    </a:stretch>
                  </a:blipFill>
                  <a:ln w="38100">
                    <a:solidFill>
                      <a:schemeClr val="tx1"/>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806AA0A-FDEF-4AB8-BDA5-2671F842ECB0}"/>
                  </a:ext>
                </a:extLst>
              </p:cNvPr>
              <p:cNvCxnSpPr>
                <a:cxnSpLocks/>
                <a:endCxn id="17" idx="1"/>
              </p:cNvCxnSpPr>
              <p:nvPr/>
            </p:nvCxnSpPr>
            <p:spPr>
              <a:xfrm>
                <a:off x="2976354" y="2056608"/>
                <a:ext cx="535249"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DEF95A09-38DE-4880-B968-8F0BC7653BD2}"/>
                  </a:ext>
                </a:extLst>
              </p:cNvPr>
              <p:cNvCxnSpPr>
                <a:cxnSpLocks/>
              </p:cNvCxnSpPr>
              <p:nvPr/>
            </p:nvCxnSpPr>
            <p:spPr>
              <a:xfrm rot="10800000" flipV="1">
                <a:off x="2594735" y="2075272"/>
                <a:ext cx="6692794" cy="293550"/>
              </a:xfrm>
              <a:prstGeom prst="bentConnector4">
                <a:avLst>
                  <a:gd name="adj1" fmla="val 1869"/>
                  <a:gd name="adj2" fmla="val 416078"/>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3DB2259-13D2-45D0-B828-E8B8B1612A08}"/>
                      </a:ext>
                    </a:extLst>
                  </p:cNvPr>
                  <p:cNvSpPr txBox="1"/>
                  <p:nvPr/>
                </p:nvSpPr>
                <p:spPr>
                  <a:xfrm>
                    <a:off x="1736367" y="207433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4" name="TextBox 43">
                    <a:extLst>
                      <a:ext uri="{FF2B5EF4-FFF2-40B4-BE49-F238E27FC236}">
                        <a16:creationId xmlns:a16="http://schemas.microsoft.com/office/drawing/2014/main" id="{93DB2259-13D2-45D0-B828-E8B8B1612A08}"/>
                      </a:ext>
                    </a:extLst>
                  </p:cNvPr>
                  <p:cNvSpPr txBox="1">
                    <a:spLocks noRot="1" noChangeAspect="1" noMove="1" noResize="1" noEditPoints="1" noAdjustHandles="1" noChangeArrowheads="1" noChangeShapeType="1" noTextEdit="1"/>
                  </p:cNvSpPr>
                  <p:nvPr/>
                </p:nvSpPr>
                <p:spPr>
                  <a:xfrm>
                    <a:off x="1736367" y="2074336"/>
                    <a:ext cx="53412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61FAA5F-5619-44C8-9E01-FD87ACD8FA54}"/>
                      </a:ext>
                    </a:extLst>
                  </p:cNvPr>
                  <p:cNvSpPr txBox="1"/>
                  <p:nvPr/>
                </p:nvSpPr>
                <p:spPr>
                  <a:xfrm>
                    <a:off x="2034225" y="23359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5" name="TextBox 44">
                    <a:extLst>
                      <a:ext uri="{FF2B5EF4-FFF2-40B4-BE49-F238E27FC236}">
                        <a16:creationId xmlns:a16="http://schemas.microsoft.com/office/drawing/2014/main" id="{161FAA5F-5619-44C8-9E01-FD87ACD8FA54}"/>
                      </a:ext>
                    </a:extLst>
                  </p:cNvPr>
                  <p:cNvSpPr txBox="1">
                    <a:spLocks noRot="1" noChangeAspect="1" noMove="1" noResize="1" noEditPoints="1" noAdjustHandles="1" noChangeArrowheads="1" noChangeShapeType="1" noTextEdit="1"/>
                  </p:cNvSpPr>
                  <p:nvPr/>
                </p:nvSpPr>
                <p:spPr>
                  <a:xfrm>
                    <a:off x="2034225" y="2335946"/>
                    <a:ext cx="534121" cy="523220"/>
                  </a:xfrm>
                  <a:prstGeom prst="rect">
                    <a:avLst/>
                  </a:prstGeom>
                  <a:blipFill>
                    <a:blip r:embed="rId9"/>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A8CD967A-E4FD-42DB-8414-D2535077658C}"/>
                  </a:ext>
                </a:extLst>
              </p:cNvPr>
              <p:cNvSpPr txBox="1"/>
              <p:nvPr/>
            </p:nvSpPr>
            <p:spPr>
              <a:xfrm>
                <a:off x="3905068" y="2591093"/>
                <a:ext cx="1231363" cy="400110"/>
              </a:xfrm>
              <a:prstGeom prst="rect">
                <a:avLst/>
              </a:prstGeom>
              <a:noFill/>
            </p:spPr>
            <p:txBody>
              <a:bodyPr wrap="none" rtlCol="0">
                <a:spAutoFit/>
              </a:bodyPr>
              <a:lstStyle/>
              <a:p>
                <a:r>
                  <a:rPr lang="en-US" sz="2000" dirty="0"/>
                  <a:t>Controller</a:t>
                </a:r>
              </a:p>
            </p:txBody>
          </p:sp>
          <p:sp>
            <p:nvSpPr>
              <p:cNvPr id="61" name="TextBox 60">
                <a:extLst>
                  <a:ext uri="{FF2B5EF4-FFF2-40B4-BE49-F238E27FC236}">
                    <a16:creationId xmlns:a16="http://schemas.microsoft.com/office/drawing/2014/main" id="{5644BC63-35E0-422B-9B26-9D89412A4304}"/>
                  </a:ext>
                </a:extLst>
              </p:cNvPr>
              <p:cNvSpPr txBox="1"/>
              <p:nvPr/>
            </p:nvSpPr>
            <p:spPr>
              <a:xfrm>
                <a:off x="7363490" y="2578872"/>
                <a:ext cx="719299" cy="400110"/>
              </a:xfrm>
              <a:prstGeom prst="rect">
                <a:avLst/>
              </a:prstGeom>
              <a:noFill/>
            </p:spPr>
            <p:txBody>
              <a:bodyPr wrap="none" rtlCol="0">
                <a:spAutoFit/>
              </a:bodyPr>
              <a:lstStyle/>
              <a:p>
                <a:r>
                  <a:rPr lang="en-US" sz="2000" dirty="0"/>
                  <a:t>Plant</a:t>
                </a:r>
              </a:p>
            </p:txBody>
          </p:sp>
        </p:grpSp>
      </p:grpSp>
      <mc:AlternateContent xmlns:mc="http://schemas.openxmlformats.org/markup-compatibility/2006" xmlns:a14="http://schemas.microsoft.com/office/drawing/2010/main">
        <mc:Choice Requires="a14">
          <p:sp>
            <p:nvSpPr>
              <p:cNvPr id="62" name="Content Placeholder 1">
                <a:extLst>
                  <a:ext uri="{FF2B5EF4-FFF2-40B4-BE49-F238E27FC236}">
                    <a16:creationId xmlns:a16="http://schemas.microsoft.com/office/drawing/2014/main" id="{7BC7D03C-FA3C-469E-B566-CDCE18DE1E75}"/>
                  </a:ext>
                </a:extLst>
              </p:cNvPr>
              <p:cNvSpPr>
                <a:spLocks noGrp="1"/>
              </p:cNvSpPr>
              <p:nvPr>
                <p:ph idx="1"/>
              </p:nvPr>
            </p:nvSpPr>
            <p:spPr>
              <a:xfrm>
                <a:off x="166681" y="3453585"/>
                <a:ext cx="11635995" cy="2230456"/>
              </a:xfrm>
            </p:spPr>
            <p:txBody>
              <a:bodyPr>
                <a:normAutofit/>
              </a:bodyPr>
              <a:lstStyle/>
              <a:p>
                <a:r>
                  <a:rPr lang="en-US" dirty="0"/>
                  <a:t>Common objective: make plant state </a:t>
                </a:r>
                <a:r>
                  <a:rPr lang="en-US" i="1" dirty="0"/>
                  <a:t>track </a:t>
                </a:r>
                <a:r>
                  <a:rPr lang="en-US" dirty="0"/>
                  <a:t>the reference signal </a:t>
                </a:r>
                <a14:m>
                  <m:oMath xmlns:m="http://schemas.openxmlformats.org/officeDocument/2006/math">
                    <m:r>
                      <a:rPr lang="en-US" b="1" i="0" smtClean="0">
                        <a:latin typeface="Cambria Math" panose="02040503050406030204" pitchFamily="18" charset="0"/>
                      </a:rPr>
                      <m:t>𝐫</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r>
                  <a:rPr lang="en-US" dirty="0"/>
                  <a:t>For convenience, let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 (identity) and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1" i="1" smtClean="0">
                        <a:latin typeface="Cambria Math" panose="02040503050406030204" pitchFamily="18" charset="0"/>
                      </a:rPr>
                      <m:t>𝟎</m:t>
                    </m:r>
                  </m:oMath>
                </a14:m>
                <a:r>
                  <a:rPr lang="en-US" b="1" i="1" dirty="0"/>
                  <a:t> </a:t>
                </a:r>
                <a:r>
                  <a:rPr lang="en-US" dirty="0"/>
                  <a:t>(zero matrix), i.e. full state is observable through sensors, and input has no immediate effect on output</a:t>
                </a:r>
              </a:p>
            </p:txBody>
          </p:sp>
        </mc:Choice>
        <mc:Fallback xmlns="">
          <p:sp>
            <p:nvSpPr>
              <p:cNvPr id="62" name="Content Placeholder 1">
                <a:extLst>
                  <a:ext uri="{FF2B5EF4-FFF2-40B4-BE49-F238E27FC236}">
                    <a16:creationId xmlns:a16="http://schemas.microsoft.com/office/drawing/2014/main" id="{7BC7D03C-FA3C-469E-B566-CDCE18DE1E75}"/>
                  </a:ext>
                </a:extLst>
              </p:cNvPr>
              <p:cNvSpPr>
                <a:spLocks noGrp="1" noRot="1" noChangeAspect="1" noMove="1" noResize="1" noEditPoints="1" noAdjustHandles="1" noChangeArrowheads="1" noChangeShapeType="1" noTextEdit="1"/>
              </p:cNvSpPr>
              <p:nvPr>
                <p:ph idx="1"/>
              </p:nvPr>
            </p:nvSpPr>
            <p:spPr>
              <a:xfrm>
                <a:off x="166681" y="3453585"/>
                <a:ext cx="11635995" cy="2230456"/>
              </a:xfrm>
              <a:blipFill>
                <a:blip r:embed="rId10"/>
                <a:stretch>
                  <a:fillRect l="-629" t="-4658" r="-471"/>
                </a:stretch>
              </a:blipFill>
            </p:spPr>
            <p:txBody>
              <a:bodyPr/>
              <a:lstStyle/>
              <a:p>
                <a:r>
                  <a:rPr lang="en-US">
                    <a:noFill/>
                  </a:rPr>
                  <a:t> </a:t>
                </a:r>
              </a:p>
            </p:txBody>
          </p:sp>
        </mc:Fallback>
      </mc:AlternateContent>
    </p:spTree>
    <p:extLst>
      <p:ext uri="{BB962C8B-B14F-4D97-AF65-F5344CB8AC3E}">
        <p14:creationId xmlns:p14="http://schemas.microsoft.com/office/powerpoint/2010/main" val="4240462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B69BF90-BA33-43ED-A549-C6E57D1137E5}"/>
                  </a:ext>
                </a:extLst>
              </p:cNvPr>
              <p:cNvSpPr>
                <a:spLocks noGrp="1"/>
              </p:cNvSpPr>
              <p:nvPr>
                <p:ph idx="1"/>
              </p:nvPr>
            </p:nvSpPr>
            <p:spPr>
              <a:xfrm>
                <a:off x="166681" y="1332703"/>
                <a:ext cx="11699087" cy="953297"/>
              </a:xfrm>
            </p:spPr>
            <p:txBody>
              <a:bodyPr/>
              <a:lstStyle/>
              <a:p>
                <a:r>
                  <a:rPr lang="en-US" dirty="0"/>
                  <a:t>We also need to update the predicted covariance between the predicted value and the “actual” value of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oMath>
                </a14:m>
                <a:endParaRPr lang="en-US" b="1" i="0" dirty="0">
                  <a:latin typeface="Cambria Math" panose="02040503050406030204" pitchFamily="18" charset="0"/>
                </a:endParaRPr>
              </a:p>
            </p:txBody>
          </p:sp>
        </mc:Choice>
        <mc:Fallback xmlns="">
          <p:sp>
            <p:nvSpPr>
              <p:cNvPr id="2" name="Content Placeholder 1">
                <a:extLst>
                  <a:ext uri="{FF2B5EF4-FFF2-40B4-BE49-F238E27FC236}">
                    <a16:creationId xmlns:a16="http://schemas.microsoft.com/office/drawing/2014/main" id="{9B69BF90-BA33-43ED-A549-C6E57D1137E5}"/>
                  </a:ext>
                </a:extLst>
              </p:cNvPr>
              <p:cNvSpPr>
                <a:spLocks noGrp="1" noRot="1" noChangeAspect="1" noMove="1" noResize="1" noEditPoints="1" noAdjustHandles="1" noChangeArrowheads="1" noChangeShapeType="1" noTextEdit="1"/>
              </p:cNvSpPr>
              <p:nvPr>
                <p:ph idx="1"/>
              </p:nvPr>
            </p:nvSpPr>
            <p:spPr>
              <a:xfrm>
                <a:off x="166681" y="1332703"/>
                <a:ext cx="11699087" cy="953297"/>
              </a:xfrm>
              <a:blipFill>
                <a:blip r:embed="rId2"/>
                <a:stretch>
                  <a:fillRect l="-625" t="-10897" b="-897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A333672-F50A-433F-87D8-4ED208D9C8FA}"/>
              </a:ext>
            </a:extLst>
          </p:cNvPr>
          <p:cNvSpPr>
            <a:spLocks noGrp="1"/>
          </p:cNvSpPr>
          <p:nvPr>
            <p:ph type="title"/>
          </p:nvPr>
        </p:nvSpPr>
        <p:spPr/>
        <p:txBody>
          <a:bodyPr/>
          <a:lstStyle/>
          <a:p>
            <a:r>
              <a:rPr lang="en-US" dirty="0"/>
              <a:t>Step I: Prediction continued</a:t>
            </a:r>
          </a:p>
        </p:txBody>
      </p:sp>
      <p:sp>
        <p:nvSpPr>
          <p:cNvPr id="4" name="Slide Number Placeholder 3">
            <a:extLst>
              <a:ext uri="{FF2B5EF4-FFF2-40B4-BE49-F238E27FC236}">
                <a16:creationId xmlns:a16="http://schemas.microsoft.com/office/drawing/2014/main" id="{628E3231-DE92-4018-A5BA-AB9A70289DC3}"/>
              </a:ext>
            </a:extLst>
          </p:cNvPr>
          <p:cNvSpPr>
            <a:spLocks noGrp="1"/>
          </p:cNvSpPr>
          <p:nvPr>
            <p:ph type="sldNum" sz="quarter" idx="12"/>
          </p:nvPr>
        </p:nvSpPr>
        <p:spPr/>
        <p:txBody>
          <a:bodyPr/>
          <a:lstStyle/>
          <a:p>
            <a:fld id="{29AAD378-655A-49C6-813C-9FD132EF7440}" type="slidenum">
              <a:rPr lang="en-US" smtClean="0"/>
              <a:pPr/>
              <a:t>50</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72FAE79-5566-46FB-A31C-A5D8F09161B4}"/>
                  </a:ext>
                </a:extLst>
              </p:cNvPr>
              <p:cNvGraphicFramePr>
                <a:graphicFrameLocks noGrp="1"/>
              </p:cNvGraphicFramePr>
              <p:nvPr>
                <p:extLst/>
              </p:nvPr>
            </p:nvGraphicFramePr>
            <p:xfrm>
              <a:off x="600891" y="2113534"/>
              <a:ext cx="10816046" cy="1739265"/>
            </p:xfrm>
            <a:graphic>
              <a:graphicData uri="http://schemas.openxmlformats.org/drawingml/2006/table">
                <a:tbl>
                  <a:tblPr firstRow="1" bandRow="1">
                    <a:tableStyleId>{5940675A-B579-460E-94D1-54222C63F5DA}</a:tableStyleId>
                  </a:tblPr>
                  <a:tblGrid>
                    <a:gridCol w="1240972">
                      <a:extLst>
                        <a:ext uri="{9D8B030D-6E8A-4147-A177-3AD203B41FA5}">
                          <a16:colId xmlns:a16="http://schemas.microsoft.com/office/drawing/2014/main" val="535625800"/>
                        </a:ext>
                      </a:extLst>
                    </a:gridCol>
                    <a:gridCol w="9575074">
                      <a:extLst>
                        <a:ext uri="{9D8B030D-6E8A-4147-A177-3AD203B41FA5}">
                          <a16:colId xmlns:a16="http://schemas.microsoft.com/office/drawing/2014/main" val="2589496719"/>
                        </a:ext>
                      </a:extLst>
                    </a:gridCol>
                  </a:tblGrid>
                  <a:tr h="0">
                    <a:tc>
                      <a:txBody>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−1</m:t>
                                  </m:r>
                                </m:sub>
                              </m:sSub>
                            </m:oMath>
                          </a14:m>
                          <a:r>
                            <a:rPr lang="en-US" sz="2800"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14:m>
                            <m:oMath xmlns:m="http://schemas.openxmlformats.org/officeDocument/2006/math">
                              <m:r>
                                <a:rPr lang="en-US" sz="2800" b="0" i="1" smtClean="0">
                                  <a:latin typeface="Cambria Math" panose="02040503050406030204" pitchFamily="18" charset="0"/>
                                </a:rPr>
                                <m:t>=</m:t>
                              </m:r>
                              <m:r>
                                <m:rPr>
                                  <m:sty m:val="p"/>
                                </m:rPr>
                                <a:rPr lang="en-US" sz="2800" b="0" i="0" smtClean="0">
                                  <a:latin typeface="Cambria Math" panose="02040503050406030204" pitchFamily="18" charset="0"/>
                                </a:rPr>
                                <m:t>cov</m:t>
                              </m:r>
                              <m:d>
                                <m:dPr>
                                  <m:ctrlPr>
                                    <a:rPr lang="en-US" sz="2800" b="0" i="1" smtClean="0">
                                      <a:latin typeface="Cambria Math" panose="02040503050406030204" pitchFamily="18" charset="0"/>
                                    </a:rPr>
                                  </m:ctrlPr>
                                </m:dPr>
                                <m:e>
                                  <m:sSub>
                                    <m:sSubPr>
                                      <m:ctrlPr>
                                        <a:rPr lang="en-US" sz="2800" b="1" i="1">
                                          <a:latin typeface="Cambria Math" panose="02040503050406030204" pitchFamily="18" charset="0"/>
                                        </a:rPr>
                                      </m:ctrlPr>
                                    </m:sSubPr>
                                    <m:e>
                                      <m:r>
                                        <a:rPr lang="en-US" sz="2800" b="1">
                                          <a:latin typeface="Cambria Math" panose="02040503050406030204" pitchFamily="18" charset="0"/>
                                        </a:rPr>
                                        <m:t>𝐱</m:t>
                                      </m:r>
                                    </m:e>
                                    <m:sub>
                                      <m:r>
                                        <a:rPr lang="en-US" sz="2800" i="1">
                                          <a:latin typeface="Cambria Math" panose="02040503050406030204" pitchFamily="18" charset="0"/>
                                        </a:rPr>
                                        <m:t>𝑘</m:t>
                                      </m:r>
                                    </m:sub>
                                  </m:sSub>
                                  <m:r>
                                    <a:rPr lang="en-US" sz="2800" b="1" i="1" smtClean="0">
                                      <a:latin typeface="Cambria Math" panose="02040503050406030204" pitchFamily="18" charset="0"/>
                                    </a:rPr>
                                    <m:t>−</m:t>
                                  </m:r>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a:latin typeface="Cambria Math" panose="02040503050406030204" pitchFamily="18" charset="0"/>
                                            </a:rPr>
                                            <m:t>𝐱</m:t>
                                          </m:r>
                                        </m:e>
                                      </m:acc>
                                    </m:e>
                                    <m:sub>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−1</m:t>
                                      </m:r>
                                    </m:sub>
                                  </m:sSub>
                                </m:e>
                              </m:d>
                            </m:oMath>
                          </a14:m>
                          <a:r>
                            <a:rPr lang="en-US" sz="2800" dirty="0"/>
                            <a:t> </a:t>
                          </a:r>
                          <a14:m>
                            <m:oMath xmlns:m="http://schemas.openxmlformats.org/officeDocument/2006/math">
                              <m:r>
                                <a:rPr lang="en-US" sz="2800" b="1" i="0" smtClean="0">
                                  <a:latin typeface="Cambria Math" panose="02040503050406030204" pitchFamily="18" charset="0"/>
                                </a:rPr>
                                <m:t>=</m:t>
                              </m:r>
                              <m:r>
                                <m:rPr>
                                  <m:sty m:val="p"/>
                                </m:rPr>
                                <a:rPr lang="en-US" sz="2800" b="0" i="0" smtClean="0">
                                  <a:latin typeface="Cambria Math" panose="02040503050406030204" pitchFamily="18" charset="0"/>
                                </a:rPr>
                                <m:t>cov</m:t>
                              </m:r>
                              <m:d>
                                <m:dPr>
                                  <m:ctrlPr>
                                    <a:rPr lang="en-US" sz="2800" b="1" i="1" smtClean="0">
                                      <a:latin typeface="Cambria Math" panose="02040503050406030204" pitchFamily="18" charset="0"/>
                                    </a:rPr>
                                  </m:ctrlPr>
                                </m:dPr>
                                <m:e>
                                  <m:r>
                                    <a:rPr lang="en-US" sz="2800" i="1">
                                      <a:latin typeface="Cambria Math" panose="02040503050406030204" pitchFamily="18" charset="0"/>
                                    </a:rPr>
                                    <m:t>𝐴</m:t>
                                  </m:r>
                                  <m:sSub>
                                    <m:sSubPr>
                                      <m:ctrlPr>
                                        <a:rPr lang="en-US" sz="2800" i="1">
                                          <a:latin typeface="Cambria Math" panose="02040503050406030204" pitchFamily="18" charset="0"/>
                                        </a:rPr>
                                      </m:ctrlPr>
                                    </m:sSubPr>
                                    <m:e>
                                      <m:r>
                                        <a:rPr lang="en-US" sz="2800" b="1">
                                          <a:latin typeface="Cambria Math" panose="02040503050406030204" pitchFamily="18" charset="0"/>
                                        </a:rPr>
                                        <m:t>𝐱</m:t>
                                      </m:r>
                                    </m:e>
                                    <m:sub>
                                      <m:r>
                                        <a:rPr lang="en-US" sz="2800" i="1">
                                          <a:latin typeface="Cambria Math" panose="02040503050406030204" pitchFamily="18" charset="0"/>
                                        </a:rPr>
                                        <m:t>𝑘</m:t>
                                      </m:r>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𝑘</m:t>
                                      </m:r>
                                    </m:sub>
                                  </m:sSub>
                                  <m:r>
                                    <a:rPr lang="en-US" sz="2800" b="0" i="1" smtClean="0">
                                      <a:latin typeface="Cambria Math" panose="02040503050406030204" pitchFamily="18" charset="0"/>
                                    </a:rPr>
                                    <m:t>−</m:t>
                                  </m:r>
                                  <m:r>
                                    <a:rPr lang="en-US" sz="2800" b="0" i="1" smtClean="0">
                                      <a:latin typeface="Cambria Math" panose="02040503050406030204" pitchFamily="18" charset="0"/>
                                    </a:rPr>
                                    <m:t>𝐴</m:t>
                                  </m:r>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US" sz="2800" b="1" i="0" smtClean="0">
                                              <a:latin typeface="Cambria Math" panose="02040503050406030204" pitchFamily="18" charset="0"/>
                                            </a:rPr>
                                            <m:t>𝐱</m:t>
                                          </m:r>
                                        </m:e>
                                      </m:acc>
                                    </m:e>
                                    <m:sub>
                                      <m:r>
                                        <a:rPr lang="en-US" sz="2800" b="0" i="1" smtClean="0">
                                          <a:latin typeface="Cambria Math" panose="02040503050406030204" pitchFamily="18" charset="0"/>
                                        </a:rPr>
                                        <m:t>𝑘</m:t>
                                      </m:r>
                                      <m:r>
                                        <a:rPr lang="en-US" sz="2800" b="0" i="1" smtClean="0">
                                          <a:latin typeface="Cambria Math" panose="02040503050406030204" pitchFamily="18" charset="0"/>
                                        </a:rPr>
                                        <m:t>−1|</m:t>
                                      </m:r>
                                      <m:r>
                                        <a:rPr lang="en-US" sz="2800" b="0" i="1" smtClean="0">
                                          <a:latin typeface="Cambria Math" panose="02040503050406030204" pitchFamily="18" charset="0"/>
                                        </a:rPr>
                                        <m:t>𝑘</m:t>
                                      </m:r>
                                      <m:r>
                                        <a:rPr lang="en-US" sz="2800" b="0" i="1" smtClean="0">
                                          <a:latin typeface="Cambria Math" panose="02040503050406030204" pitchFamily="18" charset="0"/>
                                        </a:rPr>
                                        <m:t>−1</m:t>
                                      </m:r>
                                    </m:sub>
                                  </m:sSub>
                                </m:e>
                              </m:d>
                            </m:oMath>
                          </a14:m>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0460570"/>
                      </a:ext>
                    </a:extLst>
                  </a:tr>
                  <a:tr h="0">
                    <a:tc>
                      <a:txBody>
                        <a:bodyPr/>
                        <a:lstStyle/>
                        <a:p>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1" i="0" smtClean="0">
                                    <a:latin typeface="Cambria Math" panose="02040503050406030204" pitchFamily="18" charset="0"/>
                                  </a:rPr>
                                  <m:t>=</m:t>
                                </m:r>
                                <m:r>
                                  <a:rPr lang="en-US" sz="2800" b="0" i="1" smtClean="0">
                                    <a:latin typeface="Cambria Math" panose="02040503050406030204" pitchFamily="18" charset="0"/>
                                  </a:rPr>
                                  <m:t>𝐴</m:t>
                                </m:r>
                                <m:r>
                                  <m:rPr>
                                    <m:sty m:val="p"/>
                                  </m:rPr>
                                  <a:rPr lang="en-US" sz="2800" b="0" i="0" smtClean="0">
                                    <a:latin typeface="Cambria Math" panose="02040503050406030204" pitchFamily="18" charset="0"/>
                                  </a:rPr>
                                  <m:t>cov</m:t>
                                </m:r>
                                <m:d>
                                  <m:dPr>
                                    <m:ctrlPr>
                                      <a:rPr lang="en-US" sz="2800" b="1"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𝐱</m:t>
                                        </m:r>
                                      </m:e>
                                      <m:sub>
                                        <m:r>
                                          <a:rPr lang="en-US" sz="2800" i="1">
                                            <a:latin typeface="Cambria Math" panose="02040503050406030204" pitchFamily="18" charset="0"/>
                                          </a:rPr>
                                          <m:t>𝑘</m:t>
                                        </m:r>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a:latin typeface="Cambria Math" panose="02040503050406030204" pitchFamily="18" charset="0"/>
                                              </a:rPr>
                                              <m:t>𝐱</m:t>
                                            </m:r>
                                          </m:e>
                                        </m:acc>
                                      </m:e>
                                      <m:sub>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−1</m:t>
                                        </m:r>
                                      </m:sub>
                                    </m:sSub>
                                  </m:e>
                                </m:d>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m:t>
                                </m:r>
                                <m:r>
                                  <a:rPr lang="en-US" sz="2800" b="0" i="1" smtClean="0">
                                    <a:latin typeface="Cambria Math" panose="02040503050406030204" pitchFamily="18" charset="0"/>
                                  </a:rPr>
                                  <m:t>𝑐𝑜𝑣</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r>
                                  <a:rPr lang="en-US" sz="2800" b="0" i="1" smtClean="0">
                                    <a:latin typeface="Cambria Math" panose="02040503050406030204" pitchFamily="18" charset="0"/>
                                  </a:rPr>
                                  <m:t>)</m:t>
                                </m:r>
                              </m:oMath>
                            </m:oMathPara>
                          </a14:m>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2095711"/>
                      </a:ext>
                    </a:extLst>
                  </a:tr>
                  <a:tr h="0">
                    <a:tc>
                      <a:txBody>
                        <a:bodyPr/>
                        <a:lstStyle/>
                        <a:p>
                          <a:endParaRPr lang="en-US" sz="2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𝐴</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𝑘</m:t>
                                    </m:r>
                                    <m:r>
                                      <a:rPr lang="en-US" sz="2800" b="0" i="1" smtClean="0">
                                        <a:latin typeface="Cambria Math" panose="02040503050406030204" pitchFamily="18" charset="0"/>
                                      </a:rPr>
                                      <m:t>−1|</m:t>
                                    </m:r>
                                    <m:r>
                                      <a:rPr lang="en-US" sz="2800" b="0" i="1" smtClean="0">
                                        <a:latin typeface="Cambria Math" panose="02040503050406030204" pitchFamily="18" charset="0"/>
                                      </a:rPr>
                                      <m:t>𝑘</m:t>
                                    </m:r>
                                    <m:r>
                                      <a:rPr lang="en-US" sz="2800" b="0" i="1" smtClean="0">
                                        <a:latin typeface="Cambria Math" panose="02040503050406030204" pitchFamily="18" charset="0"/>
                                      </a:rPr>
                                      <m:t>−1</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𝑘</m:t>
                                    </m:r>
                                  </m:sub>
                                </m:sSub>
                              </m:oMath>
                            </m:oMathPara>
                          </a14:m>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806620"/>
                      </a:ext>
                    </a:extLst>
                  </a:tr>
                </a:tbl>
              </a:graphicData>
            </a:graphic>
          </p:graphicFrame>
        </mc:Choice>
        <mc:Fallback xmlns="">
          <p:graphicFrame>
            <p:nvGraphicFramePr>
              <p:cNvPr id="5" name="Table 4">
                <a:extLst>
                  <a:ext uri="{FF2B5EF4-FFF2-40B4-BE49-F238E27FC236}">
                    <a16:creationId xmlns:a16="http://schemas.microsoft.com/office/drawing/2014/main" id="{172FAE79-5566-46FB-A31C-A5D8F09161B4}"/>
                  </a:ext>
                </a:extLst>
              </p:cNvPr>
              <p:cNvGraphicFramePr>
                <a:graphicFrameLocks noGrp="1"/>
              </p:cNvGraphicFramePr>
              <p:nvPr>
                <p:extLst>
                  <p:ext uri="{D42A27DB-BD31-4B8C-83A1-F6EECF244321}">
                    <p14:modId xmlns:p14="http://schemas.microsoft.com/office/powerpoint/2010/main" val="92357649"/>
                  </p:ext>
                </p:extLst>
              </p:nvPr>
            </p:nvGraphicFramePr>
            <p:xfrm>
              <a:off x="600891" y="2113534"/>
              <a:ext cx="10816046" cy="1739265"/>
            </p:xfrm>
            <a:graphic>
              <a:graphicData uri="http://schemas.openxmlformats.org/drawingml/2006/table">
                <a:tbl>
                  <a:tblPr firstRow="1" bandRow="1">
                    <a:tableStyleId>{5940675A-B579-460E-94D1-54222C63F5DA}</a:tableStyleId>
                  </a:tblPr>
                  <a:tblGrid>
                    <a:gridCol w="1240972">
                      <a:extLst>
                        <a:ext uri="{9D8B030D-6E8A-4147-A177-3AD203B41FA5}">
                          <a16:colId xmlns:a16="http://schemas.microsoft.com/office/drawing/2014/main" val="535625800"/>
                        </a:ext>
                      </a:extLst>
                    </a:gridCol>
                    <a:gridCol w="9575074">
                      <a:extLst>
                        <a:ext uri="{9D8B030D-6E8A-4147-A177-3AD203B41FA5}">
                          <a16:colId xmlns:a16="http://schemas.microsoft.com/office/drawing/2014/main" val="2589496719"/>
                        </a:ext>
                      </a:extLst>
                    </a:gridCol>
                  </a:tblGrid>
                  <a:tr h="586994">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r="-770098" b="-195876"/>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85" b="-195876"/>
                          </a:stretch>
                        </a:blipFill>
                      </a:tcPr>
                    </a:tc>
                    <a:extLst>
                      <a:ext uri="{0D108BD9-81ED-4DB2-BD59-A6C34878D82A}">
                        <a16:rowId xmlns:a16="http://schemas.microsoft.com/office/drawing/2014/main" val="2570460570"/>
                      </a:ext>
                    </a:extLst>
                  </a:tr>
                  <a:tr h="586994">
                    <a:tc>
                      <a:txBody>
                        <a:bodyPr/>
                        <a:lstStyle/>
                        <a:p>
                          <a:endParaRPr lang="en-US"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85" t="-100000" b="-95876"/>
                          </a:stretch>
                        </a:blipFill>
                      </a:tcPr>
                    </a:tc>
                    <a:extLst>
                      <a:ext uri="{0D108BD9-81ED-4DB2-BD59-A6C34878D82A}">
                        <a16:rowId xmlns:a16="http://schemas.microsoft.com/office/drawing/2014/main" val="3462095711"/>
                      </a:ext>
                    </a:extLst>
                  </a:tr>
                  <a:tr h="565277">
                    <a:tc>
                      <a:txBody>
                        <a:bodyPr/>
                        <a:lstStyle/>
                        <a:p>
                          <a:endParaRPr lang="en-US" sz="2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85" t="-208602"/>
                          </a:stretch>
                        </a:blipFill>
                      </a:tcPr>
                    </a:tc>
                    <a:extLst>
                      <a:ext uri="{0D108BD9-81ED-4DB2-BD59-A6C34878D82A}">
                        <a16:rowId xmlns:a16="http://schemas.microsoft.com/office/drawing/2014/main" val="819806620"/>
                      </a:ext>
                    </a:extLst>
                  </a:tr>
                </a:tbl>
              </a:graphicData>
            </a:graphic>
          </p:graphicFrame>
        </mc:Fallback>
      </mc:AlternateContent>
      <p:sp>
        <p:nvSpPr>
          <p:cNvPr id="6" name="Content Placeholder 1">
            <a:extLst>
              <a:ext uri="{FF2B5EF4-FFF2-40B4-BE49-F238E27FC236}">
                <a16:creationId xmlns:a16="http://schemas.microsoft.com/office/drawing/2014/main" id="{CC9663DC-ADA0-48C3-A15D-9828233C70A6}"/>
              </a:ext>
            </a:extLst>
          </p:cNvPr>
          <p:cNvSpPr txBox="1">
            <a:spLocks/>
          </p:cNvSpPr>
          <p:nvPr/>
        </p:nvSpPr>
        <p:spPr>
          <a:xfrm>
            <a:off x="0" y="3881793"/>
            <a:ext cx="11699087" cy="598767"/>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Thus, the </a:t>
            </a:r>
            <a:r>
              <a:rPr lang="en-US" i="1" dirty="0"/>
              <a:t>a priori </a:t>
            </a:r>
            <a:r>
              <a:rPr lang="en-US" dirty="0"/>
              <a:t>estimated state and error covariance are:</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FEE1277-533C-4B56-A076-08BAB3908793}"/>
                  </a:ext>
                </a:extLst>
              </p:cNvPr>
              <p:cNvSpPr/>
              <p:nvPr/>
            </p:nvSpPr>
            <p:spPr>
              <a:xfrm>
                <a:off x="2775857" y="4380242"/>
                <a:ext cx="6466114" cy="13657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𝐴</m:t>
                      </m:r>
                      <m:sSub>
                        <m:sSubPr>
                          <m:ctrlPr>
                            <a:rPr lang="en-US" sz="3600" i="1" dirty="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𝐵</m:t>
                      </m:r>
                      <m:sSub>
                        <m:sSubPr>
                          <m:ctrlPr>
                            <a:rPr lang="en-US" sz="3600" i="1" dirty="0">
                              <a:solidFill>
                                <a:schemeClr val="tx1"/>
                              </a:solidFill>
                              <a:latin typeface="Cambria Math" panose="02040503050406030204" pitchFamily="18" charset="0"/>
                            </a:rPr>
                          </m:ctrlPr>
                        </m:sSubPr>
                        <m:e>
                          <m:r>
                            <a:rPr lang="en-US" sz="3600" b="1" dirty="0">
                              <a:solidFill>
                                <a:schemeClr val="tx1"/>
                              </a:solidFill>
                              <a:latin typeface="Cambria Math" panose="02040503050406030204" pitchFamily="18" charset="0"/>
                            </a:rPr>
                            <m:t>𝐮</m:t>
                          </m:r>
                        </m:e>
                        <m:sub>
                          <m:r>
                            <a:rPr lang="en-US" sz="3600" i="1" dirty="0">
                              <a:solidFill>
                                <a:schemeClr val="tx1"/>
                              </a:solidFill>
                              <a:latin typeface="Cambria Math" panose="02040503050406030204" pitchFamily="18" charset="0"/>
                            </a:rPr>
                            <m:t>𝑘</m:t>
                          </m:r>
                        </m:sub>
                      </m:sSub>
                    </m:oMath>
                  </m:oMathPara>
                </a14:m>
                <a:endParaRPr lang="en-US" sz="3600"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−1 </m:t>
                          </m:r>
                        </m:sub>
                      </m:sSub>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𝐴</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sub>
                      </m:sSub>
                      <m:sSup>
                        <m:sSupPr>
                          <m:ctrlPr>
                            <a:rPr lang="en-US" sz="3600" i="1">
                              <a:solidFill>
                                <a:schemeClr val="tx1"/>
                              </a:solidFill>
                              <a:latin typeface="Cambria Math" panose="02040503050406030204" pitchFamily="18" charset="0"/>
                            </a:rPr>
                          </m:ctrlPr>
                        </m:sSupPr>
                        <m:e>
                          <m:r>
                            <a:rPr lang="en-US" sz="3600" i="1">
                              <a:solidFill>
                                <a:schemeClr val="tx1"/>
                              </a:solidFill>
                              <a:latin typeface="Cambria Math" panose="02040503050406030204" pitchFamily="18" charset="0"/>
                            </a:rPr>
                            <m:t>𝐴</m:t>
                          </m:r>
                        </m:e>
                        <m:sup>
                          <m:r>
                            <a:rPr lang="en-US" sz="3600" i="1">
                              <a:solidFill>
                                <a:schemeClr val="tx1"/>
                              </a:solidFill>
                              <a:latin typeface="Cambria Math" panose="02040503050406030204" pitchFamily="18" charset="0"/>
                            </a:rPr>
                            <m:t>𝑇</m:t>
                          </m:r>
                        </m:sup>
                      </m:sSup>
                      <m:r>
                        <a:rPr lang="en-US" sz="3600" i="1">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𝑄</m:t>
                          </m:r>
                        </m:e>
                        <m:sub>
                          <m:r>
                            <a:rPr lang="en-US" sz="3600" b="0" i="1" smtClean="0">
                              <a:solidFill>
                                <a:schemeClr val="tx1"/>
                              </a:solidFill>
                              <a:latin typeface="Cambria Math" panose="02040503050406030204" pitchFamily="18" charset="0"/>
                            </a:rPr>
                            <m:t>𝑘</m:t>
                          </m:r>
                        </m:sub>
                      </m:sSub>
                    </m:oMath>
                  </m:oMathPara>
                </a14:m>
                <a:endParaRPr lang="en-US" sz="3600" dirty="0">
                  <a:solidFill>
                    <a:schemeClr val="tx1"/>
                  </a:solidFill>
                </a:endParaRPr>
              </a:p>
            </p:txBody>
          </p:sp>
        </mc:Choice>
        <mc:Fallback xmlns="">
          <p:sp>
            <p:nvSpPr>
              <p:cNvPr id="7" name="Rectangle 6">
                <a:extLst>
                  <a:ext uri="{FF2B5EF4-FFF2-40B4-BE49-F238E27FC236}">
                    <a16:creationId xmlns:a16="http://schemas.microsoft.com/office/drawing/2014/main" id="{4FEE1277-533C-4B56-A076-08BAB3908793}"/>
                  </a:ext>
                </a:extLst>
              </p:cNvPr>
              <p:cNvSpPr>
                <a:spLocks noRot="1" noChangeAspect="1" noMove="1" noResize="1" noEditPoints="1" noAdjustHandles="1" noChangeArrowheads="1" noChangeShapeType="1" noTextEdit="1"/>
              </p:cNvSpPr>
              <p:nvPr/>
            </p:nvSpPr>
            <p:spPr>
              <a:xfrm>
                <a:off x="2775857" y="4380242"/>
                <a:ext cx="6466114" cy="136570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4571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3C71BB8-EF7A-419A-B3F9-7F3BF29738FC}"/>
                  </a:ext>
                </a:extLst>
              </p:cNvPr>
              <p:cNvSpPr>
                <a:spLocks noGrp="1"/>
              </p:cNvSpPr>
              <p:nvPr>
                <p:ph idx="1"/>
              </p:nvPr>
            </p:nvSpPr>
            <p:spPr/>
            <p:txBody>
              <a:bodyPr/>
              <a:lstStyle/>
              <a:p>
                <a:r>
                  <a:rPr lang="en-US" dirty="0"/>
                  <a:t>This is where we basically do data fusion between new measurement and old prediction to obtain new estimate</a:t>
                </a:r>
              </a:p>
              <a:p>
                <a:r>
                  <a:rPr lang="en-US" dirty="0"/>
                  <a:t>Note that data fusion is not straightforward like before because we don’t really observe/measure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oMath>
                </a14:m>
                <a:r>
                  <a:rPr lang="en-US" dirty="0"/>
                  <a:t> directly, but we get measurement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𝐳</m:t>
                        </m:r>
                      </m:e>
                      <m:sub>
                        <m:r>
                          <a:rPr lang="en-US" b="0" i="1" smtClean="0">
                            <a:latin typeface="Cambria Math" panose="02040503050406030204" pitchFamily="18" charset="0"/>
                          </a:rPr>
                          <m:t>𝑘</m:t>
                        </m:r>
                      </m:sub>
                    </m:sSub>
                  </m:oMath>
                </a14:m>
                <a:r>
                  <a:rPr lang="en-US" dirty="0"/>
                  <a:t>, for an observable output!</a:t>
                </a:r>
              </a:p>
              <a:p>
                <a:r>
                  <a:rPr lang="en-US" dirty="0"/>
                  <a:t>Idea remains similar: Do a weighted average of the prediction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oMath>
                </a14:m>
                <a:r>
                  <a:rPr lang="en-US" dirty="0"/>
                  <a:t> and new information</a:t>
                </a:r>
              </a:p>
              <a:p>
                <a:r>
                  <a:rPr lang="en-US" dirty="0"/>
                  <a:t>We integrate new information by using the difference between the predicted output and the observation </a:t>
                </a:r>
              </a:p>
            </p:txBody>
          </p:sp>
        </mc:Choice>
        <mc:Fallback xmlns="">
          <p:sp>
            <p:nvSpPr>
              <p:cNvPr id="2" name="Content Placeholder 1">
                <a:extLst>
                  <a:ext uri="{FF2B5EF4-FFF2-40B4-BE49-F238E27FC236}">
                    <a16:creationId xmlns:a16="http://schemas.microsoft.com/office/drawing/2014/main" id="{13C71BB8-EF7A-419A-B3F9-7F3BF29738F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F1482F-1E18-4A35-B71F-E5D1FCD84966}"/>
              </a:ext>
            </a:extLst>
          </p:cNvPr>
          <p:cNvSpPr>
            <a:spLocks noGrp="1"/>
          </p:cNvSpPr>
          <p:nvPr>
            <p:ph type="title"/>
          </p:nvPr>
        </p:nvSpPr>
        <p:spPr/>
        <p:txBody>
          <a:bodyPr/>
          <a:lstStyle/>
          <a:p>
            <a:r>
              <a:rPr lang="en-US" dirty="0"/>
              <a:t>Step II: Correction</a:t>
            </a:r>
          </a:p>
        </p:txBody>
      </p:sp>
      <p:sp>
        <p:nvSpPr>
          <p:cNvPr id="4" name="Slide Number Placeholder 3">
            <a:extLst>
              <a:ext uri="{FF2B5EF4-FFF2-40B4-BE49-F238E27FC236}">
                <a16:creationId xmlns:a16="http://schemas.microsoft.com/office/drawing/2014/main" id="{61247D3A-E8C0-4808-B267-E68CFB24DAA7}"/>
              </a:ext>
            </a:extLst>
          </p:cNvPr>
          <p:cNvSpPr>
            <a:spLocks noGrp="1"/>
          </p:cNvSpPr>
          <p:nvPr>
            <p:ph type="sldNum" sz="quarter" idx="12"/>
          </p:nvPr>
        </p:nvSpPr>
        <p:spPr/>
        <p:txBody>
          <a:bodyPr/>
          <a:lstStyle/>
          <a:p>
            <a:fld id="{29AAD378-655A-49C6-813C-9FD132EF7440}" type="slidenum">
              <a:rPr lang="en-US" smtClean="0"/>
              <a:pPr/>
              <a:t>51</a:t>
            </a:fld>
            <a:endParaRPr lang="en-US" dirty="0"/>
          </a:p>
        </p:txBody>
      </p:sp>
    </p:spTree>
    <p:extLst>
      <p:ext uri="{BB962C8B-B14F-4D97-AF65-F5344CB8AC3E}">
        <p14:creationId xmlns:p14="http://schemas.microsoft.com/office/powerpoint/2010/main" val="1453249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4682232-005B-4B15-988F-F3D8088117EF}"/>
                  </a:ext>
                </a:extLst>
              </p:cNvPr>
              <p:cNvSpPr>
                <a:spLocks noGrp="1"/>
              </p:cNvSpPr>
              <p:nvPr>
                <p:ph idx="1"/>
              </p:nvPr>
            </p:nvSpPr>
            <p:spPr/>
            <p:txBody>
              <a:bodyPr/>
              <a:lstStyle/>
              <a:p>
                <a:r>
                  <a:rPr lang="en-US" dirty="0"/>
                  <a:t>Predicted output: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−1</m:t>
                        </m:r>
                      </m:sub>
                    </m:sSub>
                  </m:oMath>
                </a14:m>
                <a:r>
                  <a:rPr lang="en-US" dirty="0"/>
                  <a:t>, and error in predicted output =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𝐳</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𝑘</m:t>
                        </m:r>
                      </m:sub>
                    </m:sSub>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𝐱</m:t>
                            </m:r>
                          </m:e>
                        </m:acc>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𝑘</m:t>
                        </m:r>
                        <m:r>
                          <a:rPr lang="en-US" i="1" dirty="0">
                            <a:latin typeface="Cambria Math" panose="02040503050406030204" pitchFamily="18" charset="0"/>
                          </a:rPr>
                          <m:t>−1</m:t>
                        </m:r>
                      </m:sub>
                    </m:sSub>
                  </m:oMath>
                </a14:m>
                <a:endParaRPr lang="en-US" dirty="0"/>
              </a:p>
              <a:p>
                <a:r>
                  <a:rPr lang="en-US" dirty="0"/>
                  <a:t>We denote this expression as the </a:t>
                </a:r>
                <a:r>
                  <a:rPr lang="en-US" i="1" dirty="0"/>
                  <a:t>innovation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𝐲</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1">
                            <a:latin typeface="Cambria Math" panose="02040503050406030204" pitchFamily="18" charset="0"/>
                          </a:rPr>
                          <m:t>𝐳</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𝑘</m:t>
                        </m:r>
                      </m:sub>
                    </m:sSub>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b="1">
                                <a:latin typeface="Cambria Math" panose="02040503050406030204" pitchFamily="18" charset="0"/>
                              </a:rPr>
                              <m:t>𝐱</m:t>
                            </m:r>
                          </m:e>
                        </m:acc>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𝑘</m:t>
                        </m:r>
                        <m:r>
                          <a:rPr lang="en-US" i="1" dirty="0">
                            <a:latin typeface="Cambria Math" panose="02040503050406030204" pitchFamily="18" charset="0"/>
                          </a:rPr>
                          <m:t>−1</m:t>
                        </m:r>
                      </m:sub>
                    </m:sSub>
                  </m:oMath>
                </a14:m>
                <a:endParaRPr lang="en-US" dirty="0"/>
              </a:p>
              <a:p>
                <a:r>
                  <a:rPr lang="en-US" dirty="0"/>
                  <a:t>Covariance of innovation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oMath>
                </a14:m>
                <a:r>
                  <a:rPr lang="en-US" dirty="0"/>
                  <a:t>) can be shown to be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𝑘</m:t>
                        </m:r>
                      </m:sub>
                      <m:sup>
                        <m:r>
                          <a:rPr lang="en-US" b="0" i="1" smtClean="0">
                            <a:latin typeface="Cambria Math" panose="02040503050406030204" pitchFamily="18" charset="0"/>
                          </a:rPr>
                          <m:t>𝑇</m:t>
                        </m:r>
                      </m:sup>
                    </m:sSubSup>
                  </m:oMath>
                </a14:m>
                <a:endParaRPr lang="en-US" dirty="0"/>
              </a:p>
              <a:p>
                <a:r>
                  <a:rPr lang="en-US" dirty="0"/>
                  <a:t>Then to do data fusion, we use a matrix known as (optimal) Kalman gain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𝑘</m:t>
                          </m:r>
                        </m:sub>
                      </m:sSub>
                      <m:r>
                        <a:rPr lang="en-US" b="0" i="1" dirty="0" smtClean="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𝒙</m:t>
                              </m:r>
                            </m:e>
                          </m:acc>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𝑘</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𝐾</m:t>
                          </m:r>
                        </m:e>
                        <m:sub>
                          <m:r>
                            <a:rPr lang="en-US" b="0" i="1" dirty="0" smtClean="0">
                              <a:latin typeface="Cambria Math" panose="02040503050406030204" pitchFamily="18" charset="0"/>
                            </a:rPr>
                            <m:t>𝑘</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𝑘</m:t>
                          </m:r>
                        </m:sub>
                      </m:sSub>
                    </m:oMath>
                  </m:oMathPara>
                </a14:m>
                <a:endParaRPr lang="en-US" dirty="0"/>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oMath>
                </a14:m>
                <a:r>
                  <a:rPr lang="en-US" dirty="0"/>
                  <a:t> is given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𝑘</m:t>
                        </m:r>
                      </m:sub>
                      <m:sup>
                        <m:r>
                          <a:rPr lang="en-US" b="0" i="1" smtClean="0">
                            <a:latin typeface="Cambria Math" panose="02040503050406030204" pitchFamily="18" charset="0"/>
                          </a:rPr>
                          <m:t>𝑇</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oMath>
                </a14:m>
                <a:endParaRPr lang="en-US" dirty="0"/>
              </a:p>
              <a:p>
                <a:r>
                  <a:rPr lang="en-US" dirty="0"/>
                  <a:t>Finally, the updated error covariance estimate is given by: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e>
                      </m:d>
                    </m:oMath>
                  </m:oMathPara>
                </a14:m>
                <a:endParaRPr lang="en-US" dirty="0"/>
              </a:p>
            </p:txBody>
          </p:sp>
        </mc:Choice>
        <mc:Fallback xmlns="">
          <p:sp>
            <p:nvSpPr>
              <p:cNvPr id="2" name="Content Placeholder 1">
                <a:extLst>
                  <a:ext uri="{FF2B5EF4-FFF2-40B4-BE49-F238E27FC236}">
                    <a16:creationId xmlns:a16="http://schemas.microsoft.com/office/drawing/2014/main" id="{24682232-005B-4B15-988F-F3D8088117EF}"/>
                  </a:ext>
                </a:extLst>
              </p:cNvPr>
              <p:cNvSpPr>
                <a:spLocks noGrp="1" noRot="1" noChangeAspect="1" noMove="1" noResize="1" noEditPoints="1" noAdjustHandles="1" noChangeArrowheads="1" noChangeShapeType="1" noTextEdit="1"/>
              </p:cNvSpPr>
              <p:nvPr>
                <p:ph idx="1"/>
              </p:nvPr>
            </p:nvSpPr>
            <p:spPr>
              <a:blipFill>
                <a:blip r:embed="rId2"/>
                <a:stretch>
                  <a:fillRect l="-625" t="-21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004762C-4FA3-4EAA-8CDE-4412503EDC50}"/>
              </a:ext>
            </a:extLst>
          </p:cNvPr>
          <p:cNvSpPr>
            <a:spLocks noGrp="1"/>
          </p:cNvSpPr>
          <p:nvPr>
            <p:ph type="title"/>
          </p:nvPr>
        </p:nvSpPr>
        <p:spPr/>
        <p:txBody>
          <a:bodyPr/>
          <a:lstStyle/>
          <a:p>
            <a:r>
              <a:rPr lang="en-US" dirty="0"/>
              <a:t>Step II: Correction continued</a:t>
            </a:r>
          </a:p>
        </p:txBody>
      </p:sp>
      <p:sp>
        <p:nvSpPr>
          <p:cNvPr id="4" name="Slide Number Placeholder 3">
            <a:extLst>
              <a:ext uri="{FF2B5EF4-FFF2-40B4-BE49-F238E27FC236}">
                <a16:creationId xmlns:a16="http://schemas.microsoft.com/office/drawing/2014/main" id="{992C8E72-336D-452F-A357-6224A3D731E6}"/>
              </a:ext>
            </a:extLst>
          </p:cNvPr>
          <p:cNvSpPr>
            <a:spLocks noGrp="1"/>
          </p:cNvSpPr>
          <p:nvPr>
            <p:ph type="sldNum" sz="quarter" idx="12"/>
          </p:nvPr>
        </p:nvSpPr>
        <p:spPr/>
        <p:txBody>
          <a:bodyPr/>
          <a:lstStyle/>
          <a:p>
            <a:fld id="{29AAD378-655A-49C6-813C-9FD132EF7440}" type="slidenum">
              <a:rPr lang="en-US" smtClean="0"/>
              <a:pPr/>
              <a:t>52</a:t>
            </a:fld>
            <a:endParaRPr lang="en-US" dirty="0"/>
          </a:p>
        </p:txBody>
      </p:sp>
    </p:spTree>
    <p:extLst>
      <p:ext uri="{BB962C8B-B14F-4D97-AF65-F5344CB8AC3E}">
        <p14:creationId xmlns:p14="http://schemas.microsoft.com/office/powerpoint/2010/main" val="3705963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6EB29-733E-4CAB-B8C3-F7AC39F40E56}"/>
              </a:ext>
            </a:extLst>
          </p:cNvPr>
          <p:cNvSpPr>
            <a:spLocks noGrp="1"/>
          </p:cNvSpPr>
          <p:nvPr>
            <p:ph type="title"/>
          </p:nvPr>
        </p:nvSpPr>
        <p:spPr/>
        <p:txBody>
          <a:bodyPr/>
          <a:lstStyle/>
          <a:p>
            <a:r>
              <a:rPr lang="en-US" dirty="0"/>
              <a:t>Correction step summary</a:t>
            </a:r>
          </a:p>
        </p:txBody>
      </p:sp>
      <p:sp>
        <p:nvSpPr>
          <p:cNvPr id="4" name="Slide Number Placeholder 3">
            <a:extLst>
              <a:ext uri="{FF2B5EF4-FFF2-40B4-BE49-F238E27FC236}">
                <a16:creationId xmlns:a16="http://schemas.microsoft.com/office/drawing/2014/main" id="{252AA8BA-2EDD-4A3B-819B-D7843CE2FE4D}"/>
              </a:ext>
            </a:extLst>
          </p:cNvPr>
          <p:cNvSpPr>
            <a:spLocks noGrp="1"/>
          </p:cNvSpPr>
          <p:nvPr>
            <p:ph type="sldNum" sz="quarter" idx="12"/>
          </p:nvPr>
        </p:nvSpPr>
        <p:spPr/>
        <p:txBody>
          <a:bodyPr/>
          <a:lstStyle/>
          <a:p>
            <a:fld id="{29AAD378-655A-49C6-813C-9FD132EF7440}" type="slidenum">
              <a:rPr lang="en-US" smtClean="0"/>
              <a:pPr/>
              <a:t>53</a:t>
            </a:fld>
            <a:endParaRPr lang="en-US"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1D008B4B-5529-4876-866D-534B6E35A126}"/>
                  </a:ext>
                </a:extLst>
              </p:cNvPr>
              <p:cNvGraphicFramePr>
                <a:graphicFrameLocks noGrp="1"/>
              </p:cNvGraphicFramePr>
              <p:nvPr>
                <p:extLst/>
              </p:nvPr>
            </p:nvGraphicFramePr>
            <p:xfrm>
              <a:off x="166680" y="1968240"/>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370840">
                    <a:tc>
                      <a:txBody>
                        <a:bodyPr/>
                        <a:lstStyle/>
                        <a:p>
                          <a:r>
                            <a:rPr lang="en-US" sz="3200" dirty="0"/>
                            <a:t>Innovation</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i="1" smtClean="0">
                                        <a:latin typeface="Cambria Math" panose="02040503050406030204" pitchFamily="18" charset="0"/>
                                      </a:rPr>
                                    </m:ctrlPr>
                                  </m:sSubPr>
                                  <m:e>
                                    <m:r>
                                      <a:rPr lang="en-US" sz="3200" b="1">
                                        <a:latin typeface="Cambria Math" panose="02040503050406030204" pitchFamily="18" charset="0"/>
                                      </a:rPr>
                                      <m:t>𝐲</m:t>
                                    </m:r>
                                  </m:e>
                                  <m:sub>
                                    <m:r>
                                      <a:rPr lang="en-US" sz="3200" i="1">
                                        <a:latin typeface="Cambria Math" panose="02040503050406030204" pitchFamily="18" charset="0"/>
                                      </a:rPr>
                                      <m:t>𝑘</m:t>
                                    </m:r>
                                  </m:sub>
                                </m:sSub>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b="1">
                                        <a:latin typeface="Cambria Math" panose="02040503050406030204" pitchFamily="18" charset="0"/>
                                      </a:rPr>
                                      <m:t>𝐳</m:t>
                                    </m:r>
                                  </m:e>
                                  <m:sub>
                                    <m:r>
                                      <a:rPr lang="en-US" sz="3200" i="1">
                                        <a:latin typeface="Cambria Math" panose="02040503050406030204" pitchFamily="18" charset="0"/>
                                      </a:rPr>
                                      <m:t>𝑘</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𝐻</m:t>
                                    </m:r>
                                  </m:e>
                                  <m:sub>
                                    <m:r>
                                      <a:rPr lang="en-US" sz="3200" i="1">
                                        <a:latin typeface="Cambria Math" panose="02040503050406030204" pitchFamily="18" charset="0"/>
                                      </a:rPr>
                                      <m:t>𝑘</m:t>
                                    </m:r>
                                  </m:sub>
                                </m:sSub>
                                <m:sSub>
                                  <m:sSubPr>
                                    <m:ctrlPr>
                                      <a:rPr lang="en-US" sz="3200" i="1" dirty="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b="1">
                                            <a:latin typeface="Cambria Math" panose="02040503050406030204" pitchFamily="18" charset="0"/>
                                          </a:rPr>
                                          <m:t>𝐱</m:t>
                                        </m:r>
                                      </m:e>
                                    </m:acc>
                                  </m:e>
                                  <m:sub>
                                    <m:r>
                                      <a:rPr lang="en-US" sz="3200" i="1" dirty="0">
                                        <a:latin typeface="Cambria Math" panose="02040503050406030204" pitchFamily="18" charset="0"/>
                                      </a:rPr>
                                      <m:t>𝑘</m:t>
                                    </m:r>
                                    <m:r>
                                      <a:rPr lang="en-US" sz="3200" i="1" dirty="0">
                                        <a:latin typeface="Cambria Math" panose="02040503050406030204" pitchFamily="18" charset="0"/>
                                      </a:rPr>
                                      <m:t>|</m:t>
                                    </m:r>
                                    <m:r>
                                      <a:rPr lang="en-US" sz="3200" i="1" dirty="0">
                                        <a:latin typeface="Cambria Math" panose="02040503050406030204" pitchFamily="18" charset="0"/>
                                      </a:rPr>
                                      <m:t>𝑘</m:t>
                                    </m:r>
                                    <m:r>
                                      <a:rPr lang="en-US" sz="3200" i="1" dirty="0">
                                        <a:latin typeface="Cambria Math" panose="02040503050406030204" pitchFamily="18" charset="0"/>
                                      </a:rPr>
                                      <m:t>−1</m:t>
                                    </m:r>
                                  </m:sub>
                                </m:sSub>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2334556418"/>
                      </a:ext>
                    </a:extLst>
                  </a:tr>
                  <a:tr h="370840">
                    <a:tc>
                      <a:txBody>
                        <a:bodyPr/>
                        <a:lstStyle/>
                        <a:p>
                          <a:r>
                            <a:rPr lang="en-US" sz="3200" dirty="0"/>
                            <a:t>Innovation Covariance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oMath>
                            </m:oMathPara>
                          </a14:m>
                          <a:endParaRPr lang="en-US" sz="3200" dirty="0"/>
                        </a:p>
                      </a:txBody>
                      <a:tcPr/>
                    </a:tc>
                    <a:extLst>
                      <a:ext uri="{0D108BD9-81ED-4DB2-BD59-A6C34878D82A}">
                        <a16:rowId xmlns:a16="http://schemas.microsoft.com/office/drawing/2014/main" val="63196658"/>
                      </a:ext>
                    </a:extLst>
                  </a:tr>
                  <a:tr h="370840">
                    <a:tc>
                      <a:txBody>
                        <a:bodyPr/>
                        <a:lstStyle/>
                        <a:p>
                          <a:r>
                            <a:rPr lang="en-US" sz="3200" dirty="0"/>
                            <a:t>Optimal Kalman Gain</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r>
                                  <a:rPr lang="en-US" sz="3200" b="0" i="0"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−1</m:t>
                                    </m:r>
                                  </m:sup>
                                </m:sSubSup>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1781711682"/>
                      </a:ext>
                    </a:extLst>
                  </a:tr>
                  <a:tr h="370840">
                    <a:tc>
                      <a:txBody>
                        <a:bodyPr/>
                        <a:lstStyle/>
                        <a:p>
                          <a:r>
                            <a:rPr lang="en-US" sz="3200" i="1" dirty="0"/>
                            <a:t>A posteriori </a:t>
                          </a:r>
                          <a:r>
                            <a:rPr lang="en-US" sz="3200" dirty="0"/>
                            <a:t>state estimate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dirty="0" smtClean="0">
                                        <a:latin typeface="Cambria Math" panose="02040503050406030204" pitchFamily="18" charset="0"/>
                                      </a:rPr>
                                    </m:ctrlPr>
                                  </m:sSubPr>
                                  <m:e>
                                    <m:acc>
                                      <m:accPr>
                                        <m:chr m:val="̂"/>
                                        <m:ctrlPr>
                                          <a:rPr lang="en-US" sz="3200" b="1" i="1" smtClean="0">
                                            <a:latin typeface="Cambria Math" panose="02040503050406030204" pitchFamily="18" charset="0"/>
                                          </a:rPr>
                                        </m:ctrlPr>
                                      </m:accPr>
                                      <m:e>
                                        <m:r>
                                          <a:rPr lang="en-US" sz="3200" b="1" i="1" smtClean="0">
                                            <a:latin typeface="Cambria Math" panose="02040503050406030204" pitchFamily="18" charset="0"/>
                                          </a:rPr>
                                          <m:t>𝒙</m:t>
                                        </m:r>
                                      </m:e>
                                    </m:acc>
                                  </m:e>
                                  <m:sub>
                                    <m:r>
                                      <a:rPr lang="en-US" sz="3200" b="0" i="1" dirty="0" smtClean="0">
                                        <a:latin typeface="Cambria Math" panose="02040503050406030204" pitchFamily="18" charset="0"/>
                                      </a:rPr>
                                      <m:t>𝑘</m:t>
                                    </m:r>
                                    <m:r>
                                      <a:rPr lang="en-US" sz="3200" b="0" i="1" dirty="0" smtClean="0">
                                        <a:latin typeface="Cambria Math" panose="02040503050406030204" pitchFamily="18" charset="0"/>
                                      </a:rPr>
                                      <m:t>|</m:t>
                                    </m:r>
                                    <m:r>
                                      <a:rPr lang="en-US" sz="3200" b="0" i="1" dirty="0" smtClean="0">
                                        <a:latin typeface="Cambria Math" panose="02040503050406030204" pitchFamily="18" charset="0"/>
                                      </a:rPr>
                                      <m:t>𝑘</m:t>
                                    </m:r>
                                  </m:sub>
                                </m:sSub>
                                <m:r>
                                  <a:rPr lang="en-US" sz="3200" b="0" i="1" dirty="0" smtClean="0">
                                    <a:latin typeface="Cambria Math" panose="02040503050406030204" pitchFamily="18" charset="0"/>
                                  </a:rPr>
                                  <m:t> ≔</m:t>
                                </m:r>
                                <m:sSub>
                                  <m:sSubPr>
                                    <m:ctrlPr>
                                      <a:rPr lang="en-US" sz="3200" i="1" dirty="0">
                                        <a:latin typeface="Cambria Math" panose="02040503050406030204" pitchFamily="18" charset="0"/>
                                      </a:rPr>
                                    </m:ctrlPr>
                                  </m:sSubPr>
                                  <m:e>
                                    <m:acc>
                                      <m:accPr>
                                        <m:chr m:val="̂"/>
                                        <m:ctrlPr>
                                          <a:rPr lang="en-US" sz="3200" b="1" i="1">
                                            <a:latin typeface="Cambria Math" panose="02040503050406030204" pitchFamily="18" charset="0"/>
                                          </a:rPr>
                                        </m:ctrlPr>
                                      </m:accPr>
                                      <m:e>
                                        <m:r>
                                          <a:rPr lang="en-US" sz="3200" b="1" i="1">
                                            <a:latin typeface="Cambria Math" panose="02040503050406030204" pitchFamily="18" charset="0"/>
                                          </a:rPr>
                                          <m:t>𝒙</m:t>
                                        </m:r>
                                      </m:e>
                                    </m:acc>
                                  </m:e>
                                  <m:sub>
                                    <m:r>
                                      <a:rPr lang="en-US" sz="3200" i="1" dirty="0">
                                        <a:latin typeface="Cambria Math" panose="02040503050406030204" pitchFamily="18" charset="0"/>
                                      </a:rPr>
                                      <m:t>𝑘</m:t>
                                    </m:r>
                                    <m:r>
                                      <a:rPr lang="en-US" sz="3200" i="1" dirty="0">
                                        <a:latin typeface="Cambria Math" panose="02040503050406030204" pitchFamily="18" charset="0"/>
                                      </a:rPr>
                                      <m:t>|</m:t>
                                    </m:r>
                                    <m:r>
                                      <a:rPr lang="en-US" sz="3200" i="1" dirty="0">
                                        <a:latin typeface="Cambria Math" panose="02040503050406030204" pitchFamily="18" charset="0"/>
                                      </a:rPr>
                                      <m:t>𝑘</m:t>
                                    </m:r>
                                    <m:r>
                                      <a:rPr lang="en-US" sz="3200" b="0" i="1" dirty="0" smtClean="0">
                                        <a:latin typeface="Cambria Math" panose="02040503050406030204" pitchFamily="18" charset="0"/>
                                      </a:rPr>
                                      <m:t>−1</m:t>
                                    </m:r>
                                  </m:sub>
                                </m:sSub>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𝐾</m:t>
                                    </m:r>
                                  </m:e>
                                  <m:sub>
                                    <m:r>
                                      <a:rPr lang="en-US" sz="3200" b="0" i="1" dirty="0" smtClean="0">
                                        <a:latin typeface="Cambria Math" panose="02040503050406030204" pitchFamily="18" charset="0"/>
                                      </a:rPr>
                                      <m:t>𝑘</m:t>
                                    </m:r>
                                  </m:sub>
                                </m:sSub>
                                <m:sSub>
                                  <m:sSubPr>
                                    <m:ctrlPr>
                                      <a:rPr lang="en-US" sz="3200" b="0" i="1" dirty="0" smtClean="0">
                                        <a:latin typeface="Cambria Math" panose="02040503050406030204" pitchFamily="18" charset="0"/>
                                      </a:rPr>
                                    </m:ctrlPr>
                                  </m:sSubPr>
                                  <m:e>
                                    <m:r>
                                      <a:rPr lang="en-US" sz="3200" b="1" i="0" dirty="0" smtClean="0">
                                        <a:latin typeface="Cambria Math" panose="02040503050406030204" pitchFamily="18" charset="0"/>
                                      </a:rPr>
                                      <m:t>𝐲</m:t>
                                    </m:r>
                                  </m:e>
                                  <m:sub>
                                    <m:r>
                                      <a:rPr lang="en-US" sz="3200" b="0" i="1" dirty="0" smtClean="0">
                                        <a:latin typeface="Cambria Math" panose="02040503050406030204" pitchFamily="18" charset="0"/>
                                      </a:rPr>
                                      <m:t>𝑘</m:t>
                                    </m:r>
                                  </m:sub>
                                </m:sSub>
                              </m:oMath>
                            </m:oMathPara>
                          </a14:m>
                          <a:endParaRPr lang="en-US" sz="3200" dirty="0"/>
                        </a:p>
                      </a:txBody>
                      <a:tcPr/>
                    </a:tc>
                    <a:extLst>
                      <a:ext uri="{0D108BD9-81ED-4DB2-BD59-A6C34878D82A}">
                        <a16:rowId xmlns:a16="http://schemas.microsoft.com/office/drawing/2014/main" val="3917898213"/>
                      </a:ext>
                    </a:extLst>
                  </a:tr>
                  <a:tr h="370840">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 </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𝐼</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e>
                                </m:d>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2809330117"/>
                      </a:ext>
                    </a:extLst>
                  </a:tr>
                </a:tbl>
              </a:graphicData>
            </a:graphic>
          </p:graphicFrame>
        </mc:Choice>
        <mc:Fallback xmlns="">
          <p:graphicFrame>
            <p:nvGraphicFramePr>
              <p:cNvPr id="7" name="Table 6">
                <a:extLst>
                  <a:ext uri="{FF2B5EF4-FFF2-40B4-BE49-F238E27FC236}">
                    <a16:creationId xmlns:a16="http://schemas.microsoft.com/office/drawing/2014/main" id="{1D008B4B-5529-4876-866D-534B6E35A126}"/>
                  </a:ext>
                </a:extLst>
              </p:cNvPr>
              <p:cNvGraphicFramePr>
                <a:graphicFrameLocks noGrp="1"/>
              </p:cNvGraphicFramePr>
              <p:nvPr>
                <p:extLst>
                  <p:ext uri="{D42A27DB-BD31-4B8C-83A1-F6EECF244321}">
                    <p14:modId xmlns:p14="http://schemas.microsoft.com/office/powerpoint/2010/main" val="2530251179"/>
                  </p:ext>
                </p:extLst>
              </p:nvPr>
            </p:nvGraphicFramePr>
            <p:xfrm>
              <a:off x="166680" y="1968240"/>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622808">
                    <a:tc>
                      <a:txBody>
                        <a:bodyPr/>
                        <a:lstStyle/>
                        <a:p>
                          <a:r>
                            <a:rPr lang="en-US" sz="3200" dirty="0"/>
                            <a:t>Innovation</a:t>
                          </a:r>
                        </a:p>
                      </a:txBody>
                      <a:tcPr>
                        <a:solidFill>
                          <a:schemeClr val="accent6">
                            <a:lumMod val="40000"/>
                            <a:lumOff val="60000"/>
                          </a:schemeClr>
                        </a:solidFill>
                      </a:tcPr>
                    </a:tc>
                    <a:tc>
                      <a:txBody>
                        <a:bodyPr/>
                        <a:lstStyle/>
                        <a:p>
                          <a:endParaRPr lang="en-US"/>
                        </a:p>
                      </a:txBody>
                      <a:tcPr>
                        <a:blipFill>
                          <a:blip r:embed="rId2"/>
                          <a:stretch>
                            <a:fillRect l="-140280" t="-11765" b="-434314"/>
                          </a:stretch>
                        </a:blipFill>
                      </a:tcPr>
                    </a:tc>
                    <a:extLst>
                      <a:ext uri="{0D108BD9-81ED-4DB2-BD59-A6C34878D82A}">
                        <a16:rowId xmlns:a16="http://schemas.microsoft.com/office/drawing/2014/main" val="2334556418"/>
                      </a:ext>
                    </a:extLst>
                  </a:tr>
                  <a:tr h="645732">
                    <a:tc>
                      <a:txBody>
                        <a:bodyPr/>
                        <a:lstStyle/>
                        <a:p>
                          <a:r>
                            <a:rPr lang="en-US" sz="3200" dirty="0"/>
                            <a:t>Innovation Covariance</a:t>
                          </a:r>
                        </a:p>
                      </a:txBody>
                      <a:tcPr/>
                    </a:tc>
                    <a:tc>
                      <a:txBody>
                        <a:bodyPr/>
                        <a:lstStyle/>
                        <a:p>
                          <a:endParaRPr lang="en-US"/>
                        </a:p>
                      </a:txBody>
                      <a:tcPr>
                        <a:blipFill>
                          <a:blip r:embed="rId2"/>
                          <a:stretch>
                            <a:fillRect l="-140280" t="-106542" b="-314019"/>
                          </a:stretch>
                        </a:blipFill>
                      </a:tcPr>
                    </a:tc>
                    <a:extLst>
                      <a:ext uri="{0D108BD9-81ED-4DB2-BD59-A6C34878D82A}">
                        <a16:rowId xmlns:a16="http://schemas.microsoft.com/office/drawing/2014/main" val="63196658"/>
                      </a:ext>
                    </a:extLst>
                  </a:tr>
                  <a:tr h="645732">
                    <a:tc>
                      <a:txBody>
                        <a:bodyPr/>
                        <a:lstStyle/>
                        <a:p>
                          <a:r>
                            <a:rPr lang="en-US" sz="3200" dirty="0"/>
                            <a:t>Optimal Kalman Gain</a:t>
                          </a:r>
                        </a:p>
                      </a:txBody>
                      <a:tcPr>
                        <a:solidFill>
                          <a:schemeClr val="accent6">
                            <a:lumMod val="40000"/>
                            <a:lumOff val="60000"/>
                          </a:schemeClr>
                        </a:solidFill>
                      </a:tcPr>
                    </a:tc>
                    <a:tc>
                      <a:txBody>
                        <a:bodyPr/>
                        <a:lstStyle/>
                        <a:p>
                          <a:endParaRPr lang="en-US"/>
                        </a:p>
                      </a:txBody>
                      <a:tcPr>
                        <a:blipFill>
                          <a:blip r:embed="rId2"/>
                          <a:stretch>
                            <a:fillRect l="-140280" t="-208491" b="-216981"/>
                          </a:stretch>
                        </a:blipFill>
                      </a:tcPr>
                    </a:tc>
                    <a:extLst>
                      <a:ext uri="{0D108BD9-81ED-4DB2-BD59-A6C34878D82A}">
                        <a16:rowId xmlns:a16="http://schemas.microsoft.com/office/drawing/2014/main" val="1781711682"/>
                      </a:ext>
                    </a:extLst>
                  </a:tr>
                  <a:tr h="622808">
                    <a:tc>
                      <a:txBody>
                        <a:bodyPr/>
                        <a:lstStyle/>
                        <a:p>
                          <a:r>
                            <a:rPr lang="en-US" sz="3200" i="1" dirty="0"/>
                            <a:t>A posteriori </a:t>
                          </a:r>
                          <a:r>
                            <a:rPr lang="en-US" sz="3200" dirty="0"/>
                            <a:t>state estimate</a:t>
                          </a:r>
                        </a:p>
                      </a:txBody>
                      <a:tcPr/>
                    </a:tc>
                    <a:tc>
                      <a:txBody>
                        <a:bodyPr/>
                        <a:lstStyle/>
                        <a:p>
                          <a:endParaRPr lang="en-US"/>
                        </a:p>
                      </a:txBody>
                      <a:tcPr>
                        <a:blipFill>
                          <a:blip r:embed="rId2"/>
                          <a:stretch>
                            <a:fillRect l="-140280" t="-317476" b="-123301"/>
                          </a:stretch>
                        </a:blipFill>
                      </a:tcPr>
                    </a:tc>
                    <a:extLst>
                      <a:ext uri="{0D108BD9-81ED-4DB2-BD59-A6C34878D82A}">
                        <a16:rowId xmlns:a16="http://schemas.microsoft.com/office/drawing/2014/main" val="3917898213"/>
                      </a:ext>
                    </a:extLst>
                  </a:tr>
                  <a:tr h="622808">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endParaRPr lang="en-US"/>
                        </a:p>
                      </a:txBody>
                      <a:tcPr>
                        <a:blipFill>
                          <a:blip r:embed="rId2"/>
                          <a:stretch>
                            <a:fillRect l="-140280" t="-421569" b="-24510"/>
                          </a:stretch>
                        </a:blipFill>
                      </a:tcPr>
                    </a:tc>
                    <a:extLst>
                      <a:ext uri="{0D108BD9-81ED-4DB2-BD59-A6C34878D82A}">
                        <a16:rowId xmlns:a16="http://schemas.microsoft.com/office/drawing/2014/main" val="2809330117"/>
                      </a:ext>
                    </a:extLst>
                  </a:tr>
                </a:tbl>
              </a:graphicData>
            </a:graphic>
          </p:graphicFrame>
        </mc:Fallback>
      </mc:AlternateContent>
    </p:spTree>
    <p:extLst>
      <p:ext uri="{BB962C8B-B14F-4D97-AF65-F5344CB8AC3E}">
        <p14:creationId xmlns:p14="http://schemas.microsoft.com/office/powerpoint/2010/main" val="2269983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DF2E66C-2A4D-48A6-8CF4-27DCC6740B67}"/>
                  </a:ext>
                </a:extLst>
              </p:cNvPr>
              <p:cNvSpPr>
                <a:spLocks noGrp="1"/>
              </p:cNvSpPr>
              <p:nvPr>
                <p:ph idx="1"/>
              </p:nvPr>
            </p:nvSpPr>
            <p:spPr>
              <a:xfrm>
                <a:off x="166681" y="1332703"/>
                <a:ext cx="11699087" cy="4414954"/>
              </a:xfrm>
            </p:spPr>
            <p:txBody>
              <a:bodyPr>
                <a:normAutofit lnSpcReduction="10000"/>
              </a:bodyPr>
              <a:lstStyle/>
              <a:p>
                <a:r>
                  <a:rPr lang="en-US" sz="2400" dirty="0"/>
                  <a:t>Let’s take a simple one-dimensional example, with perfect observability (i.e. </a:t>
                </a:r>
                <a14:m>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t>).</a:t>
                </a:r>
                <a:r>
                  <a:rPr lang="en-US" sz="2400" b="1" dirty="0"/>
                  <a:t> </a:t>
                </a:r>
                <a:r>
                  <a:rPr lang="en-US" sz="2400" dirty="0"/>
                  <a:t>So, at each step,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sz="2400" b="1" dirty="0"/>
                  <a:t> </a:t>
                </a:r>
                <a:r>
                  <a:rPr lang="en-US" sz="2400" dirty="0"/>
                  <a:t>is the measurement.</a:t>
                </a:r>
                <a:endParaRPr lang="en-US" sz="2400" b="1" dirty="0"/>
              </a:p>
              <a:p>
                <a:pPr>
                  <a:lnSpc>
                    <a:spcPct val="110000"/>
                  </a:lnSpc>
                  <a:spcAft>
                    <a:spcPts val="600"/>
                  </a:spcAft>
                </a:pPr>
                <a:r>
                  <a:rPr lang="en-US" sz="2400" dirty="0"/>
                  <a:t>Then, Kalman filter prediction equations become:</a:t>
                </a:r>
              </a:p>
              <a:p>
                <a:pPr lvl="1"/>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𝑎</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−1|</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𝑏𝑢</m:t>
                    </m:r>
                  </m:oMath>
                </a14:m>
                <a:r>
                  <a:rPr lang="en-US" sz="2400" dirty="0"/>
                  <a:t> ;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groupChr>
                          <m:groupChrPr>
                            <m:chr m:val="⏟"/>
                            <m:ctrlPr>
                              <a:rPr lang="en-US" sz="2400" b="0" i="1" smtClean="0">
                                <a:latin typeface="Cambria Math" panose="02040503050406030204" pitchFamily="18" charset="0"/>
                              </a:rPr>
                            </m:ctrlPr>
                          </m:groupChrPr>
                          <m:e>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2</m:t>
                                </m:r>
                              </m:sup>
                            </m:sSup>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𝑘</m:t>
                                </m:r>
                                <m:r>
                                  <a:rPr lang="en-US" sz="2400" i="1">
                                    <a:latin typeface="Cambria Math" panose="02040503050406030204" pitchFamily="18" charset="0"/>
                                  </a:rPr>
                                  <m:t>−1|</m:t>
                                </m:r>
                                <m: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2</m:t>
                                </m:r>
                              </m:sup>
                            </m:sSubSup>
                          </m:e>
                        </m:groupChr>
                      </m:e>
                      <m:lim>
                        <m:eqArr>
                          <m:eqArrPr>
                            <m:ctrlPr>
                              <a:rPr lang="en-US" sz="2400" b="0" i="1" smtClean="0">
                                <a:latin typeface="Cambria Math" panose="02040503050406030204" pitchFamily="18" charset="0"/>
                              </a:rPr>
                            </m:ctrlPr>
                          </m:eqArrPr>
                          <m:e>
                            <m:r>
                              <m:rPr>
                                <m:sty m:val="p"/>
                              </m:rPr>
                              <a:rPr lang="en-US" sz="2400" b="0" i="0" smtClean="0">
                                <a:latin typeface="Cambria Math" panose="02040503050406030204" pitchFamily="18" charset="0"/>
                              </a:rPr>
                              <m:t>prior</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uncertainty</m:t>
                            </m:r>
                          </m:e>
                          <m:e>
                            <m:r>
                              <m:rPr>
                                <m:sty m:val="p"/>
                              </m:rPr>
                              <a:rPr lang="en-US" sz="2400" b="0" i="0" smtClean="0">
                                <a:latin typeface="Cambria Math" panose="02040503050406030204" pitchFamily="18" charset="0"/>
                              </a:rPr>
                              <m:t>in</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estimate</m:t>
                            </m:r>
                          </m:e>
                        </m:eqArr>
                      </m:lim>
                    </m:limLow>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groupChr>
                          <m:groupChrPr>
                            <m:chr m:val="⏟"/>
                            <m:ctrlPr>
                              <a:rPr lang="en-US" sz="2400" b="0" i="1" smtClean="0">
                                <a:latin typeface="Cambria Math" panose="02040503050406030204" pitchFamily="18" charset="0"/>
                              </a:rPr>
                            </m:ctrlPr>
                          </m:groupChrPr>
                          <m:e>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𝑞</m:t>
                                </m:r>
                              </m:sub>
                              <m:sup>
                                <m:r>
                                  <a:rPr lang="en-US" sz="2400" i="1">
                                    <a:latin typeface="Cambria Math" panose="02040503050406030204" pitchFamily="18" charset="0"/>
                                  </a:rPr>
                                  <m:t>2</m:t>
                                </m:r>
                              </m:sup>
                            </m:sSubSup>
                          </m:e>
                        </m:groupChr>
                      </m:e>
                      <m:lim>
                        <m:eqArr>
                          <m:eqArrPr>
                            <m:ctrlPr>
                              <a:rPr lang="en-US" sz="2400" b="0" i="1" smtClean="0">
                                <a:latin typeface="Cambria Math" panose="02040503050406030204" pitchFamily="18" charset="0"/>
                              </a:rPr>
                            </m:ctrlPr>
                          </m:eqArrPr>
                          <m:e>
                            <m:r>
                              <m:rPr>
                                <m:sty m:val="p"/>
                              </m:rPr>
                              <a:rPr lang="en-US" sz="2400" b="0" i="0" smtClean="0">
                                <a:latin typeface="Cambria Math" panose="02040503050406030204" pitchFamily="18" charset="0"/>
                              </a:rPr>
                              <m:t>uncertainty</m:t>
                            </m:r>
                          </m:e>
                          <m:e>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process</m:t>
                            </m:r>
                          </m:e>
                        </m:eqArr>
                      </m:lim>
                    </m:limLow>
                  </m:oMath>
                </a14:m>
                <a:endParaRPr lang="en-US" sz="2400" dirty="0"/>
              </a:p>
              <a:p>
                <a:r>
                  <a:rPr lang="en-US" sz="2400" dirty="0"/>
                  <a:t>Also, the correction equations become:</a:t>
                </a:r>
              </a:p>
              <a:p>
                <a:pPr lvl="1"/>
                <a:r>
                  <a:rPr lang="en-US" sz="2400" dirty="0"/>
                  <a:t>Innovation: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oMath>
                </a14:m>
                <a:r>
                  <a:rPr lang="en-US" sz="2400" dirty="0"/>
                  <a:t>, Innovation variance =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𝜎</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a14:m>
                <a:endParaRPr lang="en-US" sz="2400" dirty="0"/>
              </a:p>
              <a:p>
                <a:pPr lvl="1"/>
                <a:r>
                  <a:rPr lang="en-US" sz="2400" dirty="0"/>
                  <a:t>Optimal gain: </a:t>
                </a:r>
                <a14:m>
                  <m:oMath xmlns:m="http://schemas.openxmlformats.org/officeDocument/2006/math">
                    <m:r>
                      <a:rPr lang="en-US" sz="2400" b="0" i="1" smtClean="0">
                        <a:latin typeface="Cambria Math" panose="02040503050406030204" pitchFamily="18" charset="0"/>
                      </a:rPr>
                      <m:t>𝑘</m:t>
                    </m:r>
                    <m:r>
                      <a:rPr lang="en-US" sz="2400" b="0" i="0" smtClean="0">
                        <a:latin typeface="Cambria Math" panose="02040503050406030204" pitchFamily="18" charset="0"/>
                      </a:rPr>
                      <m:t>= </m:t>
                    </m:r>
                    <m:f>
                      <m:fPr>
                        <m:type m:val="lin"/>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𝑟</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2</m:t>
                            </m:r>
                          </m:sup>
                        </m:sSubSup>
                      </m:den>
                    </m:f>
                    <m:r>
                      <a:rPr lang="en-US" sz="2400" b="0" i="1" smtClean="0">
                        <a:latin typeface="Cambria Math" panose="02040503050406030204" pitchFamily="18" charset="0"/>
                      </a:rPr>
                      <m:t>)</m:t>
                    </m:r>
                  </m:oMath>
                </a14:m>
                <a:r>
                  <a:rPr lang="en-US" sz="2400" dirty="0"/>
                  <a:t>, </a:t>
                </a:r>
              </a:p>
              <a:p>
                <a:pPr lvl="1"/>
                <a:r>
                  <a:rPr lang="en-US" sz="2400" dirty="0"/>
                  <a:t>Updated state estimate: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sub>
                    </m:sSub>
                    <m:r>
                      <a:rPr lang="en-US" sz="2400" b="0" i="1" smtClean="0">
                        <a:latin typeface="Cambria Math" panose="02040503050406030204" pitchFamily="18" charset="0"/>
                      </a:rPr>
                      <m:t>)</m:t>
                    </m:r>
                  </m:oMath>
                </a14:m>
                <a:endParaRPr lang="en-US" sz="2400" dirty="0"/>
              </a:p>
              <a:p>
                <a:pPr lvl="1"/>
                <a:r>
                  <a:rPr lang="en-US" sz="2400" dirty="0"/>
                  <a:t>I.e. updated state estimate: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sub>
                    </m:sSub>
                    <m:r>
                      <a:rPr lang="en-US" sz="2400" i="1">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𝑘</m:t>
                        </m:r>
                      </m:e>
                    </m:d>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𝑘</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sub>
                    </m:sSub>
                  </m:oMath>
                </a14:m>
                <a:r>
                  <a:rPr lang="en-US" sz="2400" dirty="0"/>
                  <a:t> (Weighted average!)</a:t>
                </a:r>
              </a:p>
              <a:p>
                <a:pPr lvl="1"/>
                <a:endParaRPr lang="en-US" sz="2400" dirty="0"/>
              </a:p>
            </p:txBody>
          </p:sp>
        </mc:Choice>
        <mc:Fallback xmlns="">
          <p:sp>
            <p:nvSpPr>
              <p:cNvPr id="2" name="Content Placeholder 1">
                <a:extLst>
                  <a:ext uri="{FF2B5EF4-FFF2-40B4-BE49-F238E27FC236}">
                    <a16:creationId xmlns:a16="http://schemas.microsoft.com/office/drawing/2014/main" id="{5DF2E66C-2A4D-48A6-8CF4-27DCC6740B67}"/>
                  </a:ext>
                </a:extLst>
              </p:cNvPr>
              <p:cNvSpPr>
                <a:spLocks noGrp="1" noRot="1" noChangeAspect="1" noMove="1" noResize="1" noEditPoints="1" noAdjustHandles="1" noChangeArrowheads="1" noChangeShapeType="1" noTextEdit="1"/>
              </p:cNvSpPr>
              <p:nvPr>
                <p:ph idx="1"/>
              </p:nvPr>
            </p:nvSpPr>
            <p:spPr>
              <a:xfrm>
                <a:off x="166681" y="1332703"/>
                <a:ext cx="11699087" cy="4414954"/>
              </a:xfrm>
              <a:blipFill>
                <a:blip r:embed="rId2"/>
                <a:stretch>
                  <a:fillRect l="-417" t="-26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2675A62-F7ED-4D7E-AE5E-254526253B0E}"/>
              </a:ext>
            </a:extLst>
          </p:cNvPr>
          <p:cNvSpPr>
            <a:spLocks noGrp="1"/>
          </p:cNvSpPr>
          <p:nvPr>
            <p:ph type="title"/>
          </p:nvPr>
        </p:nvSpPr>
        <p:spPr/>
        <p:txBody>
          <a:bodyPr>
            <a:normAutofit fontScale="90000"/>
          </a:bodyPr>
          <a:lstStyle/>
          <a:p>
            <a:r>
              <a:rPr lang="en-US" dirty="0"/>
              <a:t>What are all these equations? How to make sense?</a:t>
            </a:r>
          </a:p>
        </p:txBody>
      </p:sp>
      <p:sp>
        <p:nvSpPr>
          <p:cNvPr id="4" name="Slide Number Placeholder 3">
            <a:extLst>
              <a:ext uri="{FF2B5EF4-FFF2-40B4-BE49-F238E27FC236}">
                <a16:creationId xmlns:a16="http://schemas.microsoft.com/office/drawing/2014/main" id="{9AEB8879-3BC9-4656-A86A-BAF76685935D}"/>
              </a:ext>
            </a:extLst>
          </p:cNvPr>
          <p:cNvSpPr>
            <a:spLocks noGrp="1"/>
          </p:cNvSpPr>
          <p:nvPr>
            <p:ph type="sldNum" sz="quarter" idx="12"/>
          </p:nvPr>
        </p:nvSpPr>
        <p:spPr/>
        <p:txBody>
          <a:bodyPr/>
          <a:lstStyle/>
          <a:p>
            <a:fld id="{29AAD378-655A-49C6-813C-9FD132EF7440}" type="slidenum">
              <a:rPr lang="en-US" smtClean="0"/>
              <a:pPr/>
              <a:t>54</a:t>
            </a:fld>
            <a:endParaRPr lang="en-US" dirty="0"/>
          </a:p>
        </p:txBody>
      </p:sp>
    </p:spTree>
    <p:extLst>
      <p:ext uri="{BB962C8B-B14F-4D97-AF65-F5344CB8AC3E}">
        <p14:creationId xmlns:p14="http://schemas.microsoft.com/office/powerpoint/2010/main" val="2378051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674B361-4832-4A21-9A50-8976DF1F69ED}"/>
                  </a:ext>
                </a:extLst>
              </p:cNvPr>
              <p:cNvSpPr>
                <a:spLocks noGrp="1"/>
              </p:cNvSpPr>
              <p:nvPr>
                <p:ph idx="1"/>
              </p:nvPr>
            </p:nvSpPr>
            <p:spPr/>
            <p:txBody>
              <a:bodyPr>
                <a:normAutofit lnSpcReduction="10000"/>
              </a:bodyPr>
              <a:lstStyle/>
              <a:p>
                <a:r>
                  <a:rPr lang="en-US" dirty="0"/>
                  <a:t>We skipped derivations of equations of the Kalman filter, but a fundamental property assumed is that the process model and measurement model are both linear.</a:t>
                </a:r>
              </a:p>
              <a:p>
                <a:r>
                  <a:rPr lang="en-US" dirty="0"/>
                  <a:t>Under linear models and Gaussian process/measurement noise, a Kalman filter is an </a:t>
                </a:r>
                <a:r>
                  <a:rPr lang="en-US" i="1" dirty="0"/>
                  <a:t>optimal</a:t>
                </a:r>
                <a:r>
                  <a:rPr lang="en-US" dirty="0"/>
                  <a:t> state estimator (minimizes mean square error between estimate and actual state)</a:t>
                </a:r>
              </a:p>
              <a:p>
                <a:r>
                  <a:rPr lang="en-US" dirty="0"/>
                  <a:t>In an EKF, state transitions and observations need not be linear functions of the state, but can be any differentiable functions</a:t>
                </a:r>
              </a:p>
              <a:p>
                <a:r>
                  <a:rPr lang="en-US" dirty="0"/>
                  <a:t>I.e., the process and measurement models are as follows: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m:oMathPara>
                </a14:m>
                <a:endParaRPr lang="en-US" dirty="0"/>
              </a:p>
            </p:txBody>
          </p:sp>
        </mc:Choice>
        <mc:Fallback xmlns="">
          <p:sp>
            <p:nvSpPr>
              <p:cNvPr id="2" name="Content Placeholder 1">
                <a:extLst>
                  <a:ext uri="{FF2B5EF4-FFF2-40B4-BE49-F238E27FC236}">
                    <a16:creationId xmlns:a16="http://schemas.microsoft.com/office/drawing/2014/main" id="{4674B361-4832-4A21-9A50-8976DF1F69ED}"/>
                  </a:ext>
                </a:extLst>
              </p:cNvPr>
              <p:cNvSpPr>
                <a:spLocks noGrp="1" noRot="1" noChangeAspect="1" noMove="1" noResize="1" noEditPoints="1" noAdjustHandles="1" noChangeArrowheads="1" noChangeShapeType="1" noTextEdit="1"/>
              </p:cNvSpPr>
              <p:nvPr>
                <p:ph idx="1"/>
              </p:nvPr>
            </p:nvSpPr>
            <p:spPr>
              <a:blipFill>
                <a:blip r:embed="rId2"/>
                <a:stretch>
                  <a:fillRect l="-625" t="-3226" r="-67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E893E14-0963-467B-B7E1-FD0C1597211E}"/>
              </a:ext>
            </a:extLst>
          </p:cNvPr>
          <p:cNvSpPr>
            <a:spLocks noGrp="1"/>
          </p:cNvSpPr>
          <p:nvPr>
            <p:ph type="title"/>
          </p:nvPr>
        </p:nvSpPr>
        <p:spPr/>
        <p:txBody>
          <a:bodyPr/>
          <a:lstStyle/>
          <a:p>
            <a:r>
              <a:rPr lang="en-US" dirty="0"/>
              <a:t>Extended Kalman Filter</a:t>
            </a:r>
          </a:p>
        </p:txBody>
      </p:sp>
      <p:sp>
        <p:nvSpPr>
          <p:cNvPr id="4" name="Slide Number Placeholder 3">
            <a:extLst>
              <a:ext uri="{FF2B5EF4-FFF2-40B4-BE49-F238E27FC236}">
                <a16:creationId xmlns:a16="http://schemas.microsoft.com/office/drawing/2014/main" id="{56E51DBB-2E81-457C-82F4-D8F3B00BA167}"/>
              </a:ext>
            </a:extLst>
          </p:cNvPr>
          <p:cNvSpPr>
            <a:spLocks noGrp="1"/>
          </p:cNvSpPr>
          <p:nvPr>
            <p:ph type="sldNum" sz="quarter" idx="12"/>
          </p:nvPr>
        </p:nvSpPr>
        <p:spPr/>
        <p:txBody>
          <a:bodyPr/>
          <a:lstStyle/>
          <a:p>
            <a:fld id="{29AAD378-655A-49C6-813C-9FD132EF7440}" type="slidenum">
              <a:rPr lang="en-US" smtClean="0"/>
              <a:pPr/>
              <a:t>55</a:t>
            </a:fld>
            <a:endParaRPr lang="en-US" dirty="0"/>
          </a:p>
        </p:txBody>
      </p:sp>
    </p:spTree>
    <p:extLst>
      <p:ext uri="{BB962C8B-B14F-4D97-AF65-F5344CB8AC3E}">
        <p14:creationId xmlns:p14="http://schemas.microsoft.com/office/powerpoint/2010/main" val="1384515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DA59744-B938-42E2-AE57-CBA953AD5662}"/>
                  </a:ext>
                </a:extLst>
              </p:cNvPr>
              <p:cNvSpPr>
                <a:spLocks noGrp="1"/>
              </p:cNvSpPr>
              <p:nvPr>
                <p:ph idx="1"/>
              </p:nvPr>
            </p:nvSpPr>
            <p:spPr>
              <a:xfrm>
                <a:off x="166681" y="1332703"/>
                <a:ext cx="11699087" cy="2507777"/>
              </a:xfrm>
            </p:spPr>
            <p:txBody>
              <a:bodyPr/>
              <a:lstStyle/>
              <a:p>
                <a:r>
                  <a:rPr lang="en-US" dirty="0"/>
                  <a:t>Functions </a:t>
                </a:r>
                <a14:m>
                  <m:oMath xmlns:m="http://schemas.openxmlformats.org/officeDocument/2006/math">
                    <m:r>
                      <a:rPr lang="en-US" b="0" i="1" smtClean="0">
                        <a:latin typeface="Cambria Math" panose="02040503050406030204" pitchFamily="18" charset="0"/>
                      </a:rPr>
                      <m:t>𝑓</m:t>
                    </m:r>
                  </m:oMath>
                </a14:m>
                <a:r>
                  <a:rPr lang="en-US" dirty="0"/>
                  <a:t> and </a:t>
                </a:r>
                <a14:m>
                  <m:oMath xmlns:m="http://schemas.openxmlformats.org/officeDocument/2006/math">
                    <m:r>
                      <a:rPr lang="en-US" b="0" i="1" smtClean="0">
                        <a:latin typeface="Cambria Math" panose="02040503050406030204" pitchFamily="18" charset="0"/>
                      </a:rPr>
                      <m:t>h</m:t>
                    </m:r>
                  </m:oMath>
                </a14:m>
                <a:r>
                  <a:rPr lang="en-US" dirty="0"/>
                  <a:t> can be used directly to compute state-prediction, and predicted measurement, but cannot be directly used to update covariances</a:t>
                </a:r>
              </a:p>
              <a:p>
                <a:r>
                  <a:rPr lang="en-US" dirty="0"/>
                  <a:t>So, we instead use the Jacobian of the dynamics at the predicted state</a:t>
                </a:r>
              </a:p>
              <a:p>
                <a:r>
                  <a:rPr lang="en-US" dirty="0"/>
                  <a:t>This linearizes the non-linear dynamics around the current estimate</a:t>
                </a:r>
              </a:p>
              <a:p>
                <a:r>
                  <a:rPr lang="en-US" dirty="0"/>
                  <a:t>Prediction updates:</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FDA59744-B938-42E2-AE57-CBA953AD5662}"/>
                  </a:ext>
                </a:extLst>
              </p:cNvPr>
              <p:cNvSpPr>
                <a:spLocks noGrp="1" noRot="1" noChangeAspect="1" noMove="1" noResize="1" noEditPoints="1" noAdjustHandles="1" noChangeArrowheads="1" noChangeShapeType="1" noTextEdit="1"/>
              </p:cNvSpPr>
              <p:nvPr>
                <p:ph idx="1"/>
              </p:nvPr>
            </p:nvSpPr>
            <p:spPr>
              <a:xfrm>
                <a:off x="166681" y="1332703"/>
                <a:ext cx="11699087" cy="2507777"/>
              </a:xfrm>
              <a:blipFill>
                <a:blip r:embed="rId2"/>
                <a:stretch>
                  <a:fillRect l="-625" t="-4136" b="-243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57AF97B-BD0A-4E8E-BAF9-52CBBA787494}"/>
              </a:ext>
            </a:extLst>
          </p:cNvPr>
          <p:cNvSpPr>
            <a:spLocks noGrp="1"/>
          </p:cNvSpPr>
          <p:nvPr>
            <p:ph type="title"/>
          </p:nvPr>
        </p:nvSpPr>
        <p:spPr/>
        <p:txBody>
          <a:bodyPr/>
          <a:lstStyle/>
          <a:p>
            <a:r>
              <a:rPr lang="en-US" dirty="0"/>
              <a:t>EKF updates</a:t>
            </a:r>
          </a:p>
        </p:txBody>
      </p:sp>
      <p:sp>
        <p:nvSpPr>
          <p:cNvPr id="4" name="Slide Number Placeholder 3">
            <a:extLst>
              <a:ext uri="{FF2B5EF4-FFF2-40B4-BE49-F238E27FC236}">
                <a16:creationId xmlns:a16="http://schemas.microsoft.com/office/drawing/2014/main" id="{3A691081-8DF6-4280-922E-D66DB03F991D}"/>
              </a:ext>
            </a:extLst>
          </p:cNvPr>
          <p:cNvSpPr>
            <a:spLocks noGrp="1"/>
          </p:cNvSpPr>
          <p:nvPr>
            <p:ph type="sldNum" sz="quarter" idx="12"/>
          </p:nvPr>
        </p:nvSpPr>
        <p:spPr/>
        <p:txBody>
          <a:bodyPr/>
          <a:lstStyle/>
          <a:p>
            <a:fld id="{29AAD378-655A-49C6-813C-9FD132EF7440}" type="slidenum">
              <a:rPr lang="en-US" smtClean="0"/>
              <a:pPr/>
              <a:t>56</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76D7EA1-57A4-4DD1-B0FE-770782077710}"/>
                  </a:ext>
                </a:extLst>
              </p:cNvPr>
              <p:cNvSpPr/>
              <p:nvPr/>
            </p:nvSpPr>
            <p:spPr>
              <a:xfrm>
                <a:off x="333102" y="3963981"/>
                <a:ext cx="6466114" cy="13657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i="1" dirty="0">
                          <a:solidFill>
                            <a:schemeClr val="tx1"/>
                          </a:solidFill>
                          <a:latin typeface="Cambria Math" panose="02040503050406030204" pitchFamily="18" charset="0"/>
                        </a:rPr>
                        <m:t>≔</m:t>
                      </m:r>
                      <m:r>
                        <a:rPr lang="en-US" sz="3600" b="0" i="1" dirty="0" smtClean="0">
                          <a:solidFill>
                            <a:schemeClr val="tx1"/>
                          </a:solidFill>
                          <a:latin typeface="Cambria Math" panose="02040503050406030204" pitchFamily="18" charset="0"/>
                        </a:rPr>
                        <m:t>𝑓</m:t>
                      </m:r>
                      <m:r>
                        <a:rPr lang="en-US" sz="3600" b="0" i="1" dirty="0" smtClean="0">
                          <a:solidFill>
                            <a:schemeClr val="tx1"/>
                          </a:solidFill>
                          <a:latin typeface="Cambria Math" panose="02040503050406030204" pitchFamily="18" charset="0"/>
                        </a:rPr>
                        <m:t>(</m:t>
                      </m:r>
                      <m:sSub>
                        <m:sSubPr>
                          <m:ctrlPr>
                            <a:rPr lang="en-US" sz="3600" i="1" dirty="0">
                              <a:solidFill>
                                <a:schemeClr val="tx1"/>
                              </a:solidFill>
                              <a:latin typeface="Cambria Math" panose="02040503050406030204" pitchFamily="18" charset="0"/>
                            </a:rPr>
                          </m:ctrlPr>
                        </m:sSubPr>
                        <m:e>
                          <m:acc>
                            <m:accPr>
                              <m:chr m:val="̂"/>
                              <m:ctrlPr>
                                <a:rPr lang="en-US" sz="3600" b="1" i="1">
                                  <a:solidFill>
                                    <a:schemeClr val="tx1"/>
                                  </a:solidFill>
                                  <a:latin typeface="Cambria Math" panose="02040503050406030204" pitchFamily="18" charset="0"/>
                                </a:rPr>
                              </m:ctrlPr>
                            </m:accPr>
                            <m:e>
                              <m:r>
                                <a:rPr lang="en-US" sz="3600" b="1">
                                  <a:solidFill>
                                    <a:schemeClr val="tx1"/>
                                  </a:solidFill>
                                  <a:latin typeface="Cambria Math" panose="02040503050406030204" pitchFamily="18" charset="0"/>
                                </a:rPr>
                                <m:t>𝐱</m:t>
                              </m:r>
                            </m:e>
                          </m:acc>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dirty="0">
                              <a:solidFill>
                                <a:schemeClr val="tx1"/>
                              </a:solidFill>
                              <a:latin typeface="Cambria Math" panose="02040503050406030204" pitchFamily="18" charset="0"/>
                            </a:rPr>
                            <m:t>𝑘</m:t>
                          </m:r>
                          <m:r>
                            <a:rPr lang="en-US" sz="3600" i="1" dirty="0">
                              <a:solidFill>
                                <a:schemeClr val="tx1"/>
                              </a:solidFill>
                              <a:latin typeface="Cambria Math" panose="02040503050406030204" pitchFamily="18" charset="0"/>
                            </a:rPr>
                            <m:t>−1</m:t>
                          </m:r>
                        </m:sub>
                      </m:sSub>
                      <m:r>
                        <a:rPr lang="en-US" sz="3600" b="0" i="1" dirty="0" smtClean="0">
                          <a:solidFill>
                            <a:schemeClr val="tx1"/>
                          </a:solidFill>
                          <a:latin typeface="Cambria Math" panose="02040503050406030204" pitchFamily="18" charset="0"/>
                        </a:rPr>
                        <m:t>,</m:t>
                      </m:r>
                      <m:sSub>
                        <m:sSubPr>
                          <m:ctrlPr>
                            <a:rPr lang="en-US" sz="3600" i="1" dirty="0">
                              <a:solidFill>
                                <a:schemeClr val="tx1"/>
                              </a:solidFill>
                              <a:latin typeface="Cambria Math" panose="02040503050406030204" pitchFamily="18" charset="0"/>
                            </a:rPr>
                          </m:ctrlPr>
                        </m:sSubPr>
                        <m:e>
                          <m:r>
                            <a:rPr lang="en-US" sz="3600" b="1" dirty="0">
                              <a:solidFill>
                                <a:schemeClr val="tx1"/>
                              </a:solidFill>
                              <a:latin typeface="Cambria Math" panose="02040503050406030204" pitchFamily="18" charset="0"/>
                            </a:rPr>
                            <m:t>𝐮</m:t>
                          </m:r>
                        </m:e>
                        <m:sub>
                          <m:r>
                            <a:rPr lang="en-US" sz="3600" i="1" dirty="0">
                              <a:solidFill>
                                <a:schemeClr val="tx1"/>
                              </a:solidFill>
                              <a:latin typeface="Cambria Math" panose="02040503050406030204" pitchFamily="18" charset="0"/>
                            </a:rPr>
                            <m:t>𝑘</m:t>
                          </m:r>
                        </m:sub>
                      </m:sSub>
                      <m:r>
                        <a:rPr lang="en-US" sz="3600" b="0" i="1" dirty="0" smtClean="0">
                          <a:solidFill>
                            <a:schemeClr val="tx1"/>
                          </a:solidFill>
                          <a:latin typeface="Cambria Math" panose="02040503050406030204" pitchFamily="18" charset="0"/>
                        </a:rPr>
                        <m:t>)</m:t>
                      </m:r>
                    </m:oMath>
                  </m:oMathPara>
                </a14:m>
                <a:endParaRPr lang="en-US" sz="3600"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−1 </m:t>
                          </m:r>
                        </m:sub>
                      </m:sSub>
                      <m:r>
                        <a:rPr lang="en-US" sz="3600" i="1">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𝐹</m:t>
                          </m:r>
                        </m:e>
                        <m:sub>
                          <m:r>
                            <a:rPr lang="en-US" sz="3600" b="0" i="1" smtClean="0">
                              <a:solidFill>
                                <a:schemeClr val="tx1"/>
                              </a:solidFill>
                              <a:latin typeface="Cambria Math" panose="02040503050406030204" pitchFamily="18" charset="0"/>
                            </a:rPr>
                            <m:t>𝑘</m:t>
                          </m:r>
                        </m:sub>
                      </m:sSub>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𝑃</m:t>
                          </m:r>
                        </m:e>
                        <m:sub>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r>
                            <a:rPr lang="en-US" sz="3600" i="1">
                              <a:solidFill>
                                <a:schemeClr val="tx1"/>
                              </a:solidFill>
                              <a:latin typeface="Cambria Math" panose="02040503050406030204" pitchFamily="18" charset="0"/>
                            </a:rPr>
                            <m:t>𝑘</m:t>
                          </m:r>
                          <m:r>
                            <a:rPr lang="en-US" sz="3600" i="1">
                              <a:solidFill>
                                <a:schemeClr val="tx1"/>
                              </a:solidFill>
                              <a:latin typeface="Cambria Math" panose="02040503050406030204" pitchFamily="18" charset="0"/>
                            </a:rPr>
                            <m:t>−1</m:t>
                          </m:r>
                        </m:sub>
                      </m:sSub>
                      <m:sSubSup>
                        <m:sSubSupPr>
                          <m:ctrlPr>
                            <a:rPr lang="en-US" sz="3600" b="0" i="1" smtClean="0">
                              <a:solidFill>
                                <a:schemeClr val="tx1"/>
                              </a:solidFill>
                              <a:latin typeface="Cambria Math" panose="02040503050406030204" pitchFamily="18" charset="0"/>
                            </a:rPr>
                          </m:ctrlPr>
                        </m:sSubSupPr>
                        <m:e>
                          <m:r>
                            <a:rPr lang="en-US" sz="3600" b="0" i="1" smtClean="0">
                              <a:solidFill>
                                <a:schemeClr val="tx1"/>
                              </a:solidFill>
                              <a:latin typeface="Cambria Math" panose="02040503050406030204" pitchFamily="18" charset="0"/>
                            </a:rPr>
                            <m:t>𝐹</m:t>
                          </m:r>
                        </m:e>
                        <m:sub>
                          <m:r>
                            <a:rPr lang="en-US" sz="3600" b="0" i="1" smtClean="0">
                              <a:solidFill>
                                <a:schemeClr val="tx1"/>
                              </a:solidFill>
                              <a:latin typeface="Cambria Math" panose="02040503050406030204" pitchFamily="18" charset="0"/>
                            </a:rPr>
                            <m:t>𝑘</m:t>
                          </m:r>
                        </m:sub>
                        <m:sup>
                          <m:r>
                            <a:rPr lang="en-US" sz="3600" i="1">
                              <a:solidFill>
                                <a:schemeClr val="tx1"/>
                              </a:solidFill>
                              <a:latin typeface="Cambria Math" panose="02040503050406030204" pitchFamily="18" charset="0"/>
                            </a:rPr>
                            <m:t>𝑇</m:t>
                          </m:r>
                        </m:sup>
                      </m:sSubSup>
                      <m:r>
                        <a:rPr lang="en-US" sz="3600" i="1">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𝑄</m:t>
                          </m:r>
                        </m:e>
                        <m:sub>
                          <m:r>
                            <a:rPr lang="en-US" sz="3600" b="0" i="1" smtClean="0">
                              <a:solidFill>
                                <a:schemeClr val="tx1"/>
                              </a:solidFill>
                              <a:latin typeface="Cambria Math" panose="02040503050406030204" pitchFamily="18" charset="0"/>
                            </a:rPr>
                            <m:t>𝑘</m:t>
                          </m:r>
                        </m:sub>
                      </m:sSub>
                    </m:oMath>
                  </m:oMathPara>
                </a14:m>
                <a:endParaRPr lang="en-US" sz="3600" dirty="0">
                  <a:solidFill>
                    <a:schemeClr val="tx1"/>
                  </a:solidFill>
                </a:endParaRPr>
              </a:p>
            </p:txBody>
          </p:sp>
        </mc:Choice>
        <mc:Fallback xmlns="">
          <p:sp>
            <p:nvSpPr>
              <p:cNvPr id="5" name="Rectangle 4">
                <a:extLst>
                  <a:ext uri="{FF2B5EF4-FFF2-40B4-BE49-F238E27FC236}">
                    <a16:creationId xmlns:a16="http://schemas.microsoft.com/office/drawing/2014/main" id="{976D7EA1-57A4-4DD1-B0FE-770782077710}"/>
                  </a:ext>
                </a:extLst>
              </p:cNvPr>
              <p:cNvSpPr>
                <a:spLocks noRot="1" noChangeAspect="1" noMove="1" noResize="1" noEditPoints="1" noAdjustHandles="1" noChangeArrowheads="1" noChangeShapeType="1" noTextEdit="1"/>
              </p:cNvSpPr>
              <p:nvPr/>
            </p:nvSpPr>
            <p:spPr>
              <a:xfrm>
                <a:off x="333102" y="3963981"/>
                <a:ext cx="6466114" cy="13657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EC3F911-0FB4-4EB1-A006-424BE11332CD}"/>
                  </a:ext>
                </a:extLst>
              </p:cNvPr>
              <p:cNvSpPr/>
              <p:nvPr/>
            </p:nvSpPr>
            <p:spPr>
              <a:xfrm>
                <a:off x="7680959" y="3963981"/>
                <a:ext cx="4083101" cy="15252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𝐹</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m:t>
                                  </m:r>
                                  <m:r>
                                    <a:rPr lang="en-US" sz="3200" i="1">
                                      <a:latin typeface="Cambria Math" panose="02040503050406030204" pitchFamily="18" charset="0"/>
                                    </a:rPr>
                                    <m:t>𝑓</m:t>
                                  </m:r>
                                </m:num>
                                <m:den>
                                  <m:r>
                                    <a:rPr lang="en-US" sz="3200" i="1">
                                      <a:latin typeface="Cambria Math" panose="02040503050406030204" pitchFamily="18" charset="0"/>
                                    </a:rPr>
                                    <m:t>𝜕</m:t>
                                  </m:r>
                                  <m:r>
                                    <a:rPr lang="en-US" sz="3200" b="1" i="0">
                                      <a:latin typeface="Cambria Math" panose="02040503050406030204" pitchFamily="18" charset="0"/>
                                    </a:rPr>
                                    <m:t>𝐱</m:t>
                                  </m:r>
                                </m:den>
                              </m:f>
                            </m:e>
                          </m:d>
                        </m:e>
                        <m:sub>
                          <m:r>
                            <a:rPr lang="en-US" sz="3200" b="1" i="0" smtClean="0">
                              <a:latin typeface="Cambria Math" panose="02040503050406030204" pitchFamily="18" charset="0"/>
                            </a:rPr>
                            <m:t>𝐱</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acc>
                                <m:accPr>
                                  <m:chr m:val="̂"/>
                                  <m:ctrlPr>
                                    <a:rPr lang="en-US" sz="3200" b="0" i="1" smtClean="0">
                                      <a:latin typeface="Cambria Math" panose="02040503050406030204" pitchFamily="18" charset="0"/>
                                    </a:rPr>
                                  </m:ctrlPr>
                                </m:accPr>
                                <m:e>
                                  <m:r>
                                    <a:rPr lang="en-US" sz="3200" b="1" i="0" smtClean="0">
                                      <a:latin typeface="Cambria Math" panose="02040503050406030204" pitchFamily="18" charset="0"/>
                                    </a:rPr>
                                    <m:t>𝐱</m:t>
                                  </m:r>
                                </m:e>
                              </m:acc>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r>
                            <a:rPr lang="en-US" sz="3200" b="0" i="1" smtClean="0">
                              <a:latin typeface="Cambria Math" panose="02040503050406030204" pitchFamily="18" charset="0"/>
                            </a:rPr>
                            <m:t>,</m:t>
                          </m:r>
                          <m:r>
                            <a:rPr lang="en-US" sz="3200" b="1" i="0" smtClean="0">
                              <a:latin typeface="Cambria Math" panose="02040503050406030204" pitchFamily="18" charset="0"/>
                            </a:rPr>
                            <m:t>𝐮</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1" i="0" smtClean="0">
                                  <a:latin typeface="Cambria Math" panose="02040503050406030204" pitchFamily="18" charset="0"/>
                                </a:rPr>
                                <m:t>𝐮</m:t>
                              </m:r>
                            </m:e>
                            <m:sub>
                              <m:r>
                                <a:rPr lang="en-US" sz="3200" b="0" i="1" smtClean="0">
                                  <a:latin typeface="Cambria Math" panose="02040503050406030204" pitchFamily="18" charset="0"/>
                                </a:rPr>
                                <m:t>𝑘</m:t>
                              </m:r>
                            </m:sub>
                          </m:sSub>
                        </m:sub>
                      </m:sSub>
                    </m:oMath>
                  </m:oMathPara>
                </a14:m>
                <a:endParaRPr lang="en-US" sz="3200" dirty="0"/>
              </a:p>
            </p:txBody>
          </p:sp>
        </mc:Choice>
        <mc:Fallback xmlns="">
          <p:sp>
            <p:nvSpPr>
              <p:cNvPr id="6" name="Rectangle 5">
                <a:extLst>
                  <a:ext uri="{FF2B5EF4-FFF2-40B4-BE49-F238E27FC236}">
                    <a16:creationId xmlns:a16="http://schemas.microsoft.com/office/drawing/2014/main" id="{BEC3F911-0FB4-4EB1-A006-424BE11332CD}"/>
                  </a:ext>
                </a:extLst>
              </p:cNvPr>
              <p:cNvSpPr>
                <a:spLocks noRot="1" noChangeAspect="1" noMove="1" noResize="1" noEditPoints="1" noAdjustHandles="1" noChangeArrowheads="1" noChangeShapeType="1" noTextEdit="1"/>
              </p:cNvSpPr>
              <p:nvPr/>
            </p:nvSpPr>
            <p:spPr>
              <a:xfrm>
                <a:off x="7680959" y="3963981"/>
                <a:ext cx="4083101" cy="152526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3547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400430-767B-4BA4-8546-E5CE43DC4F28}"/>
              </a:ext>
            </a:extLst>
          </p:cNvPr>
          <p:cNvSpPr>
            <a:spLocks noGrp="1"/>
          </p:cNvSpPr>
          <p:nvPr>
            <p:ph idx="1"/>
          </p:nvPr>
        </p:nvSpPr>
        <p:spPr/>
        <p:txBody>
          <a:bodyPr/>
          <a:lstStyle/>
          <a:p>
            <a:r>
              <a:rPr lang="en-US" dirty="0"/>
              <a:t>Correction updates</a:t>
            </a:r>
          </a:p>
          <a:p>
            <a:pPr marL="0" indent="0">
              <a:buNone/>
            </a:pPr>
            <a:endParaRPr lang="en-US" dirty="0"/>
          </a:p>
        </p:txBody>
      </p:sp>
      <p:sp>
        <p:nvSpPr>
          <p:cNvPr id="3" name="Title 2">
            <a:extLst>
              <a:ext uri="{FF2B5EF4-FFF2-40B4-BE49-F238E27FC236}">
                <a16:creationId xmlns:a16="http://schemas.microsoft.com/office/drawing/2014/main" id="{707F5DA4-AA32-4ADE-9DE6-E929916EB21E}"/>
              </a:ext>
            </a:extLst>
          </p:cNvPr>
          <p:cNvSpPr>
            <a:spLocks noGrp="1"/>
          </p:cNvSpPr>
          <p:nvPr>
            <p:ph type="title"/>
          </p:nvPr>
        </p:nvSpPr>
        <p:spPr/>
        <p:txBody>
          <a:bodyPr/>
          <a:lstStyle/>
          <a:p>
            <a:r>
              <a:rPr lang="en-US" dirty="0"/>
              <a:t>EKF updates continued</a:t>
            </a:r>
          </a:p>
        </p:txBody>
      </p:sp>
      <p:sp>
        <p:nvSpPr>
          <p:cNvPr id="4" name="Slide Number Placeholder 3">
            <a:extLst>
              <a:ext uri="{FF2B5EF4-FFF2-40B4-BE49-F238E27FC236}">
                <a16:creationId xmlns:a16="http://schemas.microsoft.com/office/drawing/2014/main" id="{A00EC115-48BA-40AD-9B0A-6E7525B1A5F5}"/>
              </a:ext>
            </a:extLst>
          </p:cNvPr>
          <p:cNvSpPr>
            <a:spLocks noGrp="1"/>
          </p:cNvSpPr>
          <p:nvPr>
            <p:ph type="sldNum" sz="quarter" idx="12"/>
          </p:nvPr>
        </p:nvSpPr>
        <p:spPr/>
        <p:txBody>
          <a:bodyPr/>
          <a:lstStyle/>
          <a:p>
            <a:fld id="{29AAD378-655A-49C6-813C-9FD132EF7440}" type="slidenum">
              <a:rPr lang="en-US" smtClean="0"/>
              <a:pPr/>
              <a:t>57</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452BBD7-05C4-4759-A2E4-36CEA258046E}"/>
                  </a:ext>
                </a:extLst>
              </p:cNvPr>
              <p:cNvGraphicFramePr>
                <a:graphicFrameLocks noGrp="1"/>
              </p:cNvGraphicFramePr>
              <p:nvPr>
                <p:extLst/>
              </p:nvPr>
            </p:nvGraphicFramePr>
            <p:xfrm>
              <a:off x="166680" y="2368672"/>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370840">
                    <a:tc>
                      <a:txBody>
                        <a:bodyPr/>
                        <a:lstStyle/>
                        <a:p>
                          <a:r>
                            <a:rPr lang="en-US" sz="3200" dirty="0">
                              <a:solidFill>
                                <a:srgbClr val="C00000"/>
                              </a:solidFill>
                            </a:rPr>
                            <a:t>Innovation</a:t>
                          </a:r>
                        </a:p>
                      </a:txBody>
                      <a:tcPr>
                        <a:solidFill>
                          <a:schemeClr val="accent6">
                            <a:lumMod val="40000"/>
                            <a:lumOff val="60000"/>
                          </a:schemeClr>
                        </a:solidFill>
                      </a:tcPr>
                    </a:tc>
                    <a:tc>
                      <a:txBody>
                        <a:bodyPr/>
                        <a:lstStyle/>
                        <a:p>
                          <a:pPr algn="l"/>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1">
                                      <a:solidFill>
                                        <a:srgbClr val="C00000"/>
                                      </a:solidFill>
                                      <a:latin typeface="Cambria Math" panose="02040503050406030204" pitchFamily="18" charset="0"/>
                                    </a:rPr>
                                    <m:t>𝐲</m:t>
                                  </m:r>
                                </m:e>
                                <m:sub>
                                  <m:r>
                                    <a:rPr lang="en-US" sz="3200" i="1">
                                      <a:solidFill>
                                        <a:srgbClr val="C00000"/>
                                      </a:solidFill>
                                      <a:latin typeface="Cambria Math" panose="02040503050406030204" pitchFamily="18" charset="0"/>
                                    </a:rPr>
                                    <m:t>𝑘</m:t>
                                  </m:r>
                                </m:sub>
                              </m:sSub>
                              <m:r>
                                <a:rPr lang="en-US" sz="3200" i="1">
                                  <a:solidFill>
                                    <a:srgbClr val="C00000"/>
                                  </a:solidFill>
                                  <a:latin typeface="Cambria Math" panose="02040503050406030204" pitchFamily="18" charset="0"/>
                                </a:rPr>
                                <m:t> ≔</m:t>
                              </m:r>
                              <m:sSub>
                                <m:sSubPr>
                                  <m:ctrlPr>
                                    <a:rPr lang="en-US" sz="3200" i="1">
                                      <a:solidFill>
                                        <a:srgbClr val="C00000"/>
                                      </a:solidFill>
                                      <a:latin typeface="Cambria Math" panose="02040503050406030204" pitchFamily="18" charset="0"/>
                                    </a:rPr>
                                  </m:ctrlPr>
                                </m:sSubPr>
                                <m:e>
                                  <m:r>
                                    <a:rPr lang="en-US" sz="3200" b="1">
                                      <a:solidFill>
                                        <a:srgbClr val="C00000"/>
                                      </a:solidFill>
                                      <a:latin typeface="Cambria Math" panose="02040503050406030204" pitchFamily="18" charset="0"/>
                                    </a:rPr>
                                    <m:t>𝐳</m:t>
                                  </m:r>
                                </m:e>
                                <m:sub>
                                  <m:r>
                                    <a:rPr lang="en-US" sz="3200" i="1">
                                      <a:solidFill>
                                        <a:srgbClr val="C00000"/>
                                      </a:solidFill>
                                      <a:latin typeface="Cambria Math" panose="02040503050406030204" pitchFamily="18" charset="0"/>
                                    </a:rPr>
                                    <m:t>𝑘</m:t>
                                  </m:r>
                                </m:sub>
                              </m:sSub>
                              <m:r>
                                <a:rPr lang="en-US" sz="3200" i="1">
                                  <a:solidFill>
                                    <a:srgbClr val="C00000"/>
                                  </a:solidFill>
                                  <a:latin typeface="Cambria Math" panose="02040503050406030204" pitchFamily="18" charset="0"/>
                                </a:rPr>
                                <m:t>−</m:t>
                              </m:r>
                              <m:r>
                                <a:rPr lang="en-US" sz="3200" b="0" i="1" smtClean="0">
                                  <a:solidFill>
                                    <a:srgbClr val="C00000"/>
                                  </a:solidFill>
                                  <a:latin typeface="Cambria Math" panose="02040503050406030204" pitchFamily="18" charset="0"/>
                                </a:rPr>
                                <m:t>h</m:t>
                              </m:r>
                              <m:r>
                                <a:rPr lang="en-US" sz="3200" b="0" i="1" smtClean="0">
                                  <a:solidFill>
                                    <a:srgbClr val="C00000"/>
                                  </a:solidFill>
                                  <a:latin typeface="Cambria Math" panose="02040503050406030204" pitchFamily="18" charset="0"/>
                                </a:rPr>
                                <m:t>(</m:t>
                              </m:r>
                              <m:sSub>
                                <m:sSubPr>
                                  <m:ctrlPr>
                                    <a:rPr lang="en-US" sz="3200" i="1" dirty="0">
                                      <a:solidFill>
                                        <a:srgbClr val="C00000"/>
                                      </a:solidFill>
                                      <a:latin typeface="Cambria Math" panose="02040503050406030204" pitchFamily="18" charset="0"/>
                                    </a:rPr>
                                  </m:ctrlPr>
                                </m:sSubPr>
                                <m:e>
                                  <m:acc>
                                    <m:accPr>
                                      <m:chr m:val="̂"/>
                                      <m:ctrlPr>
                                        <a:rPr lang="en-US" sz="3200" i="1">
                                          <a:solidFill>
                                            <a:srgbClr val="C00000"/>
                                          </a:solidFill>
                                          <a:latin typeface="Cambria Math" panose="02040503050406030204" pitchFamily="18" charset="0"/>
                                        </a:rPr>
                                      </m:ctrlPr>
                                    </m:accPr>
                                    <m:e>
                                      <m:r>
                                        <a:rPr lang="en-US" sz="3200" b="1">
                                          <a:solidFill>
                                            <a:srgbClr val="C00000"/>
                                          </a:solidFill>
                                          <a:latin typeface="Cambria Math" panose="02040503050406030204" pitchFamily="18" charset="0"/>
                                        </a:rPr>
                                        <m:t>𝐱</m:t>
                                      </m:r>
                                    </m:e>
                                  </m:acc>
                                </m:e>
                                <m:sub>
                                  <m:r>
                                    <a:rPr lang="en-US" sz="3200" i="1" dirty="0">
                                      <a:solidFill>
                                        <a:srgbClr val="C00000"/>
                                      </a:solidFill>
                                      <a:latin typeface="Cambria Math" panose="02040503050406030204" pitchFamily="18" charset="0"/>
                                    </a:rPr>
                                    <m:t>𝑘</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𝑘</m:t>
                                  </m:r>
                                  <m:r>
                                    <a:rPr lang="en-US" sz="3200" i="1" dirty="0">
                                      <a:solidFill>
                                        <a:srgbClr val="C00000"/>
                                      </a:solidFill>
                                      <a:latin typeface="Cambria Math" panose="02040503050406030204" pitchFamily="18" charset="0"/>
                                    </a:rPr>
                                    <m:t>−1</m:t>
                                  </m:r>
                                </m:sub>
                              </m:sSub>
                            </m:oMath>
                          </a14:m>
                          <a:r>
                            <a:rPr lang="en-US" sz="3200" dirty="0">
                              <a:solidFill>
                                <a:srgbClr val="C00000"/>
                              </a:solidFill>
                            </a:rPr>
                            <a:t>)</a:t>
                          </a:r>
                          <a:endParaRPr lang="en-US" sz="3200" dirty="0"/>
                        </a:p>
                      </a:txBody>
                      <a:tcPr>
                        <a:solidFill>
                          <a:schemeClr val="accent6">
                            <a:lumMod val="40000"/>
                            <a:lumOff val="60000"/>
                          </a:schemeClr>
                        </a:solidFill>
                      </a:tcPr>
                    </a:tc>
                    <a:extLst>
                      <a:ext uri="{0D108BD9-81ED-4DB2-BD59-A6C34878D82A}">
                        <a16:rowId xmlns:a16="http://schemas.microsoft.com/office/drawing/2014/main" val="2334556418"/>
                      </a:ext>
                    </a:extLst>
                  </a:tr>
                  <a:tr h="370840">
                    <a:tc>
                      <a:txBody>
                        <a:bodyPr/>
                        <a:lstStyle/>
                        <a:p>
                          <a:r>
                            <a:rPr lang="en-US" sz="3200" dirty="0"/>
                            <a:t>Innovation Covariance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oMath>
                            </m:oMathPara>
                          </a14:m>
                          <a:endParaRPr lang="en-US" sz="3200" dirty="0"/>
                        </a:p>
                      </a:txBody>
                      <a:tcPr/>
                    </a:tc>
                    <a:extLst>
                      <a:ext uri="{0D108BD9-81ED-4DB2-BD59-A6C34878D82A}">
                        <a16:rowId xmlns:a16="http://schemas.microsoft.com/office/drawing/2014/main" val="63196658"/>
                      </a:ext>
                    </a:extLst>
                  </a:tr>
                  <a:tr h="370840">
                    <a:tc>
                      <a:txBody>
                        <a:bodyPr/>
                        <a:lstStyle/>
                        <a:p>
                          <a:r>
                            <a:rPr lang="en-US" sz="3200" dirty="0"/>
                            <a:t>Near-Optimal Kalman Gain</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r>
                                  <a:rPr lang="en-US" sz="3200" b="0" i="0"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𝑇</m:t>
                                    </m:r>
                                  </m:sup>
                                </m:sSubSup>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𝑆</m:t>
                                    </m:r>
                                  </m:e>
                                  <m:sub>
                                    <m:r>
                                      <a:rPr lang="en-US" sz="3200" b="0" i="1" smtClean="0">
                                        <a:latin typeface="Cambria Math" panose="02040503050406030204" pitchFamily="18" charset="0"/>
                                      </a:rPr>
                                      <m:t>𝑘</m:t>
                                    </m:r>
                                  </m:sub>
                                  <m:sup>
                                    <m:r>
                                      <a:rPr lang="en-US" sz="3200" b="0" i="1" smtClean="0">
                                        <a:latin typeface="Cambria Math" panose="02040503050406030204" pitchFamily="18" charset="0"/>
                                      </a:rPr>
                                      <m:t>−1</m:t>
                                    </m:r>
                                  </m:sup>
                                </m:sSubSup>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1781711682"/>
                      </a:ext>
                    </a:extLst>
                  </a:tr>
                  <a:tr h="370840">
                    <a:tc>
                      <a:txBody>
                        <a:bodyPr/>
                        <a:lstStyle/>
                        <a:p>
                          <a:r>
                            <a:rPr lang="en-US" sz="3200" i="1" dirty="0"/>
                            <a:t>A posteriori </a:t>
                          </a:r>
                          <a:r>
                            <a:rPr lang="en-US" sz="3200" dirty="0"/>
                            <a:t>state estimate</a:t>
                          </a:r>
                        </a:p>
                      </a:txBody>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dirty="0" smtClean="0">
                                        <a:latin typeface="Cambria Math" panose="02040503050406030204" pitchFamily="18" charset="0"/>
                                      </a:rPr>
                                    </m:ctrlPr>
                                  </m:sSubPr>
                                  <m:e>
                                    <m:acc>
                                      <m:accPr>
                                        <m:chr m:val="̂"/>
                                        <m:ctrlPr>
                                          <a:rPr lang="en-US" sz="3200" b="1" i="1" smtClean="0">
                                            <a:latin typeface="Cambria Math" panose="02040503050406030204" pitchFamily="18" charset="0"/>
                                          </a:rPr>
                                        </m:ctrlPr>
                                      </m:accPr>
                                      <m:e>
                                        <m:r>
                                          <a:rPr lang="en-US" sz="3200" b="1" i="1" smtClean="0">
                                            <a:latin typeface="Cambria Math" panose="02040503050406030204" pitchFamily="18" charset="0"/>
                                          </a:rPr>
                                          <m:t>𝒙</m:t>
                                        </m:r>
                                      </m:e>
                                    </m:acc>
                                  </m:e>
                                  <m:sub>
                                    <m:r>
                                      <a:rPr lang="en-US" sz="3200" b="0" i="1" dirty="0" smtClean="0">
                                        <a:latin typeface="Cambria Math" panose="02040503050406030204" pitchFamily="18" charset="0"/>
                                      </a:rPr>
                                      <m:t>𝑘</m:t>
                                    </m:r>
                                    <m:r>
                                      <a:rPr lang="en-US" sz="3200" b="0" i="1" dirty="0" smtClean="0">
                                        <a:latin typeface="Cambria Math" panose="02040503050406030204" pitchFamily="18" charset="0"/>
                                      </a:rPr>
                                      <m:t>|</m:t>
                                    </m:r>
                                    <m:r>
                                      <a:rPr lang="en-US" sz="3200" b="0" i="1" dirty="0" smtClean="0">
                                        <a:latin typeface="Cambria Math" panose="02040503050406030204" pitchFamily="18" charset="0"/>
                                      </a:rPr>
                                      <m:t>𝑘</m:t>
                                    </m:r>
                                  </m:sub>
                                </m:sSub>
                                <m:r>
                                  <a:rPr lang="en-US" sz="3200" b="0" i="1" dirty="0" smtClean="0">
                                    <a:latin typeface="Cambria Math" panose="02040503050406030204" pitchFamily="18" charset="0"/>
                                  </a:rPr>
                                  <m:t> ≔</m:t>
                                </m:r>
                                <m:sSub>
                                  <m:sSubPr>
                                    <m:ctrlPr>
                                      <a:rPr lang="en-US" sz="3200" i="1" dirty="0">
                                        <a:latin typeface="Cambria Math" panose="02040503050406030204" pitchFamily="18" charset="0"/>
                                      </a:rPr>
                                    </m:ctrlPr>
                                  </m:sSubPr>
                                  <m:e>
                                    <m:acc>
                                      <m:accPr>
                                        <m:chr m:val="̂"/>
                                        <m:ctrlPr>
                                          <a:rPr lang="en-US" sz="3200" b="1" i="1">
                                            <a:latin typeface="Cambria Math" panose="02040503050406030204" pitchFamily="18" charset="0"/>
                                          </a:rPr>
                                        </m:ctrlPr>
                                      </m:accPr>
                                      <m:e>
                                        <m:r>
                                          <a:rPr lang="en-US" sz="3200" b="1" i="1">
                                            <a:latin typeface="Cambria Math" panose="02040503050406030204" pitchFamily="18" charset="0"/>
                                          </a:rPr>
                                          <m:t>𝒙</m:t>
                                        </m:r>
                                      </m:e>
                                    </m:acc>
                                  </m:e>
                                  <m:sub>
                                    <m:r>
                                      <a:rPr lang="en-US" sz="3200" i="1" dirty="0">
                                        <a:latin typeface="Cambria Math" panose="02040503050406030204" pitchFamily="18" charset="0"/>
                                      </a:rPr>
                                      <m:t>𝑘</m:t>
                                    </m:r>
                                    <m:r>
                                      <a:rPr lang="en-US" sz="3200" i="1" dirty="0">
                                        <a:latin typeface="Cambria Math" panose="02040503050406030204" pitchFamily="18" charset="0"/>
                                      </a:rPr>
                                      <m:t>|</m:t>
                                    </m:r>
                                    <m:r>
                                      <a:rPr lang="en-US" sz="3200" i="1" dirty="0">
                                        <a:latin typeface="Cambria Math" panose="02040503050406030204" pitchFamily="18" charset="0"/>
                                      </a:rPr>
                                      <m:t>𝑘</m:t>
                                    </m:r>
                                    <m:r>
                                      <a:rPr lang="en-US" sz="3200" b="0" i="1" dirty="0" smtClean="0">
                                        <a:latin typeface="Cambria Math" panose="02040503050406030204" pitchFamily="18" charset="0"/>
                                      </a:rPr>
                                      <m:t>−1</m:t>
                                    </m:r>
                                  </m:sub>
                                </m:sSub>
                                <m:r>
                                  <a:rPr lang="en-US" sz="3200" b="0" i="1" dirty="0" smtClean="0">
                                    <a:latin typeface="Cambria Math" panose="02040503050406030204" pitchFamily="18" charset="0"/>
                                  </a:rPr>
                                  <m:t>+</m:t>
                                </m:r>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𝐾</m:t>
                                    </m:r>
                                  </m:e>
                                  <m:sub>
                                    <m:r>
                                      <a:rPr lang="en-US" sz="3200" b="0" i="1" dirty="0" smtClean="0">
                                        <a:latin typeface="Cambria Math" panose="02040503050406030204" pitchFamily="18" charset="0"/>
                                      </a:rPr>
                                      <m:t>𝑘</m:t>
                                    </m:r>
                                  </m:sub>
                                </m:sSub>
                                <m:sSub>
                                  <m:sSubPr>
                                    <m:ctrlPr>
                                      <a:rPr lang="en-US" sz="3200" b="0" i="1" dirty="0" smtClean="0">
                                        <a:latin typeface="Cambria Math" panose="02040503050406030204" pitchFamily="18" charset="0"/>
                                      </a:rPr>
                                    </m:ctrlPr>
                                  </m:sSubPr>
                                  <m:e>
                                    <m:r>
                                      <a:rPr lang="en-US" sz="3200" b="1" i="0" dirty="0" smtClean="0">
                                        <a:latin typeface="Cambria Math" panose="02040503050406030204" pitchFamily="18" charset="0"/>
                                      </a:rPr>
                                      <m:t>𝐲</m:t>
                                    </m:r>
                                  </m:e>
                                  <m:sub>
                                    <m:r>
                                      <a:rPr lang="en-US" sz="3200" b="0" i="1" dirty="0" smtClean="0">
                                        <a:latin typeface="Cambria Math" panose="02040503050406030204" pitchFamily="18" charset="0"/>
                                      </a:rPr>
                                      <m:t>𝑘</m:t>
                                    </m:r>
                                  </m:sub>
                                </m:sSub>
                              </m:oMath>
                            </m:oMathPara>
                          </a14:m>
                          <a:endParaRPr lang="en-US" sz="3200" dirty="0"/>
                        </a:p>
                      </a:txBody>
                      <a:tcPr/>
                    </a:tc>
                    <a:extLst>
                      <a:ext uri="{0D108BD9-81ED-4DB2-BD59-A6C34878D82A}">
                        <a16:rowId xmlns:a16="http://schemas.microsoft.com/office/drawing/2014/main" val="3917898213"/>
                      </a:ext>
                    </a:extLst>
                  </a:tr>
                  <a:tr h="370840">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pPr algn="l"/>
                          <a14:m>
                            <m:oMathPara xmlns:m="http://schemas.openxmlformats.org/officeDocument/2006/math">
                              <m:oMathParaPr>
                                <m:jc m:val="left"/>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 </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𝐼</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𝐾</m:t>
                                        </m:r>
                                      </m:e>
                                      <m:sub>
                                        <m:r>
                                          <a:rPr lang="en-US" sz="3200" b="0" i="1" smtClean="0">
                                            <a:latin typeface="Cambria Math" panose="02040503050406030204" pitchFamily="18" charset="0"/>
                                          </a:rPr>
                                          <m:t>𝑘</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e>
                                </m:d>
                              </m:oMath>
                            </m:oMathPara>
                          </a14:m>
                          <a:endParaRPr lang="en-US" sz="3200" dirty="0"/>
                        </a:p>
                      </a:txBody>
                      <a:tcPr>
                        <a:solidFill>
                          <a:schemeClr val="accent6">
                            <a:lumMod val="40000"/>
                            <a:lumOff val="60000"/>
                          </a:schemeClr>
                        </a:solidFill>
                      </a:tcPr>
                    </a:tc>
                    <a:extLst>
                      <a:ext uri="{0D108BD9-81ED-4DB2-BD59-A6C34878D82A}">
                        <a16:rowId xmlns:a16="http://schemas.microsoft.com/office/drawing/2014/main" val="2809330117"/>
                      </a:ext>
                    </a:extLst>
                  </a:tr>
                </a:tbl>
              </a:graphicData>
            </a:graphic>
          </p:graphicFrame>
        </mc:Choice>
        <mc:Fallback xmlns="">
          <p:graphicFrame>
            <p:nvGraphicFramePr>
              <p:cNvPr id="5" name="Table 4">
                <a:extLst>
                  <a:ext uri="{FF2B5EF4-FFF2-40B4-BE49-F238E27FC236}">
                    <a16:creationId xmlns:a16="http://schemas.microsoft.com/office/drawing/2014/main" id="{9452BBD7-05C4-4759-A2E4-36CEA258046E}"/>
                  </a:ext>
                </a:extLst>
              </p:cNvPr>
              <p:cNvGraphicFramePr>
                <a:graphicFrameLocks noGrp="1"/>
              </p:cNvGraphicFramePr>
              <p:nvPr>
                <p:extLst>
                  <p:ext uri="{D42A27DB-BD31-4B8C-83A1-F6EECF244321}">
                    <p14:modId xmlns:p14="http://schemas.microsoft.com/office/powerpoint/2010/main" val="2306208120"/>
                  </p:ext>
                </p:extLst>
              </p:nvPr>
            </p:nvGraphicFramePr>
            <p:xfrm>
              <a:off x="166680" y="2368672"/>
              <a:ext cx="11521440" cy="3159888"/>
            </p:xfrm>
            <a:graphic>
              <a:graphicData uri="http://schemas.openxmlformats.org/drawingml/2006/table">
                <a:tbl>
                  <a:tblPr firstRow="1" bandRow="1">
                    <a:tableStyleId>{2D5ABB26-0587-4C30-8999-92F81FD0307C}</a:tableStyleId>
                  </a:tblPr>
                  <a:tblGrid>
                    <a:gridCol w="6727371">
                      <a:extLst>
                        <a:ext uri="{9D8B030D-6E8A-4147-A177-3AD203B41FA5}">
                          <a16:colId xmlns:a16="http://schemas.microsoft.com/office/drawing/2014/main" val="2964524838"/>
                        </a:ext>
                      </a:extLst>
                    </a:gridCol>
                    <a:gridCol w="4794069">
                      <a:extLst>
                        <a:ext uri="{9D8B030D-6E8A-4147-A177-3AD203B41FA5}">
                          <a16:colId xmlns:a16="http://schemas.microsoft.com/office/drawing/2014/main" val="3480146207"/>
                        </a:ext>
                      </a:extLst>
                    </a:gridCol>
                  </a:tblGrid>
                  <a:tr h="622808">
                    <a:tc>
                      <a:txBody>
                        <a:bodyPr/>
                        <a:lstStyle/>
                        <a:p>
                          <a:r>
                            <a:rPr lang="en-US" sz="3200" dirty="0">
                              <a:solidFill>
                                <a:srgbClr val="C00000"/>
                              </a:solidFill>
                            </a:rPr>
                            <a:t>Innovation</a:t>
                          </a:r>
                        </a:p>
                      </a:txBody>
                      <a:tcPr>
                        <a:solidFill>
                          <a:schemeClr val="accent6">
                            <a:lumMod val="40000"/>
                            <a:lumOff val="60000"/>
                          </a:schemeClr>
                        </a:solidFill>
                      </a:tcPr>
                    </a:tc>
                    <a:tc>
                      <a:txBody>
                        <a:bodyPr/>
                        <a:lstStyle/>
                        <a:p>
                          <a:endParaRPr lang="en-US"/>
                        </a:p>
                      </a:txBody>
                      <a:tcPr>
                        <a:blipFill>
                          <a:blip r:embed="rId2"/>
                          <a:stretch>
                            <a:fillRect l="-140280" t="-11765" b="-434314"/>
                          </a:stretch>
                        </a:blipFill>
                      </a:tcPr>
                    </a:tc>
                    <a:extLst>
                      <a:ext uri="{0D108BD9-81ED-4DB2-BD59-A6C34878D82A}">
                        <a16:rowId xmlns:a16="http://schemas.microsoft.com/office/drawing/2014/main" val="2334556418"/>
                      </a:ext>
                    </a:extLst>
                  </a:tr>
                  <a:tr h="645732">
                    <a:tc>
                      <a:txBody>
                        <a:bodyPr/>
                        <a:lstStyle/>
                        <a:p>
                          <a:r>
                            <a:rPr lang="en-US" sz="3200" dirty="0"/>
                            <a:t>Innovation Covariance</a:t>
                          </a:r>
                        </a:p>
                      </a:txBody>
                      <a:tcPr/>
                    </a:tc>
                    <a:tc>
                      <a:txBody>
                        <a:bodyPr/>
                        <a:lstStyle/>
                        <a:p>
                          <a:endParaRPr lang="en-US"/>
                        </a:p>
                      </a:txBody>
                      <a:tcPr>
                        <a:blipFill>
                          <a:blip r:embed="rId2"/>
                          <a:stretch>
                            <a:fillRect l="-140280" t="-107547" b="-317925"/>
                          </a:stretch>
                        </a:blipFill>
                      </a:tcPr>
                    </a:tc>
                    <a:extLst>
                      <a:ext uri="{0D108BD9-81ED-4DB2-BD59-A6C34878D82A}">
                        <a16:rowId xmlns:a16="http://schemas.microsoft.com/office/drawing/2014/main" val="63196658"/>
                      </a:ext>
                    </a:extLst>
                  </a:tr>
                  <a:tr h="645732">
                    <a:tc>
                      <a:txBody>
                        <a:bodyPr/>
                        <a:lstStyle/>
                        <a:p>
                          <a:r>
                            <a:rPr lang="en-US" sz="3200" dirty="0"/>
                            <a:t>Near-Optimal Kalman Gain</a:t>
                          </a:r>
                        </a:p>
                      </a:txBody>
                      <a:tcPr>
                        <a:solidFill>
                          <a:schemeClr val="accent6">
                            <a:lumMod val="40000"/>
                            <a:lumOff val="60000"/>
                          </a:schemeClr>
                        </a:solidFill>
                      </a:tcPr>
                    </a:tc>
                    <a:tc>
                      <a:txBody>
                        <a:bodyPr/>
                        <a:lstStyle/>
                        <a:p>
                          <a:endParaRPr lang="en-US"/>
                        </a:p>
                      </a:txBody>
                      <a:tcPr>
                        <a:blipFill>
                          <a:blip r:embed="rId2"/>
                          <a:stretch>
                            <a:fillRect l="-140280" t="-207547" b="-217925"/>
                          </a:stretch>
                        </a:blipFill>
                      </a:tcPr>
                    </a:tc>
                    <a:extLst>
                      <a:ext uri="{0D108BD9-81ED-4DB2-BD59-A6C34878D82A}">
                        <a16:rowId xmlns:a16="http://schemas.microsoft.com/office/drawing/2014/main" val="1781711682"/>
                      </a:ext>
                    </a:extLst>
                  </a:tr>
                  <a:tr h="622808">
                    <a:tc>
                      <a:txBody>
                        <a:bodyPr/>
                        <a:lstStyle/>
                        <a:p>
                          <a:r>
                            <a:rPr lang="en-US" sz="3200" i="1" dirty="0"/>
                            <a:t>A posteriori </a:t>
                          </a:r>
                          <a:r>
                            <a:rPr lang="en-US" sz="3200" dirty="0"/>
                            <a:t>state estimate</a:t>
                          </a:r>
                        </a:p>
                      </a:txBody>
                      <a:tcPr/>
                    </a:tc>
                    <a:tc>
                      <a:txBody>
                        <a:bodyPr/>
                        <a:lstStyle/>
                        <a:p>
                          <a:endParaRPr lang="en-US"/>
                        </a:p>
                      </a:txBody>
                      <a:tcPr>
                        <a:blipFill>
                          <a:blip r:embed="rId2"/>
                          <a:stretch>
                            <a:fillRect l="-140280" t="-316505" b="-124272"/>
                          </a:stretch>
                        </a:blipFill>
                      </a:tcPr>
                    </a:tc>
                    <a:extLst>
                      <a:ext uri="{0D108BD9-81ED-4DB2-BD59-A6C34878D82A}">
                        <a16:rowId xmlns:a16="http://schemas.microsoft.com/office/drawing/2014/main" val="3917898213"/>
                      </a:ext>
                    </a:extLst>
                  </a:tr>
                  <a:tr h="622808">
                    <a:tc>
                      <a:txBody>
                        <a:bodyPr/>
                        <a:lstStyle/>
                        <a:p>
                          <a:r>
                            <a:rPr lang="en-US" sz="3200" i="1" dirty="0"/>
                            <a:t>A posteriori </a:t>
                          </a:r>
                          <a:r>
                            <a:rPr lang="en-US" sz="3200" dirty="0"/>
                            <a:t>error covariance estimate</a:t>
                          </a:r>
                        </a:p>
                      </a:txBody>
                      <a:tcPr>
                        <a:solidFill>
                          <a:schemeClr val="accent6">
                            <a:lumMod val="40000"/>
                            <a:lumOff val="60000"/>
                          </a:schemeClr>
                        </a:solidFill>
                      </a:tcPr>
                    </a:tc>
                    <a:tc>
                      <a:txBody>
                        <a:bodyPr/>
                        <a:lstStyle/>
                        <a:p>
                          <a:endParaRPr lang="en-US"/>
                        </a:p>
                      </a:txBody>
                      <a:tcPr>
                        <a:blipFill>
                          <a:blip r:embed="rId2"/>
                          <a:stretch>
                            <a:fillRect l="-140280" t="-420588" b="-25490"/>
                          </a:stretch>
                        </a:blipFill>
                      </a:tcPr>
                    </a:tc>
                    <a:extLst>
                      <a:ext uri="{0D108BD9-81ED-4DB2-BD59-A6C34878D82A}">
                        <a16:rowId xmlns:a16="http://schemas.microsoft.com/office/drawing/2014/main" val="2809330117"/>
                      </a:ext>
                    </a:extLst>
                  </a:tr>
                </a:tbl>
              </a:graphicData>
            </a:graphic>
          </p:graphicFrame>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F91D590-ADF7-4C35-B782-8D145F51556C}"/>
                  </a:ext>
                </a:extLst>
              </p:cNvPr>
              <p:cNvSpPr/>
              <p:nvPr/>
            </p:nvSpPr>
            <p:spPr>
              <a:xfrm>
                <a:off x="7664630" y="703769"/>
                <a:ext cx="3422469" cy="15252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𝑘</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m:t>
                                  </m:r>
                                  <m:r>
                                    <a:rPr lang="en-US" sz="3200" b="0" i="1" smtClean="0">
                                      <a:latin typeface="Cambria Math" panose="02040503050406030204" pitchFamily="18" charset="0"/>
                                    </a:rPr>
                                    <m:t>h</m:t>
                                  </m:r>
                                </m:num>
                                <m:den>
                                  <m:r>
                                    <a:rPr lang="en-US" sz="3200" i="1">
                                      <a:latin typeface="Cambria Math" panose="02040503050406030204" pitchFamily="18" charset="0"/>
                                    </a:rPr>
                                    <m:t>𝜕</m:t>
                                  </m:r>
                                  <m:r>
                                    <a:rPr lang="en-US" sz="3200" b="1" i="0">
                                      <a:latin typeface="Cambria Math" panose="02040503050406030204" pitchFamily="18" charset="0"/>
                                    </a:rPr>
                                    <m:t>𝐱</m:t>
                                  </m:r>
                                </m:den>
                              </m:f>
                            </m:e>
                          </m:d>
                        </m:e>
                        <m:sub>
                          <m:r>
                            <a:rPr lang="en-US" sz="3200" b="1" i="0" smtClean="0">
                              <a:latin typeface="Cambria Math" panose="02040503050406030204" pitchFamily="18" charset="0"/>
                            </a:rPr>
                            <m:t>𝐱</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acc>
                                <m:accPr>
                                  <m:chr m:val="̂"/>
                                  <m:ctrlPr>
                                    <a:rPr lang="en-US" sz="3200" b="0" i="1" smtClean="0">
                                      <a:latin typeface="Cambria Math" panose="02040503050406030204" pitchFamily="18" charset="0"/>
                                    </a:rPr>
                                  </m:ctrlPr>
                                </m:accPr>
                                <m:e>
                                  <m:r>
                                    <a:rPr lang="en-US" sz="3200" b="1" i="0" smtClean="0">
                                      <a:latin typeface="Cambria Math" panose="02040503050406030204" pitchFamily="18" charset="0"/>
                                    </a:rPr>
                                    <m:t>𝐱</m:t>
                                  </m:r>
                                </m:e>
                              </m:acc>
                            </m:e>
                            <m:sub>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−1</m:t>
                              </m:r>
                            </m:sub>
                          </m:sSub>
                          <m:r>
                            <a:rPr lang="en-US" sz="3200" b="1" i="1" smtClean="0">
                              <a:latin typeface="Cambria Math" panose="02040503050406030204" pitchFamily="18" charset="0"/>
                            </a:rPr>
                            <m:t> </m:t>
                          </m:r>
                        </m:sub>
                      </m:sSub>
                    </m:oMath>
                  </m:oMathPara>
                </a14:m>
                <a:endParaRPr lang="en-US" sz="3200" dirty="0"/>
              </a:p>
            </p:txBody>
          </p:sp>
        </mc:Choice>
        <mc:Fallback xmlns="">
          <p:sp>
            <p:nvSpPr>
              <p:cNvPr id="6" name="Rectangle 5">
                <a:extLst>
                  <a:ext uri="{FF2B5EF4-FFF2-40B4-BE49-F238E27FC236}">
                    <a16:creationId xmlns:a16="http://schemas.microsoft.com/office/drawing/2014/main" id="{BF91D590-ADF7-4C35-B782-8D145F51556C}"/>
                  </a:ext>
                </a:extLst>
              </p:cNvPr>
              <p:cNvSpPr>
                <a:spLocks noRot="1" noChangeAspect="1" noMove="1" noResize="1" noEditPoints="1" noAdjustHandles="1" noChangeArrowheads="1" noChangeShapeType="1" noTextEdit="1"/>
              </p:cNvSpPr>
              <p:nvPr/>
            </p:nvSpPr>
            <p:spPr>
              <a:xfrm>
                <a:off x="7664630" y="703769"/>
                <a:ext cx="3422469" cy="152526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0725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9E8771-CCD7-493A-99F4-6DD7F2194C44}"/>
              </a:ext>
            </a:extLst>
          </p:cNvPr>
          <p:cNvSpPr>
            <a:spLocks noGrp="1"/>
          </p:cNvSpPr>
          <p:nvPr>
            <p:ph idx="1"/>
          </p:nvPr>
        </p:nvSpPr>
        <p:spPr/>
        <p:txBody>
          <a:bodyPr>
            <a:normAutofit/>
          </a:bodyPr>
          <a:lstStyle/>
          <a:p>
            <a:r>
              <a:rPr lang="en-US" dirty="0"/>
              <a:t>EKF is not in general an optimal estimator</a:t>
            </a:r>
          </a:p>
          <a:p>
            <a:r>
              <a:rPr lang="en-US" dirty="0"/>
              <a:t>If initial state estimate is wrong filter may diverge quickly : estimates will no longer agree with reality/observations</a:t>
            </a:r>
          </a:p>
          <a:p>
            <a:r>
              <a:rPr lang="en-US" dirty="0"/>
              <a:t>Estimated covariance matrix tends to underestimate true covariance</a:t>
            </a:r>
          </a:p>
          <a:p>
            <a:r>
              <a:rPr lang="en-US" dirty="0"/>
              <a:t>Yet, EKF remains widely used! GPS, most navigation systems, </a:t>
            </a:r>
            <a:r>
              <a:rPr lang="en-US" dirty="0" err="1"/>
              <a:t>Openpilot</a:t>
            </a:r>
            <a:r>
              <a:rPr lang="en-US" dirty="0"/>
              <a:t> (for drones), </a:t>
            </a:r>
            <a:r>
              <a:rPr lang="en-US" dirty="0" err="1"/>
              <a:t>Pixhawk</a:t>
            </a:r>
            <a:r>
              <a:rPr lang="en-US" dirty="0"/>
              <a:t> (mobile robots), etc.</a:t>
            </a:r>
          </a:p>
          <a:p>
            <a:r>
              <a:rPr lang="en-US" dirty="0"/>
              <a:t>EKF in practice requires lot of “expert tuning of parameters” </a:t>
            </a:r>
          </a:p>
          <a:p>
            <a:pPr lvl="1"/>
            <a:r>
              <a:rPr lang="en-US" dirty="0"/>
              <a:t>Most parameters occur in process models, covariance matrices, gains etc.</a:t>
            </a:r>
          </a:p>
          <a:p>
            <a:r>
              <a:rPr lang="en-US" dirty="0"/>
              <a:t>EKF improvement: Unscented Kalman Filter </a:t>
            </a:r>
          </a:p>
        </p:txBody>
      </p:sp>
      <p:sp>
        <p:nvSpPr>
          <p:cNvPr id="3" name="Title 2">
            <a:extLst>
              <a:ext uri="{FF2B5EF4-FFF2-40B4-BE49-F238E27FC236}">
                <a16:creationId xmlns:a16="http://schemas.microsoft.com/office/drawing/2014/main" id="{C958534F-F551-4511-8749-25CE410894B0}"/>
              </a:ext>
            </a:extLst>
          </p:cNvPr>
          <p:cNvSpPr>
            <a:spLocks noGrp="1"/>
          </p:cNvSpPr>
          <p:nvPr>
            <p:ph type="title"/>
          </p:nvPr>
        </p:nvSpPr>
        <p:spPr/>
        <p:txBody>
          <a:bodyPr/>
          <a:lstStyle/>
          <a:p>
            <a:r>
              <a:rPr lang="en-US" dirty="0"/>
              <a:t>EKF drawbacks</a:t>
            </a:r>
          </a:p>
        </p:txBody>
      </p:sp>
      <p:sp>
        <p:nvSpPr>
          <p:cNvPr id="4" name="Slide Number Placeholder 3">
            <a:extLst>
              <a:ext uri="{FF2B5EF4-FFF2-40B4-BE49-F238E27FC236}">
                <a16:creationId xmlns:a16="http://schemas.microsoft.com/office/drawing/2014/main" id="{22BB5B35-FA18-4526-96B2-A9E8C9813E9C}"/>
              </a:ext>
            </a:extLst>
          </p:cNvPr>
          <p:cNvSpPr>
            <a:spLocks noGrp="1"/>
          </p:cNvSpPr>
          <p:nvPr>
            <p:ph type="sldNum" sz="quarter" idx="12"/>
          </p:nvPr>
        </p:nvSpPr>
        <p:spPr/>
        <p:txBody>
          <a:bodyPr/>
          <a:lstStyle/>
          <a:p>
            <a:fld id="{29AAD378-655A-49C6-813C-9FD132EF7440}" type="slidenum">
              <a:rPr lang="en-US" smtClean="0"/>
              <a:pPr/>
              <a:t>58</a:t>
            </a:fld>
            <a:endParaRPr lang="en-US" dirty="0"/>
          </a:p>
        </p:txBody>
      </p:sp>
    </p:spTree>
    <p:extLst>
      <p:ext uri="{BB962C8B-B14F-4D97-AF65-F5344CB8AC3E}">
        <p14:creationId xmlns:p14="http://schemas.microsoft.com/office/powerpoint/2010/main" val="4113218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25E3AD-7992-4F68-B764-A22FD83917EB}"/>
              </a:ext>
            </a:extLst>
          </p:cNvPr>
          <p:cNvSpPr>
            <a:spLocks noGrp="1"/>
          </p:cNvSpPr>
          <p:nvPr>
            <p:ph idx="1"/>
          </p:nvPr>
        </p:nvSpPr>
        <p:spPr/>
        <p:txBody>
          <a:bodyPr/>
          <a:lstStyle/>
          <a:p>
            <a:r>
              <a:rPr lang="en-US" dirty="0"/>
              <a:t>Guest lecture from </a:t>
            </a:r>
            <a:r>
              <a:rPr lang="en-US" dirty="0" err="1"/>
              <a:t>Mathworks</a:t>
            </a:r>
            <a:r>
              <a:rPr lang="en-US" dirty="0"/>
              <a:t> (still working out the plan)</a:t>
            </a:r>
          </a:p>
          <a:p>
            <a:pPr marL="0" indent="0">
              <a:buNone/>
            </a:pPr>
            <a:endParaRPr lang="en-US" dirty="0"/>
          </a:p>
          <a:p>
            <a:r>
              <a:rPr lang="en-US" dirty="0"/>
              <a:t>No class on Feb 18!</a:t>
            </a:r>
          </a:p>
          <a:p>
            <a:pPr marL="0" indent="0">
              <a:buNone/>
            </a:pPr>
            <a:endParaRPr lang="en-US" dirty="0"/>
          </a:p>
        </p:txBody>
      </p:sp>
      <p:sp>
        <p:nvSpPr>
          <p:cNvPr id="3" name="Title 2">
            <a:extLst>
              <a:ext uri="{FF2B5EF4-FFF2-40B4-BE49-F238E27FC236}">
                <a16:creationId xmlns:a16="http://schemas.microsoft.com/office/drawing/2014/main" id="{D6A5165E-9B5B-4A1F-854A-D70517428284}"/>
              </a:ext>
            </a:extLst>
          </p:cNvPr>
          <p:cNvSpPr>
            <a:spLocks noGrp="1"/>
          </p:cNvSpPr>
          <p:nvPr>
            <p:ph type="title"/>
          </p:nvPr>
        </p:nvSpPr>
        <p:spPr/>
        <p:txBody>
          <a:bodyPr/>
          <a:lstStyle/>
          <a:p>
            <a:r>
              <a:rPr lang="en-US" dirty="0"/>
              <a:t>Next lecture</a:t>
            </a:r>
          </a:p>
        </p:txBody>
      </p:sp>
      <p:sp>
        <p:nvSpPr>
          <p:cNvPr id="4" name="Slide Number Placeholder 3">
            <a:extLst>
              <a:ext uri="{FF2B5EF4-FFF2-40B4-BE49-F238E27FC236}">
                <a16:creationId xmlns:a16="http://schemas.microsoft.com/office/drawing/2014/main" id="{D123B44D-EDEF-4052-992E-5A8C69903FDD}"/>
              </a:ext>
            </a:extLst>
          </p:cNvPr>
          <p:cNvSpPr>
            <a:spLocks noGrp="1"/>
          </p:cNvSpPr>
          <p:nvPr>
            <p:ph type="sldNum" sz="quarter" idx="12"/>
          </p:nvPr>
        </p:nvSpPr>
        <p:spPr/>
        <p:txBody>
          <a:bodyPr/>
          <a:lstStyle/>
          <a:p>
            <a:fld id="{29AAD378-655A-49C6-813C-9FD132EF7440}" type="slidenum">
              <a:rPr lang="en-US" smtClean="0"/>
              <a:pPr/>
              <a:t>59</a:t>
            </a:fld>
            <a:endParaRPr lang="en-US" dirty="0"/>
          </a:p>
        </p:txBody>
      </p:sp>
    </p:spTree>
    <p:extLst>
      <p:ext uri="{BB962C8B-B14F-4D97-AF65-F5344CB8AC3E}">
        <p14:creationId xmlns:p14="http://schemas.microsoft.com/office/powerpoint/2010/main" val="84430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57F9B-0D80-420D-A738-64A1B188F129}"/>
              </a:ext>
            </a:extLst>
          </p:cNvPr>
          <p:cNvSpPr>
            <a:spLocks noGrp="1"/>
          </p:cNvSpPr>
          <p:nvPr>
            <p:ph type="title"/>
          </p:nvPr>
        </p:nvSpPr>
        <p:spPr>
          <a:xfrm>
            <a:off x="166680" y="430374"/>
            <a:ext cx="10920419" cy="778828"/>
          </a:xfrm>
        </p:spPr>
        <p:txBody>
          <a:bodyPr>
            <a:normAutofit fontScale="90000"/>
          </a:bodyPr>
          <a:lstStyle/>
          <a:p>
            <a:r>
              <a:rPr lang="en-US" dirty="0"/>
              <a:t>Simple Linear Feedback Control: Reference Tracking</a:t>
            </a:r>
          </a:p>
        </p:txBody>
      </p:sp>
      <p:sp>
        <p:nvSpPr>
          <p:cNvPr id="4" name="Slide Number Placeholder 3">
            <a:extLst>
              <a:ext uri="{FF2B5EF4-FFF2-40B4-BE49-F238E27FC236}">
                <a16:creationId xmlns:a16="http://schemas.microsoft.com/office/drawing/2014/main" id="{F4D2DA7A-8607-4B7C-B8E0-173F901FCE47}"/>
              </a:ext>
            </a:extLst>
          </p:cNvPr>
          <p:cNvSpPr>
            <a:spLocks noGrp="1"/>
          </p:cNvSpPr>
          <p:nvPr>
            <p:ph type="sldNum" sz="quarter" idx="12"/>
          </p:nvPr>
        </p:nvSpPr>
        <p:spPr/>
        <p:txBody>
          <a:bodyPr/>
          <a:lstStyle/>
          <a:p>
            <a:fld id="{29AAD378-655A-49C6-813C-9FD132EF7440}" type="slidenum">
              <a:rPr lang="en-US" smtClean="0"/>
              <a:pPr/>
              <a:t>6</a:t>
            </a:fld>
            <a:endParaRPr lang="en-US" dirty="0"/>
          </a:p>
        </p:txBody>
      </p:sp>
      <p:grpSp>
        <p:nvGrpSpPr>
          <p:cNvPr id="64" name="Group 63">
            <a:extLst>
              <a:ext uri="{FF2B5EF4-FFF2-40B4-BE49-F238E27FC236}">
                <a16:creationId xmlns:a16="http://schemas.microsoft.com/office/drawing/2014/main" id="{F5FAB728-F755-4D1A-8D7C-F418C925A768}"/>
              </a:ext>
            </a:extLst>
          </p:cNvPr>
          <p:cNvGrpSpPr/>
          <p:nvPr/>
        </p:nvGrpSpPr>
        <p:grpSpPr>
          <a:xfrm>
            <a:off x="1499348" y="1209202"/>
            <a:ext cx="8255081" cy="1532730"/>
            <a:chOff x="1407527" y="1353670"/>
            <a:chExt cx="8255081" cy="153273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2DBB15-063C-4208-B5E6-D33721EF898B}"/>
                    </a:ext>
                  </a:extLst>
                </p:cNvPr>
                <p:cNvSpPr txBox="1"/>
                <p:nvPr/>
              </p:nvSpPr>
              <p:spPr>
                <a:xfrm>
                  <a:off x="9054621" y="1353670"/>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2" name="TextBox 21">
                  <a:extLst>
                    <a:ext uri="{FF2B5EF4-FFF2-40B4-BE49-F238E27FC236}">
                      <a16:creationId xmlns:a16="http://schemas.microsoft.com/office/drawing/2014/main" id="{1F2DBB15-063C-4208-B5E6-D33721EF898B}"/>
                    </a:ext>
                  </a:extLst>
                </p:cNvPr>
                <p:cNvSpPr txBox="1">
                  <a:spLocks noRot="1" noChangeAspect="1" noMove="1" noResize="1" noEditPoints="1" noAdjustHandles="1" noChangeArrowheads="1" noChangeShapeType="1" noTextEdit="1"/>
                </p:cNvSpPr>
                <p:nvPr/>
              </p:nvSpPr>
              <p:spPr>
                <a:xfrm>
                  <a:off x="9054621" y="1353670"/>
                  <a:ext cx="607987" cy="461665"/>
                </a:xfrm>
                <a:prstGeom prst="rect">
                  <a:avLst/>
                </a:prstGeom>
                <a:blipFill>
                  <a:blip r:embed="rId2"/>
                  <a:stretch>
                    <a:fillRect r="-28000" b="-17105"/>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A185FA28-FA8C-41FD-B655-69F9656E06C7}"/>
                </a:ext>
              </a:extLst>
            </p:cNvPr>
            <p:cNvGrpSpPr/>
            <p:nvPr/>
          </p:nvGrpSpPr>
          <p:grpSpPr>
            <a:xfrm>
              <a:off x="1407527" y="1353670"/>
              <a:ext cx="8255081" cy="1532730"/>
              <a:chOff x="1611328" y="1458473"/>
              <a:chExt cx="8255081" cy="1532730"/>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611F1B-DC82-4A0E-9E9B-57FFE9431187}"/>
                      </a:ext>
                    </a:extLst>
                  </p:cNvPr>
                  <p:cNvSpPr/>
                  <p:nvPr/>
                </p:nvSpPr>
                <p:spPr>
                  <a:xfrm>
                    <a:off x="6685109" y="1541189"/>
                    <a:ext cx="2076063"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r>
                          <a:rPr lang="en-US" sz="2400" b="0" i="1" dirty="0" smtClean="0">
                            <a:latin typeface="Cambria Math" panose="02040503050406030204" pitchFamily="18" charset="0"/>
                          </a:rPr>
                          <m:t>𝐴</m:t>
                        </m:r>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r>
                          <a:rPr lang="en-US" sz="2400" b="0" i="1" dirty="0" smtClean="0">
                            <a:latin typeface="Cambria Math" panose="02040503050406030204" pitchFamily="18" charset="0"/>
                          </a:rPr>
                          <m:t>𝐵</m:t>
                        </m:r>
                        <m:r>
                          <a:rPr lang="en-US" sz="2400" b="1" i="0" dirty="0" smtClean="0">
                            <a:latin typeface="Cambria Math" panose="02040503050406030204" pitchFamily="18" charset="0"/>
                          </a:rPr>
                          <m:t>𝐮</m:t>
                        </m:r>
                      </m:oMath>
                    </a14:m>
                    <a:endParaRPr lang="en-US" sz="2400" b="1" dirty="0"/>
                  </a:p>
                </p:txBody>
              </p:sp>
            </mc:Choice>
            <mc:Fallback xmlns="">
              <p:sp>
                <p:nvSpPr>
                  <p:cNvPr id="16" name="Rectangle 15">
                    <a:extLst>
                      <a:ext uri="{FF2B5EF4-FFF2-40B4-BE49-F238E27FC236}">
                        <a16:creationId xmlns:a16="http://schemas.microsoft.com/office/drawing/2014/main" id="{C8611F1B-DC82-4A0E-9E9B-57FFE9431187}"/>
                      </a:ext>
                    </a:extLst>
                  </p:cNvPr>
                  <p:cNvSpPr>
                    <a:spLocks noRot="1" noChangeAspect="1" noMove="1" noResize="1" noEditPoints="1" noAdjustHandles="1" noChangeArrowheads="1" noChangeShapeType="1" noTextEdit="1"/>
                  </p:cNvSpPr>
                  <p:nvPr/>
                </p:nvSpPr>
                <p:spPr>
                  <a:xfrm>
                    <a:off x="6685109" y="1541189"/>
                    <a:ext cx="2076063" cy="1049904"/>
                  </a:xfrm>
                  <a:prstGeom prst="rect">
                    <a:avLst/>
                  </a:prstGeom>
                  <a:blipFill>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E265D80-2989-4597-B0ED-826FBF7B3F5B}"/>
                      </a:ext>
                    </a:extLst>
                  </p:cNvPr>
                  <p:cNvSpPr/>
                  <p:nvPr/>
                </p:nvSpPr>
                <p:spPr>
                  <a:xfrm>
                    <a:off x="3511603" y="1534198"/>
                    <a:ext cx="2018295"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1" i="0" smtClean="0">
                              <a:latin typeface="Cambria Math" panose="02040503050406030204" pitchFamily="18" charset="0"/>
                            </a:rPr>
                            <m:t>=</m:t>
                          </m:r>
                          <m:r>
                            <a:rPr lang="en-US" sz="2400" b="0" i="1" smtClean="0">
                              <a:latin typeface="Cambria Math" panose="02040503050406030204" pitchFamily="18" charset="0"/>
                            </a:rPr>
                            <m:t>𝐾</m:t>
                          </m:r>
                          <m:r>
                            <a:rPr lang="en-US" sz="2400" b="1" i="0" smtClean="0">
                              <a:latin typeface="Cambria Math" panose="02040503050406030204" pitchFamily="18" charset="0"/>
                            </a:rPr>
                            <m:t>(</m:t>
                          </m:r>
                          <m:r>
                            <a:rPr lang="en-US" sz="2400" b="1" i="0" smtClean="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𝐱</m:t>
                          </m:r>
                          <m:r>
                            <a:rPr lang="en-US" sz="2400" b="1" i="0" smtClean="0">
                              <a:latin typeface="Cambria Math" panose="02040503050406030204" pitchFamily="18" charset="0"/>
                            </a:rPr>
                            <m:t>)</m:t>
                          </m:r>
                        </m:oMath>
                      </m:oMathPara>
                    </a14:m>
                    <a:endParaRPr lang="en-US" sz="2400" b="1" dirty="0"/>
                  </a:p>
                </p:txBody>
              </p:sp>
            </mc:Choice>
            <mc:Fallback xmlns="">
              <p:sp>
                <p:nvSpPr>
                  <p:cNvPr id="17" name="Rectangle 16">
                    <a:extLst>
                      <a:ext uri="{FF2B5EF4-FFF2-40B4-BE49-F238E27FC236}">
                        <a16:creationId xmlns:a16="http://schemas.microsoft.com/office/drawing/2014/main" id="{9E265D80-2989-4597-B0ED-826FBF7B3F5B}"/>
                      </a:ext>
                    </a:extLst>
                  </p:cNvPr>
                  <p:cNvSpPr>
                    <a:spLocks noRot="1" noChangeAspect="1" noMove="1" noResize="1" noEditPoints="1" noAdjustHandles="1" noChangeArrowheads="1" noChangeShapeType="1" noTextEdit="1"/>
                  </p:cNvSpPr>
                  <p:nvPr/>
                </p:nvSpPr>
                <p:spPr>
                  <a:xfrm>
                    <a:off x="3511603" y="1534198"/>
                    <a:ext cx="2018295" cy="1061209"/>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64CE3FBB-58DD-4F5B-88CD-D5BCB6D1DC88}"/>
                  </a:ext>
                </a:extLst>
              </p:cNvPr>
              <p:cNvCxnSpPr>
                <a:cxnSpLocks/>
              </p:cNvCxnSpPr>
              <p:nvPr/>
            </p:nvCxnSpPr>
            <p:spPr>
              <a:xfrm>
                <a:off x="1793535" y="2091179"/>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481241C-2470-4D88-AF2B-76143FCAF6C9}"/>
                  </a:ext>
                </a:extLst>
              </p:cNvPr>
              <p:cNvCxnSpPr>
                <a:cxnSpLocks/>
                <a:stCxn id="16" idx="3"/>
              </p:cNvCxnSpPr>
              <p:nvPr/>
            </p:nvCxnSpPr>
            <p:spPr>
              <a:xfrm>
                <a:off x="8761172" y="2066141"/>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3D50B9-09E8-4D46-B40E-F24FBBB434E3}"/>
                      </a:ext>
                    </a:extLst>
                  </p:cNvPr>
                  <p:cNvSpPr txBox="1"/>
                  <p:nvPr/>
                </p:nvSpPr>
                <p:spPr>
                  <a:xfrm>
                    <a:off x="1611328" y="1458474"/>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0" name="TextBox 19">
                    <a:extLst>
                      <a:ext uri="{FF2B5EF4-FFF2-40B4-BE49-F238E27FC236}">
                        <a16:creationId xmlns:a16="http://schemas.microsoft.com/office/drawing/2014/main" id="{5B3D50B9-09E8-4D46-B40E-F24FBBB434E3}"/>
                      </a:ext>
                    </a:extLst>
                  </p:cNvPr>
                  <p:cNvSpPr txBox="1">
                    <a:spLocks noRot="1" noChangeAspect="1" noMove="1" noResize="1" noEditPoints="1" noAdjustHandles="1" noChangeArrowheads="1" noChangeShapeType="1" noTextEdit="1"/>
                  </p:cNvSpPr>
                  <p:nvPr/>
                </p:nvSpPr>
                <p:spPr>
                  <a:xfrm>
                    <a:off x="1611328" y="1458474"/>
                    <a:ext cx="804515" cy="461665"/>
                  </a:xfrm>
                  <a:prstGeom prst="rect">
                    <a:avLst/>
                  </a:prstGeom>
                  <a:blipFill>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46B3BCA-FCC6-4780-BB48-4DB450C29209}"/>
                      </a:ext>
                    </a:extLst>
                  </p:cNvPr>
                  <p:cNvSpPr txBox="1"/>
                  <p:nvPr/>
                </p:nvSpPr>
                <p:spPr>
                  <a:xfrm>
                    <a:off x="5579872" y="1458473"/>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1" name="TextBox 20">
                    <a:extLst>
                      <a:ext uri="{FF2B5EF4-FFF2-40B4-BE49-F238E27FC236}">
                        <a16:creationId xmlns:a16="http://schemas.microsoft.com/office/drawing/2014/main" id="{446B3BCA-FCC6-4780-BB48-4DB450C29209}"/>
                      </a:ext>
                    </a:extLst>
                  </p:cNvPr>
                  <p:cNvSpPr txBox="1">
                    <a:spLocks noRot="1" noChangeAspect="1" noMove="1" noResize="1" noEditPoints="1" noAdjustHandles="1" noChangeArrowheads="1" noChangeShapeType="1" noTextEdit="1"/>
                  </p:cNvSpPr>
                  <p:nvPr/>
                </p:nvSpPr>
                <p:spPr>
                  <a:xfrm>
                    <a:off x="5579872" y="1458473"/>
                    <a:ext cx="607987" cy="461665"/>
                  </a:xfrm>
                  <a:prstGeom prst="rect">
                    <a:avLst/>
                  </a:prstGeom>
                  <a:blipFill>
                    <a:blip r:embed="rId6"/>
                    <a:stretch>
                      <a:fillRect r="-31000" b="-17105"/>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B037D12E-A217-42D3-98BE-D0A06E76E973}"/>
                  </a:ext>
                </a:extLst>
              </p:cNvPr>
              <p:cNvCxnSpPr>
                <a:cxnSpLocks/>
                <a:stCxn id="17" idx="3"/>
                <a:endCxn id="16" idx="1"/>
              </p:cNvCxnSpPr>
              <p:nvPr/>
            </p:nvCxnSpPr>
            <p:spPr>
              <a:xfrm>
                <a:off x="5529898" y="2064803"/>
                <a:ext cx="1155211" cy="13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74763722-BF5A-49EF-BD4D-7409FA8A62AB}"/>
                      </a:ext>
                    </a:extLst>
                  </p:cNvPr>
                  <p:cNvSpPr/>
                  <p:nvPr/>
                </p:nvSpPr>
                <p:spPr>
                  <a:xfrm>
                    <a:off x="2320462" y="1792221"/>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24" name="Oval 23">
                    <a:extLst>
                      <a:ext uri="{FF2B5EF4-FFF2-40B4-BE49-F238E27FC236}">
                        <a16:creationId xmlns:a16="http://schemas.microsoft.com/office/drawing/2014/main" id="{74763722-BF5A-49EF-BD4D-7409FA8A62AB}"/>
                      </a:ext>
                    </a:extLst>
                  </p:cNvPr>
                  <p:cNvSpPr>
                    <a:spLocks noRot="1" noChangeAspect="1" noMove="1" noResize="1" noEditPoints="1" noAdjustHandles="1" noChangeArrowheads="1" noChangeShapeType="1" noTextEdit="1"/>
                  </p:cNvSpPr>
                  <p:nvPr/>
                </p:nvSpPr>
                <p:spPr>
                  <a:xfrm>
                    <a:off x="2320462" y="1792221"/>
                    <a:ext cx="621575" cy="587099"/>
                  </a:xfrm>
                  <a:prstGeom prst="ellipse">
                    <a:avLst/>
                  </a:prstGeom>
                  <a:blipFill>
                    <a:blip r:embed="rId7"/>
                    <a:stretch>
                      <a:fillRect b="-980"/>
                    </a:stretch>
                  </a:blipFill>
                  <a:ln w="38100">
                    <a:solidFill>
                      <a:schemeClr val="tx1"/>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806AA0A-FDEF-4AB8-BDA5-2671F842ECB0}"/>
                  </a:ext>
                </a:extLst>
              </p:cNvPr>
              <p:cNvCxnSpPr>
                <a:cxnSpLocks/>
                <a:endCxn id="17" idx="1"/>
              </p:cNvCxnSpPr>
              <p:nvPr/>
            </p:nvCxnSpPr>
            <p:spPr>
              <a:xfrm>
                <a:off x="2976354" y="2056608"/>
                <a:ext cx="535249"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DEF95A09-38DE-4880-B968-8F0BC7653BD2}"/>
                  </a:ext>
                </a:extLst>
              </p:cNvPr>
              <p:cNvCxnSpPr>
                <a:cxnSpLocks/>
              </p:cNvCxnSpPr>
              <p:nvPr/>
            </p:nvCxnSpPr>
            <p:spPr>
              <a:xfrm rot="10800000" flipV="1">
                <a:off x="2594735" y="2075272"/>
                <a:ext cx="6692794" cy="293550"/>
              </a:xfrm>
              <a:prstGeom prst="bentConnector4">
                <a:avLst>
                  <a:gd name="adj1" fmla="val 1869"/>
                  <a:gd name="adj2" fmla="val 416078"/>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3DB2259-13D2-45D0-B828-E8B8B1612A08}"/>
                      </a:ext>
                    </a:extLst>
                  </p:cNvPr>
                  <p:cNvSpPr txBox="1"/>
                  <p:nvPr/>
                </p:nvSpPr>
                <p:spPr>
                  <a:xfrm>
                    <a:off x="1736367" y="207433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4" name="TextBox 43">
                    <a:extLst>
                      <a:ext uri="{FF2B5EF4-FFF2-40B4-BE49-F238E27FC236}">
                        <a16:creationId xmlns:a16="http://schemas.microsoft.com/office/drawing/2014/main" id="{93DB2259-13D2-45D0-B828-E8B8B1612A08}"/>
                      </a:ext>
                    </a:extLst>
                  </p:cNvPr>
                  <p:cNvSpPr txBox="1">
                    <a:spLocks noRot="1" noChangeAspect="1" noMove="1" noResize="1" noEditPoints="1" noAdjustHandles="1" noChangeArrowheads="1" noChangeShapeType="1" noTextEdit="1"/>
                  </p:cNvSpPr>
                  <p:nvPr/>
                </p:nvSpPr>
                <p:spPr>
                  <a:xfrm>
                    <a:off x="1736367" y="2074336"/>
                    <a:ext cx="53412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61FAA5F-5619-44C8-9E01-FD87ACD8FA54}"/>
                      </a:ext>
                    </a:extLst>
                  </p:cNvPr>
                  <p:cNvSpPr txBox="1"/>
                  <p:nvPr/>
                </p:nvSpPr>
                <p:spPr>
                  <a:xfrm>
                    <a:off x="2034225" y="23359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45" name="TextBox 44">
                    <a:extLst>
                      <a:ext uri="{FF2B5EF4-FFF2-40B4-BE49-F238E27FC236}">
                        <a16:creationId xmlns:a16="http://schemas.microsoft.com/office/drawing/2014/main" id="{161FAA5F-5619-44C8-9E01-FD87ACD8FA54}"/>
                      </a:ext>
                    </a:extLst>
                  </p:cNvPr>
                  <p:cNvSpPr txBox="1">
                    <a:spLocks noRot="1" noChangeAspect="1" noMove="1" noResize="1" noEditPoints="1" noAdjustHandles="1" noChangeArrowheads="1" noChangeShapeType="1" noTextEdit="1"/>
                  </p:cNvSpPr>
                  <p:nvPr/>
                </p:nvSpPr>
                <p:spPr>
                  <a:xfrm>
                    <a:off x="2034225" y="2335946"/>
                    <a:ext cx="534121" cy="523220"/>
                  </a:xfrm>
                  <a:prstGeom prst="rect">
                    <a:avLst/>
                  </a:prstGeom>
                  <a:blipFill>
                    <a:blip r:embed="rId9"/>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A8CD967A-E4FD-42DB-8414-D2535077658C}"/>
                  </a:ext>
                </a:extLst>
              </p:cNvPr>
              <p:cNvSpPr txBox="1"/>
              <p:nvPr/>
            </p:nvSpPr>
            <p:spPr>
              <a:xfrm>
                <a:off x="3905068" y="2591093"/>
                <a:ext cx="1231363" cy="400110"/>
              </a:xfrm>
              <a:prstGeom prst="rect">
                <a:avLst/>
              </a:prstGeom>
              <a:noFill/>
            </p:spPr>
            <p:txBody>
              <a:bodyPr wrap="none" rtlCol="0">
                <a:spAutoFit/>
              </a:bodyPr>
              <a:lstStyle/>
              <a:p>
                <a:r>
                  <a:rPr lang="en-US" sz="2000" dirty="0"/>
                  <a:t>Controller</a:t>
                </a:r>
              </a:p>
            </p:txBody>
          </p:sp>
          <p:sp>
            <p:nvSpPr>
              <p:cNvPr id="61" name="TextBox 60">
                <a:extLst>
                  <a:ext uri="{FF2B5EF4-FFF2-40B4-BE49-F238E27FC236}">
                    <a16:creationId xmlns:a16="http://schemas.microsoft.com/office/drawing/2014/main" id="{5644BC63-35E0-422B-9B26-9D89412A4304}"/>
                  </a:ext>
                </a:extLst>
              </p:cNvPr>
              <p:cNvSpPr txBox="1"/>
              <p:nvPr/>
            </p:nvSpPr>
            <p:spPr>
              <a:xfrm>
                <a:off x="7363490" y="2578872"/>
                <a:ext cx="719299" cy="400110"/>
              </a:xfrm>
              <a:prstGeom prst="rect">
                <a:avLst/>
              </a:prstGeom>
              <a:noFill/>
            </p:spPr>
            <p:txBody>
              <a:bodyPr wrap="none" rtlCol="0">
                <a:spAutoFit/>
              </a:bodyPr>
              <a:lstStyle/>
              <a:p>
                <a:r>
                  <a:rPr lang="en-US" sz="2000" dirty="0"/>
                  <a:t>Plant</a:t>
                </a:r>
              </a:p>
            </p:txBody>
          </p:sp>
        </p:grpSp>
      </p:grpSp>
      <mc:AlternateContent xmlns:mc="http://schemas.openxmlformats.org/markup-compatibility/2006" xmlns:a14="http://schemas.microsoft.com/office/drawing/2010/main">
        <mc:Choice Requires="a14">
          <p:sp>
            <p:nvSpPr>
              <p:cNvPr id="62" name="Content Placeholder 1">
                <a:extLst>
                  <a:ext uri="{FF2B5EF4-FFF2-40B4-BE49-F238E27FC236}">
                    <a16:creationId xmlns:a16="http://schemas.microsoft.com/office/drawing/2014/main" id="{7BC7D03C-FA3C-469E-B566-CDCE18DE1E75}"/>
                  </a:ext>
                </a:extLst>
              </p:cNvPr>
              <p:cNvSpPr>
                <a:spLocks noGrp="1"/>
              </p:cNvSpPr>
              <p:nvPr>
                <p:ph idx="1"/>
              </p:nvPr>
            </p:nvSpPr>
            <p:spPr>
              <a:xfrm>
                <a:off x="257881" y="3394488"/>
                <a:ext cx="11635995" cy="2230456"/>
              </a:xfrm>
            </p:spPr>
            <p:txBody>
              <a:bodyPr>
                <a:normAutofit lnSpcReduction="10000"/>
              </a:bodyPr>
              <a:lstStyle/>
              <a:p>
                <a:r>
                  <a:rPr lang="en-US" dirty="0"/>
                  <a:t>Closed-loop dynamics: </a:t>
                </a:r>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0" i="1" dirty="0" smtClean="0">
                        <a:latin typeface="Cambria Math" panose="02040503050406030204" pitchFamily="18" charset="0"/>
                      </a:rPr>
                      <m:t>𝐵𝐾</m:t>
                    </m:r>
                    <m:d>
                      <m:dPr>
                        <m:ctrlPr>
                          <a:rPr lang="en-US" b="0" i="1" dirty="0" smtClean="0">
                            <a:latin typeface="Cambria Math" panose="02040503050406030204" pitchFamily="18" charset="0"/>
                          </a:rPr>
                        </m:ctrlPr>
                      </m:dPr>
                      <m:e>
                        <m:r>
                          <a:rPr lang="en-US" b="1" i="0" dirty="0" smtClean="0">
                            <a:latin typeface="Cambria Math" panose="02040503050406030204" pitchFamily="18" charset="0"/>
                          </a:rPr>
                          <m:t>𝐫</m:t>
                        </m:r>
                        <m:r>
                          <a:rPr lang="en-US" b="0" i="1" dirty="0" smtClean="0">
                            <a:latin typeface="Cambria Math" panose="02040503050406030204" pitchFamily="18" charset="0"/>
                          </a:rPr>
                          <m:t>−</m:t>
                        </m:r>
                        <m:r>
                          <a:rPr lang="en-US" b="1" i="0" dirty="0" smtClean="0">
                            <a:latin typeface="Cambria Math" panose="02040503050406030204" pitchFamily="18" charset="0"/>
                          </a:rPr>
                          <m:t>𝐱</m:t>
                        </m:r>
                      </m:e>
                    </m:d>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panose="02040503050406030204" pitchFamily="18" charset="0"/>
                          </a:rPr>
                          <m:t>𝐵𝐾</m:t>
                        </m:r>
                      </m:e>
                    </m:d>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0" i="1" dirty="0" smtClean="0">
                        <a:latin typeface="Cambria Math" panose="02040503050406030204" pitchFamily="18" charset="0"/>
                      </a:rPr>
                      <m:t>𝐵𝐾</m:t>
                    </m:r>
                    <m:r>
                      <a:rPr lang="en-US" b="1" i="0" dirty="0" smtClean="0">
                        <a:latin typeface="Cambria Math" panose="02040503050406030204" pitchFamily="18" charset="0"/>
                      </a:rPr>
                      <m:t>𝐫</m:t>
                    </m:r>
                  </m:oMath>
                </a14:m>
                <a:endParaRPr lang="en-US" b="1" dirty="0"/>
              </a:p>
              <a:p>
                <a:r>
                  <a:rPr lang="en-US" dirty="0"/>
                  <a:t>Pick </a:t>
                </a:r>
                <a14:m>
                  <m:oMath xmlns:m="http://schemas.openxmlformats.org/officeDocument/2006/math">
                    <m:r>
                      <a:rPr lang="en-US" b="0" i="1" smtClean="0">
                        <a:latin typeface="Cambria Math" panose="02040503050406030204" pitchFamily="18" charset="0"/>
                      </a:rPr>
                      <m:t>𝐾</m:t>
                    </m:r>
                  </m:oMath>
                </a14:m>
                <a:r>
                  <a:rPr lang="en-US" dirty="0"/>
                  <a:t> such that closed-loop system has desirable behavior</a:t>
                </a:r>
              </a:p>
              <a:p>
                <a:r>
                  <a:rPr lang="en-US" dirty="0"/>
                  <a:t>To make closed-loop system stable, pick </a:t>
                </a:r>
                <a14:m>
                  <m:oMath xmlns:m="http://schemas.openxmlformats.org/officeDocument/2006/math">
                    <m:r>
                      <a:rPr lang="en-US" b="0" i="1" smtClean="0">
                        <a:latin typeface="Cambria Math" panose="02040503050406030204" pitchFamily="18" charset="0"/>
                      </a:rPr>
                      <m:t>𝐾</m:t>
                    </m:r>
                  </m:oMath>
                </a14:m>
                <a:r>
                  <a:rPr lang="en-US" dirty="0"/>
                  <a:t> such that eigenvalues of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𝐵𝐾</m:t>
                        </m:r>
                      </m:e>
                    </m:d>
                  </m:oMath>
                </a14:m>
                <a:r>
                  <a:rPr lang="en-US" dirty="0"/>
                  <a:t> have negative real-parts</a:t>
                </a:r>
              </a:p>
              <a:p>
                <a:r>
                  <a:rPr lang="en-US" dirty="0"/>
                  <a:t>Controller designed this way also called </a:t>
                </a:r>
                <a:r>
                  <a:rPr lang="en-US" b="1" i="1" dirty="0"/>
                  <a:t>pole placement</a:t>
                </a:r>
                <a:r>
                  <a:rPr lang="en-US" b="1" dirty="0"/>
                  <a:t> </a:t>
                </a:r>
                <a:r>
                  <a:rPr lang="en-US" dirty="0"/>
                  <a:t>controller</a:t>
                </a:r>
              </a:p>
            </p:txBody>
          </p:sp>
        </mc:Choice>
        <mc:Fallback xmlns="">
          <p:sp>
            <p:nvSpPr>
              <p:cNvPr id="62" name="Content Placeholder 1">
                <a:extLst>
                  <a:ext uri="{FF2B5EF4-FFF2-40B4-BE49-F238E27FC236}">
                    <a16:creationId xmlns:a16="http://schemas.microsoft.com/office/drawing/2014/main" id="{7BC7D03C-FA3C-469E-B566-CDCE18DE1E75}"/>
                  </a:ext>
                </a:extLst>
              </p:cNvPr>
              <p:cNvSpPr>
                <a:spLocks noGrp="1" noRot="1" noChangeAspect="1" noMove="1" noResize="1" noEditPoints="1" noAdjustHandles="1" noChangeArrowheads="1" noChangeShapeType="1" noTextEdit="1"/>
              </p:cNvSpPr>
              <p:nvPr>
                <p:ph idx="1"/>
              </p:nvPr>
            </p:nvSpPr>
            <p:spPr>
              <a:xfrm>
                <a:off x="257881" y="3394488"/>
                <a:ext cx="11635995" cy="2230456"/>
              </a:xfrm>
              <a:blipFill>
                <a:blip r:embed="rId10"/>
                <a:stretch>
                  <a:fillRect l="-629" t="-6284" b="-6011"/>
                </a:stretch>
              </a:blipFill>
            </p:spPr>
            <p:txBody>
              <a:bodyPr/>
              <a:lstStyle/>
              <a:p>
                <a:r>
                  <a:rPr lang="en-US">
                    <a:noFill/>
                  </a:rPr>
                  <a:t> </a:t>
                </a:r>
              </a:p>
            </p:txBody>
          </p:sp>
        </mc:Fallback>
      </mc:AlternateContent>
    </p:spTree>
    <p:extLst>
      <p:ext uri="{BB962C8B-B14F-4D97-AF65-F5344CB8AC3E}">
        <p14:creationId xmlns:p14="http://schemas.microsoft.com/office/powerpoint/2010/main" val="105205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6C04D18-2DDF-46A1-A402-83A7816E751F}"/>
                  </a:ext>
                </a:extLst>
              </p:cNvPr>
              <p:cNvSpPr>
                <a:spLocks noGrp="1"/>
              </p:cNvSpPr>
              <p:nvPr>
                <p:ph idx="1"/>
              </p:nvPr>
            </p:nvSpPr>
            <p:spPr/>
            <p:txBody>
              <a:bodyPr/>
              <a:lstStyle/>
              <a:p>
                <a:r>
                  <a:rPr lang="en-US" dirty="0"/>
                  <a:t>Pole placement involves heuristics (we arbitrarily decided where to put the eigenvalues)</a:t>
                </a:r>
              </a:p>
              <a:p>
                <a:r>
                  <a:rPr lang="en-US" dirty="0"/>
                  <a:t>Principled approach is to put the poles such that the closed-loop system optimizes the cost function: </a:t>
                </a:r>
              </a:p>
              <a:p>
                <a:pPr marL="41148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𝐿𝑄𝑅</m:t>
                          </m:r>
                        </m:sub>
                      </m:sSub>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m:t>
                          </m:r>
                        </m:sup>
                        <m:e>
                          <m:d>
                            <m:dPr>
                              <m:begChr m:val="["/>
                              <m:endChr m:val="]"/>
                              <m:ctrlPr>
                                <a:rPr lang="en-US" b="0"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sup>
                                  <m:r>
                                    <a:rPr lang="en-US" b="1" i="1" smtClean="0">
                                      <a:latin typeface="Cambria Math" panose="02040503050406030204" pitchFamily="18" charset="0"/>
                                    </a:rPr>
                                    <m:t>𝑻</m:t>
                                  </m:r>
                                </m:sup>
                              </m:sSup>
                              <m:r>
                                <a:rPr lang="en-US" b="0" i="1" smtClean="0">
                                  <a:latin typeface="Cambria Math" panose="02040503050406030204" pitchFamily="18" charset="0"/>
                                </a:rPr>
                                <m:t>𝑄</m:t>
                              </m:r>
                              <m:r>
                                <a:rPr lang="en-US" b="1" i="0" smtClean="0">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b="1" i="1" smtClean="0">
                                      <a:latin typeface="Cambria Math" panose="02040503050406030204" pitchFamily="18" charset="0"/>
                                    </a:rPr>
                                    <m:t>𝑻</m:t>
                                  </m:r>
                                </m:sup>
                              </m:sSup>
                              <m:r>
                                <a:rPr lang="en-US" b="0" i="1" smtClean="0">
                                  <a:latin typeface="Cambria Math" panose="02040503050406030204" pitchFamily="18" charset="0"/>
                                </a:rPr>
                                <m:t>𝑅</m:t>
                              </m:r>
                              <m:r>
                                <a:rPr lang="en-US" b="1" i="0" smtClean="0">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d>
                        </m:e>
                      </m:nary>
                      <m:r>
                        <a:rPr lang="en-US" b="0" i="1" smtClean="0">
                          <a:latin typeface="Cambria Math" panose="02040503050406030204" pitchFamily="18" charset="0"/>
                        </a:rPr>
                        <m:t>𝑑𝑡</m:t>
                      </m:r>
                    </m:oMath>
                  </m:oMathPara>
                </a14:m>
                <a:endParaRPr lang="en-US" dirty="0"/>
              </a:p>
              <a:p>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b="1" i="1">
                            <a:latin typeface="Cambria Math" panose="02040503050406030204" pitchFamily="18" charset="0"/>
                          </a:rPr>
                          <m:t>𝑻</m:t>
                        </m:r>
                      </m:sup>
                    </m:sSup>
                    <m:r>
                      <a:rPr lang="en-US" i="1">
                        <a:latin typeface="Cambria Math" panose="02040503050406030204" pitchFamily="18" charset="0"/>
                      </a:rPr>
                      <m:t>𝑄</m:t>
                    </m:r>
                    <m:r>
                      <a:rPr lang="en-US" b="1">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is called state cost, </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sup>
                        <m:r>
                          <a:rPr lang="en-US" b="1" i="1">
                            <a:latin typeface="Cambria Math" panose="02040503050406030204" pitchFamily="18" charset="0"/>
                          </a:rPr>
                          <m:t>𝑻</m:t>
                        </m:r>
                      </m:sup>
                    </m:sSup>
                    <m:r>
                      <a:rPr lang="en-US" i="1">
                        <a:latin typeface="Cambria Math" panose="02040503050406030204" pitchFamily="18" charset="0"/>
                      </a:rPr>
                      <m:t>𝑅</m:t>
                    </m:r>
                    <m:r>
                      <a:rPr lang="en-US" b="1">
                        <a:latin typeface="Cambria Math" panose="02040503050406030204" pitchFamily="18" charset="0"/>
                      </a:rPr>
                      <m:t>𝐮</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is called control cost</a:t>
                </a:r>
              </a:p>
              <a:p>
                <a:r>
                  <a:rPr lang="en-US" dirty="0"/>
                  <a:t>Given a feedback law: </a:t>
                </a:r>
                <a14:m>
                  <m:oMath xmlns:m="http://schemas.openxmlformats.org/officeDocument/2006/math">
                    <m:r>
                      <a:rPr lang="en-US" b="1" i="0" smtClean="0">
                        <a:latin typeface="Cambria Math" panose="02040503050406030204" pitchFamily="18" charset="0"/>
                      </a:rPr>
                      <m:t>𝐮</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m:rPr>
                            <m:sty m:val="p"/>
                          </m:rPr>
                          <a:rPr lang="en-US" b="0" i="0" smtClean="0">
                            <a:latin typeface="Cambria Math" panose="02040503050406030204" pitchFamily="18" charset="0"/>
                          </a:rPr>
                          <m:t>lqr</m:t>
                        </m:r>
                      </m:sub>
                    </m:sSub>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𝐾</m:t>
                        </m:r>
                      </m:e>
                      <m:sub>
                        <m:r>
                          <m:rPr>
                            <m:sty m:val="p"/>
                          </m:rPr>
                          <a:rPr lang="en-US" b="0" i="0" dirty="0" smtClean="0">
                            <a:latin typeface="Cambria Math" panose="02040503050406030204" pitchFamily="18" charset="0"/>
                          </a:rPr>
                          <m:t>lqr</m:t>
                        </m:r>
                      </m:sub>
                    </m:sSub>
                  </m:oMath>
                </a14:m>
                <a:r>
                  <a:rPr lang="en-US" dirty="0"/>
                  <a:t> can be found precisely</a:t>
                </a:r>
              </a:p>
              <a:p>
                <a:r>
                  <a:rPr lang="en-US" dirty="0"/>
                  <a:t>In </a:t>
                </a:r>
                <a:r>
                  <a:rPr lang="en-US" dirty="0" err="1"/>
                  <a:t>Matlab</a:t>
                </a:r>
                <a:r>
                  <a:rPr lang="en-US" dirty="0"/>
                  <a:t>, there is a simple one-line function </a:t>
                </a:r>
                <a:r>
                  <a:rPr lang="en-US" dirty="0" err="1">
                    <a:latin typeface="Courier New" panose="02070309020205020404" pitchFamily="49" charset="0"/>
                    <a:cs typeface="Courier New" panose="02070309020205020404" pitchFamily="49" charset="0"/>
                  </a:rPr>
                  <a:t>lqr</a:t>
                </a:r>
                <a:r>
                  <a:rPr lang="en-US" dirty="0">
                    <a:latin typeface="Courier New" panose="02070309020205020404" pitchFamily="49" charset="0"/>
                    <a:cs typeface="Courier New" panose="02070309020205020404" pitchFamily="49" charset="0"/>
                  </a:rPr>
                  <a:t> </a:t>
                </a:r>
                <a:r>
                  <a:rPr lang="en-US" dirty="0"/>
                  <a:t>to do this!</a:t>
                </a:r>
              </a:p>
            </p:txBody>
          </p:sp>
        </mc:Choice>
        <mc:Fallback xmlns="">
          <p:sp>
            <p:nvSpPr>
              <p:cNvPr id="2" name="Content Placeholder 1">
                <a:extLst>
                  <a:ext uri="{FF2B5EF4-FFF2-40B4-BE49-F238E27FC236}">
                    <a16:creationId xmlns:a16="http://schemas.microsoft.com/office/drawing/2014/main" id="{86C04D18-2DDF-46A1-A402-83A7816E751F}"/>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8120FE0-C7C7-4DED-859B-0D7866802C72}"/>
              </a:ext>
            </a:extLst>
          </p:cNvPr>
          <p:cNvSpPr>
            <a:spLocks noGrp="1"/>
          </p:cNvSpPr>
          <p:nvPr>
            <p:ph type="title"/>
          </p:nvPr>
        </p:nvSpPr>
        <p:spPr/>
        <p:txBody>
          <a:bodyPr/>
          <a:lstStyle/>
          <a:p>
            <a:r>
              <a:rPr lang="en-US" dirty="0"/>
              <a:t>Linear Quadratic Regulator</a:t>
            </a:r>
          </a:p>
        </p:txBody>
      </p:sp>
      <p:sp>
        <p:nvSpPr>
          <p:cNvPr id="4" name="Slide Number Placeholder 3">
            <a:extLst>
              <a:ext uri="{FF2B5EF4-FFF2-40B4-BE49-F238E27FC236}">
                <a16:creationId xmlns:a16="http://schemas.microsoft.com/office/drawing/2014/main" id="{D20775B4-FF66-461A-BF26-87A672DA551E}"/>
              </a:ext>
            </a:extLst>
          </p:cNvPr>
          <p:cNvSpPr>
            <a:spLocks noGrp="1"/>
          </p:cNvSpPr>
          <p:nvPr>
            <p:ph type="sldNum" sz="quarter" idx="12"/>
          </p:nvPr>
        </p:nvSpPr>
        <p:spPr/>
        <p:txBody>
          <a:bodyPr/>
          <a:lstStyle/>
          <a:p>
            <a:fld id="{29AAD378-655A-49C6-813C-9FD132EF7440}" type="slidenum">
              <a:rPr lang="en-US" smtClean="0"/>
              <a:pPr/>
              <a:t>7</a:t>
            </a:fld>
            <a:endParaRPr lang="en-US" dirty="0"/>
          </a:p>
        </p:txBody>
      </p:sp>
    </p:spTree>
    <p:extLst>
      <p:ext uri="{BB962C8B-B14F-4D97-AF65-F5344CB8AC3E}">
        <p14:creationId xmlns:p14="http://schemas.microsoft.com/office/powerpoint/2010/main" val="148240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FC4BCA7-D9AA-4B88-9C30-E0912DE4BA23}"/>
                  </a:ext>
                </a:extLst>
              </p:cNvPr>
              <p:cNvSpPr>
                <a:spLocks noGrp="1"/>
              </p:cNvSpPr>
              <p:nvPr>
                <p:ph idx="1"/>
              </p:nvPr>
            </p:nvSpPr>
            <p:spPr>
              <a:xfrm>
                <a:off x="111074" y="2749484"/>
                <a:ext cx="11883702" cy="2861297"/>
              </a:xfrm>
            </p:spPr>
            <p:txBody>
              <a:bodyPr>
                <a:normAutofit/>
              </a:bodyPr>
              <a:lstStyle/>
              <a:p>
                <a:r>
                  <a:rPr lang="en-US" sz="2400" dirty="0"/>
                  <a:t>Note </a:t>
                </a:r>
                <a14:m>
                  <m:oMath xmlns:m="http://schemas.openxmlformats.org/officeDocument/2006/math">
                    <m:r>
                      <m:rPr>
                        <m:sty m:val="p"/>
                      </m:rPr>
                      <a:rPr lang="en-US" sz="2400" b="0" i="0" smtClean="0">
                        <a:latin typeface="Cambria Math" panose="02040503050406030204" pitchFamily="18" charset="0"/>
                      </a:rPr>
                      <m:t>eigs</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1" smtClean="0">
                        <a:latin typeface="Cambria Math" panose="02040503050406030204" pitchFamily="18" charset="0"/>
                      </a:rPr>
                      <m:t>=0.382, 2.618</m:t>
                    </m:r>
                  </m:oMath>
                </a14:m>
                <a:r>
                  <a:rPr lang="en-US" sz="2400" dirty="0"/>
                  <a:t> </a:t>
                </a:r>
                <a14:m>
                  <m:oMath xmlns:m="http://schemas.openxmlformats.org/officeDocument/2006/math">
                    <m:r>
                      <a:rPr lang="en-US" sz="2400" b="0" i="1" dirty="0" smtClean="0">
                        <a:latin typeface="Cambria Math" panose="02040503050406030204" pitchFamily="18" charset="0"/>
                      </a:rPr>
                      <m:t>⇒</m:t>
                    </m:r>
                  </m:oMath>
                </a14:m>
                <a:r>
                  <a:rPr lang="en-US" sz="2400" dirty="0"/>
                  <a:t> unstable plant!</a:t>
                </a:r>
              </a:p>
              <a:p>
                <a:r>
                  <a:rPr lang="en-US" sz="2400" dirty="0"/>
                  <a:t>Let </a:t>
                </a:r>
                <a14:m>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𝑘</m:t>
                                  </m:r>
                                </m:e>
                                <m:sub>
                                  <m:r>
                                    <m:rPr>
                                      <m:brk m:alnAt="7"/>
                                    </m:rPr>
                                    <a:rPr lang="en-US" sz="2400" b="0" i="1" smtClean="0">
                                      <a:latin typeface="Cambria Math" panose="02040503050406030204" pitchFamily="18" charset="0"/>
                                    </a:rPr>
                                    <m:t>1</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mr>
                        </m:m>
                      </m:e>
                    </m:d>
                  </m:oMath>
                </a14:m>
                <a:r>
                  <a:rPr lang="en-US" sz="2400" dirty="0"/>
                  <a:t>. Then,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𝐵𝐾</m:t>
                    </m:r>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𝑘</m:t>
                                  </m:r>
                                </m:e>
                                <m:sub>
                                  <m:r>
                                    <m:rPr>
                                      <m:brk m:alnAt="7"/>
                                    </m:rPr>
                                    <a:rPr lang="en-US" sz="2400" b="0" i="1" smtClean="0">
                                      <a:latin typeface="Cambria Math" panose="02040503050406030204" pitchFamily="18" charset="0"/>
                                    </a:rPr>
                                    <m:t>1</m:t>
                                  </m:r>
                                </m:sub>
                              </m:sSub>
                            </m:e>
                            <m:e>
                              <m:r>
                                <a:rPr lang="en-US" sz="2400" i="1">
                                  <a:latin typeface="Cambria Math" panose="02040503050406030204" pitchFamily="18" charset="0"/>
                                </a:rPr>
                                <m:t>1</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mr>
                          <m:mr>
                            <m:e>
                              <m:r>
                                <a:rPr lang="en-US" sz="2400" i="1">
                                  <a:latin typeface="Cambria Math" panose="02040503050406030204" pitchFamily="18" charset="0"/>
                                </a:rPr>
                                <m:t>1</m:t>
                              </m:r>
                            </m:e>
                            <m:e>
                              <m:r>
                                <a:rPr lang="en-US" sz="2400" i="1">
                                  <a:latin typeface="Cambria Math" panose="02040503050406030204" pitchFamily="18" charset="0"/>
                                </a:rPr>
                                <m:t>2</m:t>
                              </m:r>
                            </m:e>
                          </m:mr>
                        </m:m>
                      </m:e>
                    </m:d>
                  </m:oMath>
                </a14:m>
                <a:endParaRPr lang="en-US" sz="2400" dirty="0"/>
              </a:p>
              <a:p>
                <a14:m>
                  <m:oMath xmlns:m="http://schemas.openxmlformats.org/officeDocument/2006/math">
                    <m:r>
                      <m:rPr>
                        <m:sty m:val="p"/>
                      </m:rPr>
                      <a:rPr lang="en-US" sz="2400" b="0" i="0" smtClean="0">
                        <a:latin typeface="Cambria Math" panose="02040503050406030204" pitchFamily="18" charset="0"/>
                      </a:rPr>
                      <m:t>eigs</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𝐵𝐾</m:t>
                        </m:r>
                      </m:e>
                    </m:d>
                  </m:oMath>
                </a14:m>
                <a:r>
                  <a:rPr lang="en-US" sz="2400" dirty="0"/>
                  <a:t> satisfy equation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𝜆</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−3</m:t>
                        </m:r>
                      </m:e>
                    </m:d>
                    <m:r>
                      <a:rPr lang="en-US" sz="2400" b="0" i="1" smtClean="0">
                        <a:latin typeface="Cambria Math" panose="02040503050406030204" pitchFamily="18" charset="0"/>
                      </a:rPr>
                      <m:t>𝜆</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d>
                  </m:oMath>
                </a14:m>
                <a:r>
                  <a:rPr lang="en-US" sz="2400" dirty="0"/>
                  <a:t> = 0</a:t>
                </a:r>
              </a:p>
              <a:p>
                <a:pPr lvl="1"/>
                <a:r>
                  <a:rPr lang="en-US" sz="2400" dirty="0"/>
                  <a:t>Suppose we want eigenvalues at </a:t>
                </a:r>
                <a14:m>
                  <m:oMath xmlns:m="http://schemas.openxmlformats.org/officeDocument/2006/math">
                    <m:r>
                      <a:rPr lang="en-US" sz="2400" b="0" i="1" smtClean="0">
                        <a:latin typeface="Cambria Math" panose="02040503050406030204" pitchFamily="18" charset="0"/>
                      </a:rPr>
                      <m:t>−5, −6,</m:t>
                    </m:r>
                  </m:oMath>
                </a14:m>
                <a:r>
                  <a:rPr lang="en-US" sz="2400" dirty="0"/>
                  <a:t> then equation would be: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𝜆</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+11</m:t>
                    </m:r>
                    <m:r>
                      <a:rPr lang="en-US" sz="2400" b="0" i="1" smtClean="0">
                        <a:latin typeface="Cambria Math" panose="02040503050406030204" pitchFamily="18" charset="0"/>
                      </a:rPr>
                      <m:t>𝜆</m:t>
                    </m:r>
                    <m:r>
                      <a:rPr lang="en-US" sz="2400" b="0" i="1" smtClean="0">
                        <a:latin typeface="Cambria Math" panose="02040503050406030204" pitchFamily="18" charset="0"/>
                      </a:rPr>
                      <m:t>+30=0</m:t>
                    </m:r>
                  </m:oMath>
                </a14:m>
                <a:endParaRPr lang="en-US" sz="2400" dirty="0"/>
              </a:p>
              <a:p>
                <a:pPr lvl="1"/>
                <a:r>
                  <a:rPr lang="en-US" sz="2400" dirty="0"/>
                  <a:t>Comparing two equations, </a:t>
                </a:r>
                <a14:m>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−3</m:t>
                        </m:r>
                      </m:e>
                    </m:d>
                    <m:r>
                      <a:rPr lang="en-US" sz="2400" b="0" i="1" smtClean="0">
                        <a:latin typeface="Cambria Math" panose="02040503050406030204" pitchFamily="18" charset="0"/>
                      </a:rPr>
                      <m:t>=11</m:t>
                    </m:r>
                  </m:oMath>
                </a14:m>
                <a:r>
                  <a:rPr lang="en-US" sz="2400" dirty="0"/>
                  <a:t>, and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1−2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=30</m:t>
                    </m:r>
                  </m:oMath>
                </a14:m>
                <a:endParaRPr lang="en-US" sz="2400" dirty="0"/>
              </a:p>
              <a:p>
                <a:pPr lvl="1"/>
                <a:r>
                  <a:rPr lang="en-US" sz="2400" dirty="0"/>
                  <a:t>This gives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=14,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=57</m:t>
                    </m:r>
                  </m:oMath>
                </a14:m>
                <a:r>
                  <a:rPr lang="en-US" sz="2400" dirty="0"/>
                  <a:t>. Thus controller with </a:t>
                </a:r>
                <a14:m>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4</m:t>
                              </m:r>
                            </m:e>
                            <m:e>
                              <m:r>
                                <a:rPr lang="en-US" sz="2400" b="0" i="1" smtClean="0">
                                  <a:latin typeface="Cambria Math" panose="02040503050406030204" pitchFamily="18" charset="0"/>
                                </a:rPr>
                                <m:t>57</m:t>
                              </m:r>
                            </m:e>
                          </m:mr>
                        </m:m>
                      </m:e>
                    </m:d>
                  </m:oMath>
                </a14:m>
                <a:r>
                  <a:rPr lang="en-US" sz="2400" dirty="0"/>
                  <a:t> stabilizes the plant!</a:t>
                </a:r>
              </a:p>
              <a:p>
                <a:endParaRPr lang="en-US" sz="2400" dirty="0"/>
              </a:p>
            </p:txBody>
          </p:sp>
        </mc:Choice>
        <mc:Fallback xmlns="">
          <p:sp>
            <p:nvSpPr>
              <p:cNvPr id="2" name="Content Placeholder 1">
                <a:extLst>
                  <a:ext uri="{FF2B5EF4-FFF2-40B4-BE49-F238E27FC236}">
                    <a16:creationId xmlns:a16="http://schemas.microsoft.com/office/drawing/2014/main" id="{DFC4BCA7-D9AA-4B88-9C30-E0912DE4BA23}"/>
                  </a:ext>
                </a:extLst>
              </p:cNvPr>
              <p:cNvSpPr>
                <a:spLocks noGrp="1" noRot="1" noChangeAspect="1" noMove="1" noResize="1" noEditPoints="1" noAdjustHandles="1" noChangeArrowheads="1" noChangeShapeType="1" noTextEdit="1"/>
              </p:cNvSpPr>
              <p:nvPr>
                <p:ph idx="1"/>
              </p:nvPr>
            </p:nvSpPr>
            <p:spPr>
              <a:xfrm>
                <a:off x="111074" y="2749484"/>
                <a:ext cx="11883702" cy="2861297"/>
              </a:xfrm>
              <a:blipFill>
                <a:blip r:embed="rId2"/>
                <a:stretch>
                  <a:fillRect l="-410" t="-2985" b="-149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9CF417B-A5CF-4278-A6EE-2E74BE58FE5A}"/>
              </a:ext>
            </a:extLst>
          </p:cNvPr>
          <p:cNvSpPr>
            <a:spLocks noGrp="1"/>
          </p:cNvSpPr>
          <p:nvPr>
            <p:ph type="title"/>
          </p:nvPr>
        </p:nvSpPr>
        <p:spPr/>
        <p:txBody>
          <a:bodyPr/>
          <a:lstStyle/>
          <a:p>
            <a:r>
              <a:rPr lang="en-US" dirty="0"/>
              <a:t>Designing a pole placement controller</a:t>
            </a:r>
          </a:p>
        </p:txBody>
      </p:sp>
      <p:sp>
        <p:nvSpPr>
          <p:cNvPr id="4" name="Slide Number Placeholder 3">
            <a:extLst>
              <a:ext uri="{FF2B5EF4-FFF2-40B4-BE49-F238E27FC236}">
                <a16:creationId xmlns:a16="http://schemas.microsoft.com/office/drawing/2014/main" id="{74382F30-AB0C-48FB-BE80-90DC0F910830}"/>
              </a:ext>
            </a:extLst>
          </p:cNvPr>
          <p:cNvSpPr>
            <a:spLocks noGrp="1"/>
          </p:cNvSpPr>
          <p:nvPr>
            <p:ph type="sldNum" sz="quarter" idx="12"/>
          </p:nvPr>
        </p:nvSpPr>
        <p:spPr/>
        <p:txBody>
          <a:bodyPr/>
          <a:lstStyle/>
          <a:p>
            <a:fld id="{29AAD378-655A-49C6-813C-9FD132EF7440}" type="slidenum">
              <a:rPr lang="en-US" smtClean="0"/>
              <a:pPr/>
              <a:t>8</a:t>
            </a:fld>
            <a:endParaRPr lang="en-US" dirty="0"/>
          </a:p>
        </p:txBody>
      </p:sp>
      <p:grpSp>
        <p:nvGrpSpPr>
          <p:cNvPr id="5" name="Group 4">
            <a:extLst>
              <a:ext uri="{FF2B5EF4-FFF2-40B4-BE49-F238E27FC236}">
                <a16:creationId xmlns:a16="http://schemas.microsoft.com/office/drawing/2014/main" id="{E1184F92-58DD-4CA9-B98C-E95570FD1B91}"/>
              </a:ext>
            </a:extLst>
          </p:cNvPr>
          <p:cNvGrpSpPr/>
          <p:nvPr/>
        </p:nvGrpSpPr>
        <p:grpSpPr>
          <a:xfrm>
            <a:off x="452402" y="1137019"/>
            <a:ext cx="10016641" cy="1532730"/>
            <a:chOff x="1036777" y="1353670"/>
            <a:chExt cx="10016641" cy="153273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0AF34C-2367-4D91-B4DF-22049CF583FF}"/>
                    </a:ext>
                  </a:extLst>
                </p:cNvPr>
                <p:cNvSpPr txBox="1"/>
                <p:nvPr/>
              </p:nvSpPr>
              <p:spPr>
                <a:xfrm>
                  <a:off x="10196805" y="1398014"/>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𝐱</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270AF34C-2367-4D91-B4DF-22049CF583FF}"/>
                    </a:ext>
                  </a:extLst>
                </p:cNvPr>
                <p:cNvSpPr txBox="1">
                  <a:spLocks noRot="1" noChangeAspect="1" noMove="1" noResize="1" noEditPoints="1" noAdjustHandles="1" noChangeArrowheads="1" noChangeShapeType="1" noTextEdit="1"/>
                </p:cNvSpPr>
                <p:nvPr/>
              </p:nvSpPr>
              <p:spPr>
                <a:xfrm>
                  <a:off x="10196805" y="1398014"/>
                  <a:ext cx="607987" cy="461665"/>
                </a:xfrm>
                <a:prstGeom prst="rect">
                  <a:avLst/>
                </a:prstGeom>
                <a:blipFill>
                  <a:blip r:embed="rId3"/>
                  <a:stretch>
                    <a:fillRect r="-27000" b="-17105"/>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DC6835FD-4BE4-4889-9078-299C7F2140E7}"/>
                </a:ext>
              </a:extLst>
            </p:cNvPr>
            <p:cNvGrpSpPr/>
            <p:nvPr/>
          </p:nvGrpSpPr>
          <p:grpSpPr>
            <a:xfrm>
              <a:off x="1036777" y="1353670"/>
              <a:ext cx="10016641" cy="1532730"/>
              <a:chOff x="1240578" y="1458473"/>
              <a:chExt cx="10016641" cy="153273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4240679-4B5C-44DA-95A0-2B361513AD91}"/>
                      </a:ext>
                    </a:extLst>
                  </p:cNvPr>
                  <p:cNvSpPr/>
                  <p:nvPr/>
                </p:nvSpPr>
                <p:spPr>
                  <a:xfrm>
                    <a:off x="6781093" y="1541189"/>
                    <a:ext cx="3370888" cy="10499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 </a:t>
                    </a:r>
                    <a14:m>
                      <m:oMath xmlns:m="http://schemas.openxmlformats.org/officeDocument/2006/math">
                        <m:acc>
                          <m:accPr>
                            <m:chr m:val="̇"/>
                            <m:ctrlPr>
                              <a:rPr lang="en-US" sz="2400" b="0" i="1" smtClean="0">
                                <a:latin typeface="Cambria Math" panose="02040503050406030204" pitchFamily="18" charset="0"/>
                              </a:rPr>
                            </m:ctrlPr>
                          </m:accPr>
                          <m:e>
                            <m:r>
                              <a:rPr lang="en-US" sz="2400" b="1" i="0" smtClean="0">
                                <a:latin typeface="Cambria Math" panose="02040503050406030204" pitchFamily="18" charset="0"/>
                              </a:rPr>
                              <m:t>𝐱</m:t>
                            </m:r>
                          </m:e>
                        </m:acc>
                        <m:r>
                          <a:rPr lang="en-US" sz="2400" b="0" i="1" dirty="0" smtClean="0">
                            <a:latin typeface="Cambria Math" panose="02040503050406030204" pitchFamily="18" charset="0"/>
                          </a:rPr>
                          <m:t>=</m:t>
                        </m:r>
                        <m:d>
                          <m:dPr>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e>
                                <m:e>
                                  <m:r>
                                    <a:rPr lang="en-US" sz="2400" i="1">
                                      <a:latin typeface="Cambria Math" panose="02040503050406030204" pitchFamily="18" charset="0"/>
                                    </a:rPr>
                                    <m:t>1</m:t>
                                  </m:r>
                                </m:e>
                              </m:mr>
                              <m:mr>
                                <m:e>
                                  <m:r>
                                    <a:rPr lang="en-US" sz="2400" i="1">
                                      <a:latin typeface="Cambria Math" panose="02040503050406030204" pitchFamily="18" charset="0"/>
                                    </a:rPr>
                                    <m:t>1</m:t>
                                  </m:r>
                                </m:e>
                                <m:e>
                                  <m:r>
                                    <a:rPr lang="en-US" sz="2400" i="1">
                                      <a:latin typeface="Cambria Math" panose="02040503050406030204" pitchFamily="18" charset="0"/>
                                    </a:rPr>
                                    <m:t>2</m:t>
                                  </m:r>
                                </m:e>
                              </m:mr>
                            </m:m>
                          </m:e>
                        </m:d>
                        <m:r>
                          <a:rPr lang="en-US" sz="2400" b="1" i="0" dirty="0" smtClean="0">
                            <a:latin typeface="Cambria Math" panose="02040503050406030204" pitchFamily="18" charset="0"/>
                          </a:rPr>
                          <m:t>𝐱</m:t>
                        </m:r>
                        <m:r>
                          <a:rPr lang="en-US" sz="2400" b="0" i="1" dirty="0" smtClean="0">
                            <a:latin typeface="Cambria Math" panose="02040503050406030204" pitchFamily="18" charset="0"/>
                          </a:rPr>
                          <m:t>+</m:t>
                        </m:r>
                        <m:d>
                          <m:dPr>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e>
                              </m:mr>
                              <m:mr>
                                <m:e>
                                  <m:r>
                                    <a:rPr lang="en-US" sz="2400" i="1">
                                      <a:latin typeface="Cambria Math" panose="02040503050406030204" pitchFamily="18" charset="0"/>
                                    </a:rPr>
                                    <m:t>0</m:t>
                                  </m:r>
                                </m:e>
                              </m:mr>
                            </m:m>
                          </m:e>
                        </m:d>
                        <m:r>
                          <a:rPr lang="en-US" sz="2400" b="1" i="0" dirty="0" smtClean="0">
                            <a:latin typeface="Cambria Math" panose="02040503050406030204" pitchFamily="18" charset="0"/>
                          </a:rPr>
                          <m:t>𝐮</m:t>
                        </m:r>
                      </m:oMath>
                    </a14:m>
                    <a:endParaRPr lang="en-US" sz="2400" b="1" dirty="0"/>
                  </a:p>
                </p:txBody>
              </p:sp>
            </mc:Choice>
            <mc:Fallback xmlns="">
              <p:sp>
                <p:nvSpPr>
                  <p:cNvPr id="8" name="Rectangle 7">
                    <a:extLst>
                      <a:ext uri="{FF2B5EF4-FFF2-40B4-BE49-F238E27FC236}">
                        <a16:creationId xmlns:a16="http://schemas.microsoft.com/office/drawing/2014/main" id="{B4240679-4B5C-44DA-95A0-2B361513AD91}"/>
                      </a:ext>
                    </a:extLst>
                  </p:cNvPr>
                  <p:cNvSpPr>
                    <a:spLocks noRot="1" noChangeAspect="1" noMove="1" noResize="1" noEditPoints="1" noAdjustHandles="1" noChangeArrowheads="1" noChangeShapeType="1" noTextEdit="1"/>
                  </p:cNvSpPr>
                  <p:nvPr/>
                </p:nvSpPr>
                <p:spPr>
                  <a:xfrm>
                    <a:off x="6781093" y="1541189"/>
                    <a:ext cx="3370888" cy="1049904"/>
                  </a:xfrm>
                  <a:prstGeom prst="rect">
                    <a:avLst/>
                  </a:prstGeom>
                  <a:blipFill>
                    <a:blip r:embed="rId4"/>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6EBBBD2-7926-458D-B5B6-274ADAB4642D}"/>
                      </a:ext>
                    </a:extLst>
                  </p:cNvPr>
                  <p:cNvSpPr/>
                  <p:nvPr/>
                </p:nvSpPr>
                <p:spPr>
                  <a:xfrm>
                    <a:off x="3511603" y="1534198"/>
                    <a:ext cx="2018295" cy="106120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1" i="0" smtClean="0">
                              <a:latin typeface="Cambria Math" panose="02040503050406030204" pitchFamily="18" charset="0"/>
                            </a:rPr>
                            <m:t>=</m:t>
                          </m:r>
                          <m:r>
                            <a:rPr lang="en-US" sz="2400" b="0" i="1" smtClean="0">
                              <a:latin typeface="Cambria Math" panose="02040503050406030204" pitchFamily="18" charset="0"/>
                            </a:rPr>
                            <m:t>𝐾</m:t>
                          </m:r>
                          <m:r>
                            <a:rPr lang="en-US" sz="2400" b="1" i="0" smtClean="0">
                              <a:latin typeface="Cambria Math" panose="02040503050406030204" pitchFamily="18" charset="0"/>
                            </a:rPr>
                            <m:t>(</m:t>
                          </m:r>
                          <m:r>
                            <a:rPr lang="en-US" sz="2400" b="1" i="0" smtClean="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𝐱</m:t>
                          </m:r>
                          <m:r>
                            <a:rPr lang="en-US" sz="2400" b="1" i="0" smtClean="0">
                              <a:latin typeface="Cambria Math" panose="02040503050406030204" pitchFamily="18" charset="0"/>
                            </a:rPr>
                            <m:t>)</m:t>
                          </m:r>
                        </m:oMath>
                      </m:oMathPara>
                    </a14:m>
                    <a:endParaRPr lang="en-US" sz="2400" b="1" dirty="0"/>
                  </a:p>
                </p:txBody>
              </p:sp>
            </mc:Choice>
            <mc:Fallback xmlns="">
              <p:sp>
                <p:nvSpPr>
                  <p:cNvPr id="9" name="Rectangle 8">
                    <a:extLst>
                      <a:ext uri="{FF2B5EF4-FFF2-40B4-BE49-F238E27FC236}">
                        <a16:creationId xmlns:a16="http://schemas.microsoft.com/office/drawing/2014/main" id="{C6EBBBD2-7926-458D-B5B6-274ADAB4642D}"/>
                      </a:ext>
                    </a:extLst>
                  </p:cNvPr>
                  <p:cNvSpPr>
                    <a:spLocks noRot="1" noChangeAspect="1" noMove="1" noResize="1" noEditPoints="1" noAdjustHandles="1" noChangeArrowheads="1" noChangeShapeType="1" noTextEdit="1"/>
                  </p:cNvSpPr>
                  <p:nvPr/>
                </p:nvSpPr>
                <p:spPr>
                  <a:xfrm>
                    <a:off x="3511603" y="1534198"/>
                    <a:ext cx="2018295" cy="1061209"/>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F9F2E24-D109-402D-AD56-3D64BE1FD8C2}"/>
                  </a:ext>
                </a:extLst>
              </p:cNvPr>
              <p:cNvCxnSpPr>
                <a:cxnSpLocks/>
              </p:cNvCxnSpPr>
              <p:nvPr/>
            </p:nvCxnSpPr>
            <p:spPr>
              <a:xfrm>
                <a:off x="1793535" y="2091179"/>
                <a:ext cx="503116" cy="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9A3F8AD-742F-4BEA-9258-E23E7F67681F}"/>
                  </a:ext>
                </a:extLst>
              </p:cNvPr>
              <p:cNvCxnSpPr>
                <a:cxnSpLocks/>
              </p:cNvCxnSpPr>
              <p:nvPr/>
            </p:nvCxnSpPr>
            <p:spPr>
              <a:xfrm>
                <a:off x="10151982" y="2030254"/>
                <a:ext cx="1105237"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1009C80-2629-4613-BEB5-2DA1FA8FB3C8}"/>
                      </a:ext>
                    </a:extLst>
                  </p:cNvPr>
                  <p:cNvSpPr txBox="1"/>
                  <p:nvPr/>
                </p:nvSpPr>
                <p:spPr>
                  <a:xfrm>
                    <a:off x="1240578" y="1576784"/>
                    <a:ext cx="8045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𝐫</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2" name="TextBox 11">
                    <a:extLst>
                      <a:ext uri="{FF2B5EF4-FFF2-40B4-BE49-F238E27FC236}">
                        <a16:creationId xmlns:a16="http://schemas.microsoft.com/office/drawing/2014/main" id="{91009C80-2629-4613-BEB5-2DA1FA8FB3C8}"/>
                      </a:ext>
                    </a:extLst>
                  </p:cNvPr>
                  <p:cNvSpPr txBox="1">
                    <a:spLocks noRot="1" noChangeAspect="1" noMove="1" noResize="1" noEditPoints="1" noAdjustHandles="1" noChangeArrowheads="1" noChangeShapeType="1" noTextEdit="1"/>
                  </p:cNvSpPr>
                  <p:nvPr/>
                </p:nvSpPr>
                <p:spPr>
                  <a:xfrm>
                    <a:off x="1240578" y="1576784"/>
                    <a:ext cx="804515" cy="461665"/>
                  </a:xfrm>
                  <a:prstGeom prst="rect">
                    <a:avLst/>
                  </a:prstGeom>
                  <a:blipFill>
                    <a:blip r:embed="rId6"/>
                    <a:stretch>
                      <a:fillRect r="-758"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9F0D64-F5A4-4947-BE5E-09C890113021}"/>
                      </a:ext>
                    </a:extLst>
                  </p:cNvPr>
                  <p:cNvSpPr txBox="1"/>
                  <p:nvPr/>
                </p:nvSpPr>
                <p:spPr>
                  <a:xfrm>
                    <a:off x="5579872" y="1458473"/>
                    <a:ext cx="60798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𝐮</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019F0D64-F5A4-4947-BE5E-09C890113021}"/>
                      </a:ext>
                    </a:extLst>
                  </p:cNvPr>
                  <p:cNvSpPr txBox="1">
                    <a:spLocks noRot="1" noChangeAspect="1" noMove="1" noResize="1" noEditPoints="1" noAdjustHandles="1" noChangeArrowheads="1" noChangeShapeType="1" noTextEdit="1"/>
                  </p:cNvSpPr>
                  <p:nvPr/>
                </p:nvSpPr>
                <p:spPr>
                  <a:xfrm>
                    <a:off x="5579872" y="1458473"/>
                    <a:ext cx="607987" cy="461665"/>
                  </a:xfrm>
                  <a:prstGeom prst="rect">
                    <a:avLst/>
                  </a:prstGeom>
                  <a:blipFill>
                    <a:blip r:embed="rId7"/>
                    <a:stretch>
                      <a:fillRect r="-32000" b="-18667"/>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3624B1D1-314C-4C4E-B043-C1E459A1BBC3}"/>
                  </a:ext>
                </a:extLst>
              </p:cNvPr>
              <p:cNvCxnSpPr>
                <a:cxnSpLocks/>
                <a:stCxn id="9" idx="3"/>
                <a:endCxn id="8" idx="1"/>
              </p:cNvCxnSpPr>
              <p:nvPr/>
            </p:nvCxnSpPr>
            <p:spPr>
              <a:xfrm>
                <a:off x="5529898" y="2064803"/>
                <a:ext cx="1251195" cy="13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23813A22-E90F-4093-B117-32E30780E719}"/>
                      </a:ext>
                    </a:extLst>
                  </p:cNvPr>
                  <p:cNvSpPr/>
                  <p:nvPr/>
                </p:nvSpPr>
                <p:spPr>
                  <a:xfrm>
                    <a:off x="2320462" y="1792221"/>
                    <a:ext cx="621575" cy="5870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15" name="Oval 14">
                    <a:extLst>
                      <a:ext uri="{FF2B5EF4-FFF2-40B4-BE49-F238E27FC236}">
                        <a16:creationId xmlns:a16="http://schemas.microsoft.com/office/drawing/2014/main" id="{23813A22-E90F-4093-B117-32E30780E719}"/>
                      </a:ext>
                    </a:extLst>
                  </p:cNvPr>
                  <p:cNvSpPr>
                    <a:spLocks noRot="1" noChangeAspect="1" noMove="1" noResize="1" noEditPoints="1" noAdjustHandles="1" noChangeArrowheads="1" noChangeShapeType="1" noTextEdit="1"/>
                  </p:cNvSpPr>
                  <p:nvPr/>
                </p:nvSpPr>
                <p:spPr>
                  <a:xfrm>
                    <a:off x="2320462" y="1792221"/>
                    <a:ext cx="621575" cy="587099"/>
                  </a:xfrm>
                  <a:prstGeom prst="ellipse">
                    <a:avLst/>
                  </a:prstGeom>
                  <a:blipFill>
                    <a:blip r:embed="rId8"/>
                    <a:stretch>
                      <a:fillRect/>
                    </a:stretch>
                  </a:blipFill>
                  <a:ln w="38100">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2E91FC36-EA4B-47F6-978B-F311006858E7}"/>
                  </a:ext>
                </a:extLst>
              </p:cNvPr>
              <p:cNvCxnSpPr>
                <a:cxnSpLocks/>
                <a:endCxn id="9" idx="1"/>
              </p:cNvCxnSpPr>
              <p:nvPr/>
            </p:nvCxnSpPr>
            <p:spPr>
              <a:xfrm>
                <a:off x="2976354" y="2056608"/>
                <a:ext cx="535249" cy="819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252CCC96-FD76-4E1B-B9B5-79F5D2094E6F}"/>
                  </a:ext>
                </a:extLst>
              </p:cNvPr>
              <p:cNvCxnSpPr>
                <a:cxnSpLocks/>
                <a:endCxn id="15" idx="4"/>
              </p:cNvCxnSpPr>
              <p:nvPr/>
            </p:nvCxnSpPr>
            <p:spPr>
              <a:xfrm rot="10800000" flipV="1">
                <a:off x="2631251" y="2037224"/>
                <a:ext cx="8176907" cy="342096"/>
              </a:xfrm>
              <a:prstGeom prst="bentConnector4">
                <a:avLst>
                  <a:gd name="adj1" fmla="val 1678"/>
                  <a:gd name="adj2" fmla="val 272393"/>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A0831EF-53D5-4C73-AB32-AB43B0478679}"/>
                      </a:ext>
                    </a:extLst>
                  </p:cNvPr>
                  <p:cNvSpPr txBox="1"/>
                  <p:nvPr/>
                </p:nvSpPr>
                <p:spPr>
                  <a:xfrm>
                    <a:off x="1698633" y="2085770"/>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8" name="TextBox 17">
                    <a:extLst>
                      <a:ext uri="{FF2B5EF4-FFF2-40B4-BE49-F238E27FC236}">
                        <a16:creationId xmlns:a16="http://schemas.microsoft.com/office/drawing/2014/main" id="{EA0831EF-53D5-4C73-AB32-AB43B0478679}"/>
                      </a:ext>
                    </a:extLst>
                  </p:cNvPr>
                  <p:cNvSpPr txBox="1">
                    <a:spLocks noRot="1" noChangeAspect="1" noMove="1" noResize="1" noEditPoints="1" noAdjustHandles="1" noChangeArrowheads="1" noChangeShapeType="1" noTextEdit="1"/>
                  </p:cNvSpPr>
                  <p:nvPr/>
                </p:nvSpPr>
                <p:spPr>
                  <a:xfrm>
                    <a:off x="1698633" y="2085770"/>
                    <a:ext cx="53412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EA35F9-A0FB-4B06-89EE-64B1E3DE58D5}"/>
                      </a:ext>
                    </a:extLst>
                  </p:cNvPr>
                  <p:cNvSpPr txBox="1"/>
                  <p:nvPr/>
                </p:nvSpPr>
                <p:spPr>
                  <a:xfrm>
                    <a:off x="2034225" y="23359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rPr>
                            <m:t>−</m:t>
                          </m:r>
                        </m:oMath>
                      </m:oMathPara>
                    </a14:m>
                    <a:endParaRPr lang="en-US" sz="2800" b="1" dirty="0"/>
                  </a:p>
                </p:txBody>
              </p:sp>
            </mc:Choice>
            <mc:Fallback xmlns="">
              <p:sp>
                <p:nvSpPr>
                  <p:cNvPr id="19" name="TextBox 18">
                    <a:extLst>
                      <a:ext uri="{FF2B5EF4-FFF2-40B4-BE49-F238E27FC236}">
                        <a16:creationId xmlns:a16="http://schemas.microsoft.com/office/drawing/2014/main" id="{95EA35F9-A0FB-4B06-89EE-64B1E3DE58D5}"/>
                      </a:ext>
                    </a:extLst>
                  </p:cNvPr>
                  <p:cNvSpPr txBox="1">
                    <a:spLocks noRot="1" noChangeAspect="1" noMove="1" noResize="1" noEditPoints="1" noAdjustHandles="1" noChangeArrowheads="1" noChangeShapeType="1" noTextEdit="1"/>
                  </p:cNvSpPr>
                  <p:nvPr/>
                </p:nvSpPr>
                <p:spPr>
                  <a:xfrm>
                    <a:off x="2034225" y="2335946"/>
                    <a:ext cx="534121" cy="523220"/>
                  </a:xfrm>
                  <a:prstGeom prst="rect">
                    <a:avLst/>
                  </a:prstGeom>
                  <a:blipFill>
                    <a:blip r:embed="rId10"/>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F8B704D-C62B-4B33-AB84-5601D035119D}"/>
                  </a:ext>
                </a:extLst>
              </p:cNvPr>
              <p:cNvSpPr txBox="1"/>
              <p:nvPr/>
            </p:nvSpPr>
            <p:spPr>
              <a:xfrm>
                <a:off x="3905068" y="2591093"/>
                <a:ext cx="1231363" cy="400110"/>
              </a:xfrm>
              <a:prstGeom prst="rect">
                <a:avLst/>
              </a:prstGeom>
              <a:noFill/>
            </p:spPr>
            <p:txBody>
              <a:bodyPr wrap="none" rtlCol="0">
                <a:spAutoFit/>
              </a:bodyPr>
              <a:lstStyle/>
              <a:p>
                <a:r>
                  <a:rPr lang="en-US" sz="2000" dirty="0"/>
                  <a:t>Controller</a:t>
                </a:r>
              </a:p>
            </p:txBody>
          </p:sp>
          <p:sp>
            <p:nvSpPr>
              <p:cNvPr id="21" name="TextBox 20">
                <a:extLst>
                  <a:ext uri="{FF2B5EF4-FFF2-40B4-BE49-F238E27FC236}">
                    <a16:creationId xmlns:a16="http://schemas.microsoft.com/office/drawing/2014/main" id="{1F1607EE-BD03-488F-B7A5-821BA7870927}"/>
                  </a:ext>
                </a:extLst>
              </p:cNvPr>
              <p:cNvSpPr txBox="1"/>
              <p:nvPr/>
            </p:nvSpPr>
            <p:spPr>
              <a:xfrm>
                <a:off x="7363490" y="2578872"/>
                <a:ext cx="719299" cy="400110"/>
              </a:xfrm>
              <a:prstGeom prst="rect">
                <a:avLst/>
              </a:prstGeom>
              <a:noFill/>
            </p:spPr>
            <p:txBody>
              <a:bodyPr wrap="none" rtlCol="0">
                <a:spAutoFit/>
              </a:bodyPr>
              <a:lstStyle/>
              <a:p>
                <a:r>
                  <a:rPr lang="en-US" sz="2000" dirty="0"/>
                  <a:t>Plant</a:t>
                </a:r>
              </a:p>
            </p:txBody>
          </p:sp>
        </p:grpSp>
      </p:grpSp>
    </p:spTree>
    <p:extLst>
      <p:ext uri="{BB962C8B-B14F-4D97-AF65-F5344CB8AC3E}">
        <p14:creationId xmlns:p14="http://schemas.microsoft.com/office/powerpoint/2010/main" val="252805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1A97B8B-2CEF-4E31-A318-A0B66D3E2C7F}"/>
                  </a:ext>
                </a:extLst>
              </p:cNvPr>
              <p:cNvSpPr>
                <a:spLocks noGrp="1"/>
              </p:cNvSpPr>
              <p:nvPr>
                <p:ph idx="1"/>
              </p:nvPr>
            </p:nvSpPr>
            <p:spPr>
              <a:xfrm>
                <a:off x="166680" y="1332703"/>
                <a:ext cx="9713125" cy="4351338"/>
              </a:xfrm>
            </p:spPr>
            <p:txBody>
              <a:bodyPr/>
              <a:lstStyle/>
              <a:p>
                <a:r>
                  <a:rPr lang="en-US" dirty="0"/>
                  <a:t>Linear control system has the following form:</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1">
                              <a:latin typeface="Cambria Math" panose="02040503050406030204" pitchFamily="18" charset="0"/>
                            </a:rPr>
                            <m:t>𝐱</m:t>
                          </m:r>
                        </m:e>
                      </m:acc>
                      <m:r>
                        <a:rPr lang="en-US" i="1" dirty="0">
                          <a:latin typeface="Cambria Math" panose="02040503050406030204" pitchFamily="18" charset="0"/>
                        </a:rPr>
                        <m:t>=</m:t>
                      </m:r>
                      <m:r>
                        <a:rPr lang="en-US" i="1" dirty="0">
                          <a:latin typeface="Cambria Math" panose="02040503050406030204" pitchFamily="18" charset="0"/>
                        </a:rPr>
                        <m:t>𝐴</m:t>
                      </m:r>
                      <m:r>
                        <a:rPr lang="en-US" b="1" dirty="0">
                          <a:latin typeface="Cambria Math" panose="02040503050406030204" pitchFamily="18" charset="0"/>
                        </a:rPr>
                        <m:t>𝐱</m:t>
                      </m:r>
                      <m:r>
                        <a:rPr lang="en-US" b="1" dirty="0">
                          <a:latin typeface="Cambria Math" panose="02040503050406030204" pitchFamily="18" charset="0"/>
                        </a:rPr>
                        <m:t>+</m:t>
                      </m:r>
                      <m:r>
                        <a:rPr lang="en-US" i="1" dirty="0">
                          <a:latin typeface="Cambria Math" panose="02040503050406030204" pitchFamily="18" charset="0"/>
                        </a:rPr>
                        <m:t>𝐵</m:t>
                      </m:r>
                      <m:r>
                        <a:rPr lang="en-US" b="1" dirty="0">
                          <a:latin typeface="Cambria Math" panose="02040503050406030204" pitchFamily="18" charset="0"/>
                        </a:rPr>
                        <m:t>𝐮</m:t>
                      </m:r>
                    </m:oMath>
                  </m:oMathPara>
                </a14:m>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𝐲</m:t>
                      </m:r>
                      <m:r>
                        <a:rPr lang="en-US" b="1" i="1">
                          <a:latin typeface="Cambria Math" panose="02040503050406030204" pitchFamily="18" charset="0"/>
                        </a:rPr>
                        <m:t>=</m:t>
                      </m:r>
                      <m:r>
                        <a:rPr lang="en-US" i="1">
                          <a:latin typeface="Cambria Math" panose="02040503050406030204" pitchFamily="18" charset="0"/>
                        </a:rPr>
                        <m:t>𝐶</m:t>
                      </m:r>
                      <m:r>
                        <a:rPr lang="en-US" b="1">
                          <a:latin typeface="Cambria Math" panose="02040503050406030204" pitchFamily="18" charset="0"/>
                        </a:rPr>
                        <m:t>𝐱</m:t>
                      </m:r>
                      <m:r>
                        <a:rPr lang="en-US" b="1">
                          <a:latin typeface="Cambria Math" panose="02040503050406030204" pitchFamily="18" charset="0"/>
                        </a:rPr>
                        <m:t>+</m:t>
                      </m:r>
                      <m:r>
                        <a:rPr lang="en-US" i="1">
                          <a:latin typeface="Cambria Math" panose="02040503050406030204" pitchFamily="18" charset="0"/>
                        </a:rPr>
                        <m:t>𝐷</m:t>
                      </m:r>
                      <m:r>
                        <a:rPr lang="en-US" b="1">
                          <a:latin typeface="Cambria Math" panose="02040503050406030204" pitchFamily="18" charset="0"/>
                        </a:rPr>
                        <m:t>𝐮</m:t>
                      </m:r>
                    </m:oMath>
                  </m:oMathPara>
                </a14:m>
                <a:endParaRPr lang="en-US" b="0" i="1" dirty="0">
                  <a:latin typeface="Cambria Math" panose="02040503050406030204" pitchFamily="18" charset="0"/>
                </a:endParaRPr>
              </a:p>
              <a:p>
                <a:pPr marL="0" indent="0" algn="ctr">
                  <a:buNone/>
                </a:pPr>
                <a:endParaRPr lang="en-US" b="0" i="1" dirty="0">
                  <a:latin typeface="Cambria Math" panose="02040503050406030204" pitchFamily="18" charset="0"/>
                </a:endParaRPr>
              </a:p>
              <a:p>
                <a14:m>
                  <m:oMath xmlns:m="http://schemas.openxmlformats.org/officeDocument/2006/math">
                    <m:acc>
                      <m:accPr>
                        <m:chr m:val="̇"/>
                        <m:ctrlPr>
                          <a:rPr lang="en-US" b="0" i="1" smtClean="0">
                            <a:latin typeface="Cambria Math" panose="02040503050406030204" pitchFamily="18" charset="0"/>
                          </a:rPr>
                        </m:ctrlPr>
                      </m:accPr>
                      <m:e>
                        <m:r>
                          <a:rPr lang="en-US" b="1" i="0" smtClean="0">
                            <a:latin typeface="Cambria Math" panose="02040503050406030204" pitchFamily="18" charset="0"/>
                          </a:rPr>
                          <m:t>𝐱</m:t>
                        </m:r>
                      </m:e>
                    </m:acc>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1" i="0" dirty="0" smtClean="0">
                        <a:latin typeface="Cambria Math" panose="02040503050406030204" pitchFamily="18" charset="0"/>
                      </a:rPr>
                      <m:t>𝐱</m:t>
                    </m:r>
                    <m:r>
                      <a:rPr lang="en-US" b="1" i="0" dirty="0" smtClean="0">
                        <a:latin typeface="Cambria Math" panose="02040503050406030204" pitchFamily="18" charset="0"/>
                      </a:rPr>
                      <m:t>+</m:t>
                    </m:r>
                    <m:r>
                      <a:rPr lang="en-US" b="0" i="1" dirty="0" smtClean="0">
                        <a:latin typeface="Cambria Math" panose="02040503050406030204" pitchFamily="18" charset="0"/>
                      </a:rPr>
                      <m:t>𝐵</m:t>
                    </m:r>
                    <m:r>
                      <a:rPr lang="en-US" b="1" i="0" dirty="0" smtClean="0">
                        <a:latin typeface="Cambria Math" panose="02040503050406030204" pitchFamily="18" charset="0"/>
                      </a:rPr>
                      <m:t>𝐮</m:t>
                    </m:r>
                  </m:oMath>
                </a14:m>
                <a:r>
                  <a:rPr lang="en-US" dirty="0"/>
                  <a:t>:describes state evolution</a:t>
                </a:r>
                <a:endParaRPr lang="en-US" b="1" dirty="0"/>
              </a:p>
              <a:p>
                <a14:m>
                  <m:oMath xmlns:m="http://schemas.openxmlformats.org/officeDocument/2006/math">
                    <m:r>
                      <a:rPr lang="en-US" b="1" i="0" smtClean="0">
                        <a:latin typeface="Cambria Math" panose="02040503050406030204" pitchFamily="18" charset="0"/>
                      </a:rPr>
                      <m:t>𝐲</m:t>
                    </m:r>
                    <m:r>
                      <a:rPr lang="en-US" b="1" i="1" smtClean="0">
                        <a:latin typeface="Cambria Math" panose="02040503050406030204" pitchFamily="18" charset="0"/>
                      </a:rPr>
                      <m:t>=</m:t>
                    </m:r>
                    <m:r>
                      <a:rPr lang="en-US" b="0" i="1" smtClean="0">
                        <a:latin typeface="Cambria Math" panose="02040503050406030204" pitchFamily="18" charset="0"/>
                      </a:rPr>
                      <m:t>𝐶</m:t>
                    </m:r>
                    <m:r>
                      <a:rPr lang="en-US" b="1" i="0" smtClean="0">
                        <a:latin typeface="Cambria Math" panose="02040503050406030204" pitchFamily="18" charset="0"/>
                      </a:rPr>
                      <m:t>𝐱</m:t>
                    </m:r>
                    <m:r>
                      <a:rPr lang="en-US" b="1" i="0" smtClean="0">
                        <a:latin typeface="Cambria Math" panose="02040503050406030204" pitchFamily="18" charset="0"/>
                      </a:rPr>
                      <m:t>+</m:t>
                    </m:r>
                    <m:r>
                      <a:rPr lang="en-US" b="0" i="1" smtClean="0">
                        <a:latin typeface="Cambria Math" panose="02040503050406030204" pitchFamily="18" charset="0"/>
                      </a:rPr>
                      <m:t>𝐷</m:t>
                    </m:r>
                    <m:r>
                      <a:rPr lang="en-US" b="1" i="0" smtClean="0">
                        <a:latin typeface="Cambria Math" panose="02040503050406030204" pitchFamily="18" charset="0"/>
                      </a:rPr>
                      <m:t>𝐮</m:t>
                    </m:r>
                  </m:oMath>
                </a14:m>
                <a:r>
                  <a:rPr lang="en-US" dirty="0"/>
                  <a:t>: describes how states are observed, </a:t>
                </a:r>
                <a14:m>
                  <m:oMath xmlns:m="http://schemas.openxmlformats.org/officeDocument/2006/math">
                    <m:r>
                      <a:rPr lang="en-US" b="0" i="1" smtClean="0">
                        <a:latin typeface="Cambria Math" panose="02040503050406030204" pitchFamily="18" charset="0"/>
                      </a:rPr>
                      <m:t>𝐷</m:t>
                    </m:r>
                  </m:oMath>
                </a14:m>
                <a:r>
                  <a:rPr lang="en-US" dirty="0"/>
                  <a:t> may be often </a:t>
                </a:r>
                <a14:m>
                  <m:oMath xmlns:m="http://schemas.openxmlformats.org/officeDocument/2006/math">
                    <m:r>
                      <a:rPr lang="en-US" b="1" i="1">
                        <a:latin typeface="Cambria Math" panose="02040503050406030204" pitchFamily="18" charset="0"/>
                      </a:rPr>
                      <m:t>𝟎</m:t>
                    </m:r>
                  </m:oMath>
                </a14:m>
                <a:endParaRPr lang="en-US" b="1" dirty="0"/>
              </a:p>
              <a:p>
                <a:r>
                  <a:rPr lang="en-US" dirty="0"/>
                  <a:t>Important ideas: Controllability and Observability</a:t>
                </a:r>
              </a:p>
              <a:p>
                <a:pPr marL="0" indent="0">
                  <a:buNone/>
                </a:pPr>
                <a:endParaRPr lang="en-US" b="1" dirty="0"/>
              </a:p>
            </p:txBody>
          </p:sp>
        </mc:Choice>
        <mc:Fallback xmlns="">
          <p:sp>
            <p:nvSpPr>
              <p:cNvPr id="2" name="Content Placeholder 1">
                <a:extLst>
                  <a:ext uri="{FF2B5EF4-FFF2-40B4-BE49-F238E27FC236}">
                    <a16:creationId xmlns:a16="http://schemas.microsoft.com/office/drawing/2014/main" id="{D1A97B8B-2CEF-4E31-A318-A0B66D3E2C7F}"/>
                  </a:ext>
                </a:extLst>
              </p:cNvPr>
              <p:cNvSpPr>
                <a:spLocks noGrp="1" noRot="1" noChangeAspect="1" noMove="1" noResize="1" noEditPoints="1" noAdjustHandles="1" noChangeArrowheads="1" noChangeShapeType="1" noTextEdit="1"/>
              </p:cNvSpPr>
              <p:nvPr>
                <p:ph idx="1"/>
              </p:nvPr>
            </p:nvSpPr>
            <p:spPr>
              <a:xfrm>
                <a:off x="166680" y="1332703"/>
                <a:ext cx="9713125" cy="4351338"/>
              </a:xfrm>
              <a:blipFill>
                <a:blip r:embed="rId2"/>
                <a:stretch>
                  <a:fillRect l="-753" t="-2384" b="-28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E096EF4-EC13-44C1-8D86-9EFC9CC35C5C}"/>
              </a:ext>
            </a:extLst>
          </p:cNvPr>
          <p:cNvSpPr>
            <a:spLocks noGrp="1"/>
          </p:cNvSpPr>
          <p:nvPr>
            <p:ph type="title"/>
          </p:nvPr>
        </p:nvSpPr>
        <p:spPr/>
        <p:txBody>
          <a:bodyPr/>
          <a:lstStyle/>
          <a:p>
            <a:r>
              <a:rPr lang="en-US" dirty="0"/>
              <a:t>Linear Control System Basics</a:t>
            </a:r>
          </a:p>
        </p:txBody>
      </p:sp>
      <p:sp>
        <p:nvSpPr>
          <p:cNvPr id="4" name="Slide Number Placeholder 3">
            <a:extLst>
              <a:ext uri="{FF2B5EF4-FFF2-40B4-BE49-F238E27FC236}">
                <a16:creationId xmlns:a16="http://schemas.microsoft.com/office/drawing/2014/main" id="{4ED0023A-0EE0-4692-BDD7-32458B82A9EB}"/>
              </a:ext>
            </a:extLst>
          </p:cNvPr>
          <p:cNvSpPr>
            <a:spLocks noGrp="1"/>
          </p:cNvSpPr>
          <p:nvPr>
            <p:ph type="sldNum" sz="quarter" idx="12"/>
          </p:nvPr>
        </p:nvSpPr>
        <p:spPr/>
        <p:txBody>
          <a:bodyPr/>
          <a:lstStyle/>
          <a:p>
            <a:fld id="{29AAD378-655A-49C6-813C-9FD132EF7440}" type="slidenum">
              <a:rPr lang="en-US" smtClean="0"/>
              <a:pPr/>
              <a:t>9</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FB57E6-F509-4ADB-902E-E58E9290D206}"/>
                  </a:ext>
                </a:extLst>
              </p:cNvPr>
              <p:cNvSpPr txBox="1"/>
              <p:nvPr/>
            </p:nvSpPr>
            <p:spPr>
              <a:xfrm>
                <a:off x="9744075" y="1837910"/>
                <a:ext cx="244792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14:m>
                  <m:oMath xmlns:m="http://schemas.openxmlformats.org/officeDocument/2006/math">
                    <m:r>
                      <a:rPr lang="en-US" sz="2400" b="1" i="0" smtClean="0">
                        <a:latin typeface="Cambria Math" panose="02040503050406030204" pitchFamily="18" charset="0"/>
                      </a:rPr>
                      <m:t>𝐱</m:t>
                    </m:r>
                  </m:oMath>
                </a14:m>
                <a:r>
                  <a:rPr lang="en-US" sz="2400" dirty="0"/>
                  <a:t>:</a:t>
                </a:r>
                <a:r>
                  <a:rPr lang="en-US" sz="2400" b="1" dirty="0"/>
                  <a:t> </a:t>
                </a:r>
                <a:r>
                  <a:rPr lang="en-US" sz="2400" dirty="0"/>
                  <a:t>State [Internal to the process being controlled]</a:t>
                </a:r>
              </a:p>
              <a:p>
                <a:pPr marL="342900" indent="-342900"/>
                <a14:m>
                  <m:oMath xmlns:m="http://schemas.openxmlformats.org/officeDocument/2006/math">
                    <m:r>
                      <a:rPr lang="en-US" sz="2400" b="1" i="0" dirty="0" smtClean="0">
                        <a:latin typeface="Cambria Math" panose="02040503050406030204" pitchFamily="18" charset="0"/>
                      </a:rPr>
                      <m:t>𝐮</m:t>
                    </m:r>
                  </m:oMath>
                </a14:m>
                <a:r>
                  <a:rPr lang="en-US" sz="2400" dirty="0"/>
                  <a:t>:</a:t>
                </a:r>
                <a:r>
                  <a:rPr lang="en-US" sz="2400" b="1" dirty="0"/>
                  <a:t> </a:t>
                </a:r>
                <a:r>
                  <a:rPr lang="en-US" sz="2400" dirty="0"/>
                  <a:t>Control Input [actuator command]</a:t>
                </a:r>
              </a:p>
              <a:p>
                <a:pPr marL="285750" indent="-285750"/>
                <a14:m>
                  <m:oMath xmlns:m="http://schemas.openxmlformats.org/officeDocument/2006/math">
                    <m:r>
                      <a:rPr lang="en-US" sz="2400" b="1" i="0" dirty="0" smtClean="0">
                        <a:latin typeface="Cambria Math" panose="02040503050406030204" pitchFamily="18" charset="0"/>
                      </a:rPr>
                      <m:t>𝐲</m:t>
                    </m:r>
                  </m:oMath>
                </a14:m>
                <a:r>
                  <a:rPr lang="en-US" sz="2400" dirty="0"/>
                  <a:t>: Output [what sensor reads]</a:t>
                </a:r>
              </a:p>
            </p:txBody>
          </p:sp>
        </mc:Choice>
        <mc:Fallback xmlns="">
          <p:sp>
            <p:nvSpPr>
              <p:cNvPr id="5" name="TextBox 4">
                <a:extLst>
                  <a:ext uri="{FF2B5EF4-FFF2-40B4-BE49-F238E27FC236}">
                    <a16:creationId xmlns:a16="http://schemas.microsoft.com/office/drawing/2014/main" id="{44FB57E6-F509-4ADB-902E-E58E9290D206}"/>
                  </a:ext>
                </a:extLst>
              </p:cNvPr>
              <p:cNvSpPr txBox="1">
                <a:spLocks noRot="1" noChangeAspect="1" noMove="1" noResize="1" noEditPoints="1" noAdjustHandles="1" noChangeArrowheads="1" noChangeShapeType="1" noTextEdit="1"/>
              </p:cNvSpPr>
              <p:nvPr/>
            </p:nvSpPr>
            <p:spPr>
              <a:xfrm>
                <a:off x="9744075" y="1837910"/>
                <a:ext cx="2447925" cy="3416320"/>
              </a:xfrm>
              <a:prstGeom prst="rect">
                <a:avLst/>
              </a:prstGeom>
              <a:blipFill>
                <a:blip r:embed="rId3"/>
                <a:stretch>
                  <a:fillRect l="-495" t="-1243" b="-2842"/>
                </a:stretch>
              </a:blipFill>
            </p:spPr>
            <p:txBody>
              <a:bodyPr/>
              <a:lstStyle/>
              <a:p>
                <a:r>
                  <a:rPr lang="en-US">
                    <a:noFill/>
                  </a:rPr>
                  <a:t> </a:t>
                </a:r>
              </a:p>
            </p:txBody>
          </p:sp>
        </mc:Fallback>
      </mc:AlternateContent>
    </p:spTree>
    <p:extLst>
      <p:ext uri="{BB962C8B-B14F-4D97-AF65-F5344CB8AC3E}">
        <p14:creationId xmlns:p14="http://schemas.microsoft.com/office/powerpoint/2010/main" val="946650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14157</TotalTime>
  <Words>4499</Words>
  <Application>Microsoft Office PowerPoint</Application>
  <PresentationFormat>Widescreen</PresentationFormat>
  <Paragraphs>622</Paragraphs>
  <Slides>59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Calibri Light</vt:lpstr>
      <vt:lpstr>Cambria Math</vt:lpstr>
      <vt:lpstr>Courier New</vt:lpstr>
      <vt:lpstr>Garamond</vt:lpstr>
      <vt:lpstr>Times New Roman</vt:lpstr>
      <vt:lpstr>Wingdings 3</vt:lpstr>
      <vt:lpstr>Office Theme</vt:lpstr>
      <vt:lpstr>Autonomous Cyber-Physical Systems: Basics of Control</vt:lpstr>
      <vt:lpstr>Layout</vt:lpstr>
      <vt:lpstr>Open-loop vs. Closed-loop control</vt:lpstr>
      <vt:lpstr>Closed-loop or Feedback Control</vt:lpstr>
      <vt:lpstr>Simple Linear Feedback Control: Reference Tracking</vt:lpstr>
      <vt:lpstr>Simple Linear Feedback Control: Reference Tracking</vt:lpstr>
      <vt:lpstr>Linear Quadratic Regulator</vt:lpstr>
      <vt:lpstr>Designing a pole placement controller</vt:lpstr>
      <vt:lpstr>Linear Control System Basics</vt:lpstr>
      <vt:lpstr>Controllability </vt:lpstr>
      <vt:lpstr>Checking Controllability</vt:lpstr>
      <vt:lpstr>Checking Controllability</vt:lpstr>
      <vt:lpstr>Checking Controllability</vt:lpstr>
      <vt:lpstr>Observability</vt:lpstr>
      <vt:lpstr>Checking Observability</vt:lpstr>
      <vt:lpstr>Checking Observability</vt:lpstr>
      <vt:lpstr>Checking Observability</vt:lpstr>
      <vt:lpstr>How do we reconstruct internal state?</vt:lpstr>
      <vt:lpstr>PID controllers</vt:lpstr>
      <vt:lpstr>P-only controller</vt:lpstr>
      <vt:lpstr>PD-controller</vt:lpstr>
      <vt:lpstr>PI/PID controller</vt:lpstr>
      <vt:lpstr>PID controller in practice</vt:lpstr>
      <vt:lpstr>Measuring control performance</vt:lpstr>
      <vt:lpstr>PowerPoint Presentation</vt:lpstr>
      <vt:lpstr>Feedback Linearization</vt:lpstr>
      <vt:lpstr>Feedback linearization continued</vt:lpstr>
      <vt:lpstr>Input Transformation</vt:lpstr>
      <vt:lpstr>State Transformation</vt:lpstr>
      <vt:lpstr>State transformation continued</vt:lpstr>
      <vt:lpstr>Form of the controller: two “loops”</vt:lpstr>
      <vt:lpstr>More feedback linearization</vt:lpstr>
      <vt:lpstr>Input-to-output linearization</vt:lpstr>
      <vt:lpstr>Model Predictive Control</vt:lpstr>
      <vt:lpstr>Receding Horizon Philosophy</vt:lpstr>
      <vt:lpstr>Receding Horizon or MPC</vt:lpstr>
      <vt:lpstr>Rule-based or Fuzzy Control</vt:lpstr>
      <vt:lpstr>Design of a Fuzzy Controller</vt:lpstr>
      <vt:lpstr>Fuzzing inputs</vt:lpstr>
      <vt:lpstr>Fuzzy inference</vt:lpstr>
      <vt:lpstr>PowerPoint Presentation</vt:lpstr>
      <vt:lpstr>What is state estimation and why is it needed?</vt:lpstr>
      <vt:lpstr>Deterministic vs. Noisy case</vt:lpstr>
      <vt:lpstr>Random variables and statistics refresher</vt:lpstr>
      <vt:lpstr>Data fusion example</vt:lpstr>
      <vt:lpstr>Multi-variate sensor fusion</vt:lpstr>
      <vt:lpstr>Motion  makes things interesting</vt:lpstr>
      <vt:lpstr>Stochastic Difference Equation Models</vt:lpstr>
      <vt:lpstr>Step I: Prediction</vt:lpstr>
      <vt:lpstr>Step I: Prediction continued</vt:lpstr>
      <vt:lpstr>Step II: Correction</vt:lpstr>
      <vt:lpstr>Step II: Correction continued</vt:lpstr>
      <vt:lpstr>Correction step summary</vt:lpstr>
      <vt:lpstr>What are all these equations? How to make sense?</vt:lpstr>
      <vt:lpstr>Extended Kalman Filter</vt:lpstr>
      <vt:lpstr>EKF updates</vt:lpstr>
      <vt:lpstr>EKF updates continued</vt:lpstr>
      <vt:lpstr>EKF drawbacks</vt:lpstr>
      <vt:lpstr>Next lecture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394</cp:revision>
  <dcterms:created xsi:type="dcterms:W3CDTF">2018-01-04T23:14:16Z</dcterms:created>
  <dcterms:modified xsi:type="dcterms:W3CDTF">2019-03-07T00:43:58Z</dcterms:modified>
</cp:coreProperties>
</file>