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35" r:id="rId3"/>
    <p:sldId id="423" r:id="rId4"/>
    <p:sldId id="424" r:id="rId5"/>
    <p:sldId id="436" r:id="rId6"/>
    <p:sldId id="425" r:id="rId7"/>
    <p:sldId id="437" r:id="rId8"/>
    <p:sldId id="426" r:id="rId9"/>
    <p:sldId id="438" r:id="rId10"/>
    <p:sldId id="439" r:id="rId11"/>
    <p:sldId id="440" r:id="rId12"/>
    <p:sldId id="441" r:id="rId13"/>
    <p:sldId id="4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CA"/>
    <a:srgbClr val="EBF7FF"/>
    <a:srgbClr val="CCFFFF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91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2&amp;cad=rja&amp;uact=8&amp;ved=2ahUKEwiJo4flkpHgAhVUIjQIHTy3BqcQFjABegQICBAC&amp;url=https%3A%2F%2Fresources.mpi-inf.mpg.de%2Fdepartments%2Frg1%2Fconferences%2Fvtsa11%2Fslides%2Fkatoen%2Flec01_handout.pdf&amp;usg=AOvVaw2z6LvFRiIJRQvrGSGTxik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Probabilistic Models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7866" y="3155278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Spring 2019. CS 599.</a:t>
            </a:r>
          </a:p>
          <a:p>
            <a:r>
              <a:rPr lang="en-US" dirty="0"/>
              <a:t>Instructor: Jyo Deshmukh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1A7DD-D17C-40BC-A055-744B6A9FE579}"/>
              </a:ext>
            </a:extLst>
          </p:cNvPr>
          <p:cNvSpPr txBox="1"/>
          <p:nvPr/>
        </p:nvSpPr>
        <p:spPr>
          <a:xfrm>
            <a:off x="607039" y="5173546"/>
            <a:ext cx="1172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This lecture also some sources other than the textbooks, full bibliography is included at the end of the slides.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4CC3032-2D6E-4A57-8B89-035CA79E46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Cumulative distribution function (CDF)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is then: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=(1−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I.e. zero probability of doing transition out of a state in duration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, but probability becomes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Fun exercise: show that above CDF is memoryless, i.e.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Fun exercise 2: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/>
                  <a:t> are </a:t>
                </a:r>
                <a:r>
                  <a:rPr lang="en-US" sz="2400" dirty="0" err="1"/>
                  <a:t>r.v.s</a:t>
                </a:r>
                <a:r>
                  <a:rPr lang="en-US" sz="2400" dirty="0"/>
                  <a:t> negatively exponentially distributed with rates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4CC3032-2D6E-4A57-8B89-035CA79E4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3359CB6-0DA7-4402-BE37-FB671380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distribution properties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C681D-7CCA-40F6-B3D7-4B02B0AD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0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3E670-FFE5-409E-8CBE-1D1FF34EB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30003" y="1332703"/>
                <a:ext cx="7335766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Tuple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a finite set of states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sz="2000" dirty="0"/>
                  <a:t> is a transition probability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sz="2000" dirty="0"/>
                  <a:t> is the </a:t>
                </a:r>
                <a:r>
                  <a:rPr lang="en-US" sz="2000" dirty="0" err="1"/>
                  <a:t>init.</a:t>
                </a:r>
                <a:r>
                  <a:rPr lang="en-US" sz="2000" dirty="0"/>
                  <a:t> dist.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n-US" sz="2000" dirty="0"/>
                  <a:t> is a set of Boolean propositions,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sz="2000" dirty="0"/>
                  <a:t> is a function that assigns some subset of Boolean propositions to each state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sup>
                    </m:sSup>
                  </m:oMath>
                </a14:m>
                <a:r>
                  <a:rPr lang="en-US" sz="2000" dirty="0"/>
                  <a:t> is the exit-rate function</a:t>
                </a:r>
              </a:p>
              <a:p>
                <a:r>
                  <a:rPr lang="en-US" sz="2000" dirty="0"/>
                  <a:t>Interpretation: </a:t>
                </a:r>
              </a:p>
              <a:p>
                <a:pPr lvl="1"/>
                <a:r>
                  <a:rPr lang="en-US" sz="2000" dirty="0"/>
                  <a:t>Residence time in state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neg. exp. dist. with rate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Bigger the exit-rate, shorter the average residence time</a:t>
                </a:r>
              </a:p>
              <a:p>
                <a:endParaRPr lang="en-US" sz="2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3E670-FFE5-409E-8CBE-1D1FF34EB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30003" y="1332703"/>
                <a:ext cx="7335766" cy="4351338"/>
              </a:xfrm>
              <a:blipFill>
                <a:blip r:embed="rId2"/>
                <a:stretch>
                  <a:fillRect l="-665" t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648CE6F-B593-44C9-926A-76396878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CTMC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41BE3-81A0-4372-9ED1-7FD70BB2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14DDF01-3C9A-4C38-97BF-71B210F33EB7}"/>
                  </a:ext>
                </a:extLst>
              </p:cNvPr>
              <p:cNvSpPr/>
              <p:nvPr/>
            </p:nvSpPr>
            <p:spPr>
              <a:xfrm>
                <a:off x="1194179" y="2166583"/>
                <a:ext cx="825689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14DDF01-3C9A-4C38-97BF-71B210F33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79" y="2166583"/>
                <a:ext cx="825689" cy="70286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E0BF4D9-38C1-46D2-8E8E-D3C17DC0EB68}"/>
                  </a:ext>
                </a:extLst>
              </p:cNvPr>
              <p:cNvSpPr/>
              <p:nvPr/>
            </p:nvSpPr>
            <p:spPr>
              <a:xfrm>
                <a:off x="3134435" y="2166583"/>
                <a:ext cx="900753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E0BF4D9-38C1-46D2-8E8E-D3C17DC0EB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35" y="2166583"/>
                <a:ext cx="900753" cy="702860"/>
              </a:xfrm>
              <a:prstGeom prst="ellipse">
                <a:avLst/>
              </a:prstGeom>
              <a:blipFill>
                <a:blip r:embed="rId4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80FC37B-1F44-4675-B344-C5F1DDF83724}"/>
                  </a:ext>
                </a:extLst>
              </p:cNvPr>
              <p:cNvSpPr/>
              <p:nvPr/>
            </p:nvSpPr>
            <p:spPr>
              <a:xfrm>
                <a:off x="2019868" y="3508372"/>
                <a:ext cx="900753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80FC37B-1F44-4675-B344-C5F1DDF83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868" y="3508372"/>
                <a:ext cx="900753" cy="702860"/>
              </a:xfrm>
              <a:prstGeom prst="ellipse">
                <a:avLst/>
              </a:prstGeom>
              <a:blipFill>
                <a:blip r:embed="rId5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92DECF-880B-422C-95C4-01BF5D531D73}"/>
              </a:ext>
            </a:extLst>
          </p:cNvPr>
          <p:cNvSpPr/>
          <p:nvPr/>
        </p:nvSpPr>
        <p:spPr>
          <a:xfrm>
            <a:off x="1310185" y="2790967"/>
            <a:ext cx="696036" cy="975815"/>
          </a:xfrm>
          <a:custGeom>
            <a:avLst/>
            <a:gdLst>
              <a:gd name="connsiteX0" fmla="*/ 0 w 696036"/>
              <a:gd name="connsiteY0" fmla="*/ 0 h 975815"/>
              <a:gd name="connsiteX1" fmla="*/ 232012 w 696036"/>
              <a:gd name="connsiteY1" fmla="*/ 655093 h 975815"/>
              <a:gd name="connsiteX2" fmla="*/ 696036 w 696036"/>
              <a:gd name="connsiteY2" fmla="*/ 975815 h 97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975815">
                <a:moveTo>
                  <a:pt x="0" y="0"/>
                </a:moveTo>
                <a:cubicBezTo>
                  <a:pt x="58003" y="246228"/>
                  <a:pt x="116006" y="492457"/>
                  <a:pt x="232012" y="655093"/>
                </a:cubicBezTo>
                <a:cubicBezTo>
                  <a:pt x="348018" y="817729"/>
                  <a:pt x="522027" y="896772"/>
                  <a:pt x="696036" y="975815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27A0E8-579A-41C5-9DDC-E6D6D5E4B38C}"/>
              </a:ext>
            </a:extLst>
          </p:cNvPr>
          <p:cNvSpPr/>
          <p:nvPr/>
        </p:nvSpPr>
        <p:spPr>
          <a:xfrm>
            <a:off x="1801504" y="2039487"/>
            <a:ext cx="1473959" cy="219217"/>
          </a:xfrm>
          <a:custGeom>
            <a:avLst/>
            <a:gdLst>
              <a:gd name="connsiteX0" fmla="*/ 0 w 1473959"/>
              <a:gd name="connsiteY0" fmla="*/ 157803 h 219217"/>
              <a:gd name="connsiteX1" fmla="*/ 696036 w 1473959"/>
              <a:gd name="connsiteY1" fmla="*/ 853 h 219217"/>
              <a:gd name="connsiteX2" fmla="*/ 1473959 w 1473959"/>
              <a:gd name="connsiteY2" fmla="*/ 21921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3959" h="219217">
                <a:moveTo>
                  <a:pt x="0" y="157803"/>
                </a:moveTo>
                <a:cubicBezTo>
                  <a:pt x="225188" y="74210"/>
                  <a:pt x="450376" y="-9383"/>
                  <a:pt x="696036" y="853"/>
                </a:cubicBezTo>
                <a:cubicBezTo>
                  <a:pt x="941696" y="11089"/>
                  <a:pt x="1207827" y="115153"/>
                  <a:pt x="1473959" y="219217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70457C-DDED-4DA0-AFAD-0362288F0D8E}"/>
              </a:ext>
            </a:extLst>
          </p:cNvPr>
          <p:cNvSpPr/>
          <p:nvPr/>
        </p:nvSpPr>
        <p:spPr>
          <a:xfrm>
            <a:off x="1856096" y="2722728"/>
            <a:ext cx="1337480" cy="138450"/>
          </a:xfrm>
          <a:custGeom>
            <a:avLst/>
            <a:gdLst>
              <a:gd name="connsiteX0" fmla="*/ 1337480 w 1337480"/>
              <a:gd name="connsiteY0" fmla="*/ 0 h 138450"/>
              <a:gd name="connsiteX1" fmla="*/ 634620 w 1337480"/>
              <a:gd name="connsiteY1" fmla="*/ 136478 h 138450"/>
              <a:gd name="connsiteX2" fmla="*/ 0 w 1337480"/>
              <a:gd name="connsiteY2" fmla="*/ 68239 h 1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7480" h="138450">
                <a:moveTo>
                  <a:pt x="1337480" y="0"/>
                </a:moveTo>
                <a:cubicBezTo>
                  <a:pt x="1097506" y="62552"/>
                  <a:pt x="857533" y="125105"/>
                  <a:pt x="634620" y="136478"/>
                </a:cubicBezTo>
                <a:cubicBezTo>
                  <a:pt x="411707" y="147851"/>
                  <a:pt x="205853" y="108045"/>
                  <a:pt x="0" y="68239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D3C3602-8B7A-462E-84A2-14C0908D1E92}"/>
              </a:ext>
            </a:extLst>
          </p:cNvPr>
          <p:cNvSpPr/>
          <p:nvPr/>
        </p:nvSpPr>
        <p:spPr>
          <a:xfrm>
            <a:off x="1890215" y="2804615"/>
            <a:ext cx="354842" cy="736979"/>
          </a:xfrm>
          <a:custGeom>
            <a:avLst/>
            <a:gdLst>
              <a:gd name="connsiteX0" fmla="*/ 354842 w 354842"/>
              <a:gd name="connsiteY0" fmla="*/ 736979 h 736979"/>
              <a:gd name="connsiteX1" fmla="*/ 218364 w 354842"/>
              <a:gd name="connsiteY1" fmla="*/ 266131 h 736979"/>
              <a:gd name="connsiteX2" fmla="*/ 0 w 354842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842" h="736979">
                <a:moveTo>
                  <a:pt x="354842" y="736979"/>
                </a:moveTo>
                <a:cubicBezTo>
                  <a:pt x="316173" y="562970"/>
                  <a:pt x="277504" y="388961"/>
                  <a:pt x="218364" y="266131"/>
                </a:cubicBezTo>
                <a:cubicBezTo>
                  <a:pt x="159224" y="143301"/>
                  <a:pt x="79612" y="71650"/>
                  <a:pt x="0" y="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E25D4D-1ECB-4183-813F-325ECE241102}"/>
              </a:ext>
            </a:extLst>
          </p:cNvPr>
          <p:cNvSpPr txBox="1"/>
          <p:nvPr/>
        </p:nvSpPr>
        <p:spPr>
          <a:xfrm>
            <a:off x="2057400" y="1729684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0.6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68344B-DB9C-4410-AB46-D03C0EC39CE8}"/>
              </a:ext>
            </a:extLst>
          </p:cNvPr>
          <p:cNvSpPr txBox="1"/>
          <p:nvPr/>
        </p:nvSpPr>
        <p:spPr>
          <a:xfrm>
            <a:off x="904164" y="3278874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0.8</a:t>
            </a:r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E990FB2-569B-4D54-B001-9AC1CCB9701C}"/>
              </a:ext>
            </a:extLst>
          </p:cNvPr>
          <p:cNvSpPr/>
          <p:nvPr/>
        </p:nvSpPr>
        <p:spPr>
          <a:xfrm>
            <a:off x="4026090" y="2353454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219290C-A0DE-48D1-8125-DE08AE7B9D0E}"/>
              </a:ext>
            </a:extLst>
          </p:cNvPr>
          <p:cNvSpPr/>
          <p:nvPr/>
        </p:nvSpPr>
        <p:spPr>
          <a:xfrm>
            <a:off x="2900258" y="3668333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8DEE245-9C19-4FA3-97D0-E73197ABEA03}"/>
              </a:ext>
            </a:extLst>
          </p:cNvPr>
          <p:cNvSpPr/>
          <p:nvPr/>
        </p:nvSpPr>
        <p:spPr>
          <a:xfrm rot="11686522">
            <a:off x="820823" y="2209864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AEA73B-ED8D-4799-B1F2-586FDEEBA961}"/>
              </a:ext>
            </a:extLst>
          </p:cNvPr>
          <p:cNvSpPr txBox="1"/>
          <p:nvPr/>
        </p:nvSpPr>
        <p:spPr>
          <a:xfrm>
            <a:off x="4076022" y="2140179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0.4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9FC6AB-90DE-4848-AAD9-ABAE38DA4744}"/>
              </a:ext>
            </a:extLst>
          </p:cNvPr>
          <p:cNvSpPr txBox="1"/>
          <p:nvPr/>
        </p:nvSpPr>
        <p:spPr>
          <a:xfrm>
            <a:off x="2071048" y="2579427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0.3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ACD0B1-FCB4-4AE6-A756-2E1CB64933C4}"/>
              </a:ext>
            </a:extLst>
          </p:cNvPr>
          <p:cNvSpPr txBox="1"/>
          <p:nvPr/>
        </p:nvSpPr>
        <p:spPr>
          <a:xfrm>
            <a:off x="1924336" y="3015498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0.6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1E2D6A-02D7-44CE-B493-B298FA387916}"/>
              </a:ext>
            </a:extLst>
          </p:cNvPr>
          <p:cNvSpPr txBox="1"/>
          <p:nvPr/>
        </p:nvSpPr>
        <p:spPr>
          <a:xfrm>
            <a:off x="3108387" y="3738640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0.2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9DD44-308F-4A4A-BEBE-F5CACED5A477}"/>
              </a:ext>
            </a:extLst>
          </p:cNvPr>
          <p:cNvSpPr txBox="1"/>
          <p:nvPr/>
        </p:nvSpPr>
        <p:spPr>
          <a:xfrm>
            <a:off x="254758" y="2166583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0.1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4716AC-06AA-42E9-9D04-E4FF185827D4}"/>
              </a:ext>
            </a:extLst>
          </p:cNvPr>
          <p:cNvSpPr txBox="1"/>
          <p:nvPr/>
        </p:nvSpPr>
        <p:spPr>
          <a:xfrm>
            <a:off x="1288643" y="17571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B21908-FB8A-49F4-B4F6-336A331963B5}"/>
              </a:ext>
            </a:extLst>
          </p:cNvPr>
          <p:cNvSpPr txBox="1"/>
          <p:nvPr/>
        </p:nvSpPr>
        <p:spPr>
          <a:xfrm>
            <a:off x="2273612" y="41808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BAD7C2-FF50-4B1B-8FA4-8990C60E1DE1}"/>
              </a:ext>
            </a:extLst>
          </p:cNvPr>
          <p:cNvSpPr txBox="1"/>
          <p:nvPr/>
        </p:nvSpPr>
        <p:spPr>
          <a:xfrm>
            <a:off x="3475603" y="2835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2399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3E670-FFE5-409E-8CBE-1D1FF34EB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60767" y="1332703"/>
                <a:ext cx="7105002" cy="3596201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Transition rate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endParaRPr lang="en-US" sz="2000" b="0" dirty="0"/>
              </a:p>
              <a:p>
                <a:r>
                  <a:rPr lang="en-US" sz="2000" dirty="0"/>
                  <a:t>Transition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000" dirty="0"/>
                  <a:t> is a </a:t>
                </a:r>
                <a:r>
                  <a:rPr lang="en-US" sz="2000" dirty="0" err="1"/>
                  <a:t>r.v.</a:t>
                </a:r>
                <a:r>
                  <a:rPr lang="en-US" sz="2000" dirty="0"/>
                  <a:t> neg. exp. dist. with rate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Probability to go from state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𝑙𝑎𝑛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𝑙𝑎𝑛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/>
                  <a:t>is: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d>
                  </m:oMath>
                </a14:m>
                <a:endParaRPr lang="en-US" sz="2000" b="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/>
                  <a:t>What is the probability of changing to some lane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𝑙𝑎𝑛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seconds?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𝑙𝑎𝑛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𝑙𝑎𝑛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=(1−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𝑙𝑎𝑛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3E670-FFE5-409E-8CBE-1D1FF34EB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0767" y="1332703"/>
                <a:ext cx="7105002" cy="3596201"/>
              </a:xfrm>
              <a:blipFill>
                <a:blip r:embed="rId2"/>
                <a:stretch>
                  <a:fillRect l="-429" t="-1864" r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648CE6F-B593-44C9-926A-76396878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CTMC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41BE3-81A0-4372-9ED1-7FD70BB2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14DDF01-3C9A-4C38-97BF-71B210F33EB7}"/>
                  </a:ext>
                </a:extLst>
              </p:cNvPr>
              <p:cNvSpPr/>
              <p:nvPr/>
            </p:nvSpPr>
            <p:spPr>
              <a:xfrm>
                <a:off x="1194179" y="2166583"/>
                <a:ext cx="825689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14DDF01-3C9A-4C38-97BF-71B210F33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79" y="2166583"/>
                <a:ext cx="825689" cy="70286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E0BF4D9-38C1-46D2-8E8E-D3C17DC0EB68}"/>
                  </a:ext>
                </a:extLst>
              </p:cNvPr>
              <p:cNvSpPr/>
              <p:nvPr/>
            </p:nvSpPr>
            <p:spPr>
              <a:xfrm>
                <a:off x="3134435" y="2166583"/>
                <a:ext cx="900753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E0BF4D9-38C1-46D2-8E8E-D3C17DC0EB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35" y="2166583"/>
                <a:ext cx="900753" cy="702860"/>
              </a:xfrm>
              <a:prstGeom prst="ellipse">
                <a:avLst/>
              </a:prstGeom>
              <a:blipFill>
                <a:blip r:embed="rId4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80FC37B-1F44-4675-B344-C5F1DDF83724}"/>
                  </a:ext>
                </a:extLst>
              </p:cNvPr>
              <p:cNvSpPr/>
              <p:nvPr/>
            </p:nvSpPr>
            <p:spPr>
              <a:xfrm>
                <a:off x="2019868" y="3508372"/>
                <a:ext cx="900753" cy="7028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80FC37B-1F44-4675-B344-C5F1DDF83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868" y="3508372"/>
                <a:ext cx="900753" cy="702860"/>
              </a:xfrm>
              <a:prstGeom prst="ellipse">
                <a:avLst/>
              </a:prstGeom>
              <a:blipFill>
                <a:blip r:embed="rId5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92DECF-880B-422C-95C4-01BF5D531D73}"/>
              </a:ext>
            </a:extLst>
          </p:cNvPr>
          <p:cNvSpPr/>
          <p:nvPr/>
        </p:nvSpPr>
        <p:spPr>
          <a:xfrm>
            <a:off x="1310185" y="2790967"/>
            <a:ext cx="696036" cy="975815"/>
          </a:xfrm>
          <a:custGeom>
            <a:avLst/>
            <a:gdLst>
              <a:gd name="connsiteX0" fmla="*/ 0 w 696036"/>
              <a:gd name="connsiteY0" fmla="*/ 0 h 975815"/>
              <a:gd name="connsiteX1" fmla="*/ 232012 w 696036"/>
              <a:gd name="connsiteY1" fmla="*/ 655093 h 975815"/>
              <a:gd name="connsiteX2" fmla="*/ 696036 w 696036"/>
              <a:gd name="connsiteY2" fmla="*/ 975815 h 97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975815">
                <a:moveTo>
                  <a:pt x="0" y="0"/>
                </a:moveTo>
                <a:cubicBezTo>
                  <a:pt x="58003" y="246228"/>
                  <a:pt x="116006" y="492457"/>
                  <a:pt x="232012" y="655093"/>
                </a:cubicBezTo>
                <a:cubicBezTo>
                  <a:pt x="348018" y="817729"/>
                  <a:pt x="522027" y="896772"/>
                  <a:pt x="696036" y="975815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27A0E8-579A-41C5-9DDC-E6D6D5E4B38C}"/>
              </a:ext>
            </a:extLst>
          </p:cNvPr>
          <p:cNvSpPr/>
          <p:nvPr/>
        </p:nvSpPr>
        <p:spPr>
          <a:xfrm>
            <a:off x="1801504" y="2039487"/>
            <a:ext cx="1473959" cy="219217"/>
          </a:xfrm>
          <a:custGeom>
            <a:avLst/>
            <a:gdLst>
              <a:gd name="connsiteX0" fmla="*/ 0 w 1473959"/>
              <a:gd name="connsiteY0" fmla="*/ 157803 h 219217"/>
              <a:gd name="connsiteX1" fmla="*/ 696036 w 1473959"/>
              <a:gd name="connsiteY1" fmla="*/ 853 h 219217"/>
              <a:gd name="connsiteX2" fmla="*/ 1473959 w 1473959"/>
              <a:gd name="connsiteY2" fmla="*/ 219217 h 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3959" h="219217">
                <a:moveTo>
                  <a:pt x="0" y="157803"/>
                </a:moveTo>
                <a:cubicBezTo>
                  <a:pt x="225188" y="74210"/>
                  <a:pt x="450376" y="-9383"/>
                  <a:pt x="696036" y="853"/>
                </a:cubicBezTo>
                <a:cubicBezTo>
                  <a:pt x="941696" y="11089"/>
                  <a:pt x="1207827" y="115153"/>
                  <a:pt x="1473959" y="219217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70457C-DDED-4DA0-AFAD-0362288F0D8E}"/>
              </a:ext>
            </a:extLst>
          </p:cNvPr>
          <p:cNvSpPr/>
          <p:nvPr/>
        </p:nvSpPr>
        <p:spPr>
          <a:xfrm>
            <a:off x="1856096" y="2722728"/>
            <a:ext cx="1337480" cy="138450"/>
          </a:xfrm>
          <a:custGeom>
            <a:avLst/>
            <a:gdLst>
              <a:gd name="connsiteX0" fmla="*/ 1337480 w 1337480"/>
              <a:gd name="connsiteY0" fmla="*/ 0 h 138450"/>
              <a:gd name="connsiteX1" fmla="*/ 634620 w 1337480"/>
              <a:gd name="connsiteY1" fmla="*/ 136478 h 138450"/>
              <a:gd name="connsiteX2" fmla="*/ 0 w 1337480"/>
              <a:gd name="connsiteY2" fmla="*/ 68239 h 1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7480" h="138450">
                <a:moveTo>
                  <a:pt x="1337480" y="0"/>
                </a:moveTo>
                <a:cubicBezTo>
                  <a:pt x="1097506" y="62552"/>
                  <a:pt x="857533" y="125105"/>
                  <a:pt x="634620" y="136478"/>
                </a:cubicBezTo>
                <a:cubicBezTo>
                  <a:pt x="411707" y="147851"/>
                  <a:pt x="205853" y="108045"/>
                  <a:pt x="0" y="68239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D3C3602-8B7A-462E-84A2-14C0908D1E92}"/>
              </a:ext>
            </a:extLst>
          </p:cNvPr>
          <p:cNvSpPr/>
          <p:nvPr/>
        </p:nvSpPr>
        <p:spPr>
          <a:xfrm>
            <a:off x="1890215" y="2804615"/>
            <a:ext cx="354842" cy="736979"/>
          </a:xfrm>
          <a:custGeom>
            <a:avLst/>
            <a:gdLst>
              <a:gd name="connsiteX0" fmla="*/ 354842 w 354842"/>
              <a:gd name="connsiteY0" fmla="*/ 736979 h 736979"/>
              <a:gd name="connsiteX1" fmla="*/ 218364 w 354842"/>
              <a:gd name="connsiteY1" fmla="*/ 266131 h 736979"/>
              <a:gd name="connsiteX2" fmla="*/ 0 w 354842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842" h="736979">
                <a:moveTo>
                  <a:pt x="354842" y="736979"/>
                </a:moveTo>
                <a:cubicBezTo>
                  <a:pt x="316173" y="562970"/>
                  <a:pt x="277504" y="388961"/>
                  <a:pt x="218364" y="266131"/>
                </a:cubicBezTo>
                <a:cubicBezTo>
                  <a:pt x="159224" y="143301"/>
                  <a:pt x="79612" y="71650"/>
                  <a:pt x="0" y="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E25D4D-1ECB-4183-813F-325ECE241102}"/>
              </a:ext>
            </a:extLst>
          </p:cNvPr>
          <p:cNvSpPr txBox="1"/>
          <p:nvPr/>
        </p:nvSpPr>
        <p:spPr>
          <a:xfrm>
            <a:off x="2057400" y="1729684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0.6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68344B-DB9C-4410-AB46-D03C0EC39CE8}"/>
              </a:ext>
            </a:extLst>
          </p:cNvPr>
          <p:cNvSpPr txBox="1"/>
          <p:nvPr/>
        </p:nvSpPr>
        <p:spPr>
          <a:xfrm>
            <a:off x="904164" y="3278874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0.8</a:t>
            </a:r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E990FB2-569B-4D54-B001-9AC1CCB9701C}"/>
              </a:ext>
            </a:extLst>
          </p:cNvPr>
          <p:cNvSpPr/>
          <p:nvPr/>
        </p:nvSpPr>
        <p:spPr>
          <a:xfrm>
            <a:off x="4026090" y="2353454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219290C-A0DE-48D1-8125-DE08AE7B9D0E}"/>
              </a:ext>
            </a:extLst>
          </p:cNvPr>
          <p:cNvSpPr/>
          <p:nvPr/>
        </p:nvSpPr>
        <p:spPr>
          <a:xfrm>
            <a:off x="2900258" y="3668333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8DEE245-9C19-4FA3-97D0-E73197ABEA03}"/>
              </a:ext>
            </a:extLst>
          </p:cNvPr>
          <p:cNvSpPr/>
          <p:nvPr/>
        </p:nvSpPr>
        <p:spPr>
          <a:xfrm rot="11686522">
            <a:off x="820823" y="2209864"/>
            <a:ext cx="389070" cy="382938"/>
          </a:xfrm>
          <a:custGeom>
            <a:avLst/>
            <a:gdLst>
              <a:gd name="connsiteX0" fmla="*/ 0 w 389070"/>
              <a:gd name="connsiteY0" fmla="*/ 266916 h 382938"/>
              <a:gd name="connsiteX1" fmla="*/ 177420 w 389070"/>
              <a:gd name="connsiteY1" fmla="*/ 382922 h 382938"/>
              <a:gd name="connsiteX2" fmla="*/ 382137 w 389070"/>
              <a:gd name="connsiteY2" fmla="*/ 260092 h 382938"/>
              <a:gd name="connsiteX3" fmla="*/ 320722 w 389070"/>
              <a:gd name="connsiteY3" fmla="*/ 75847 h 382938"/>
              <a:gd name="connsiteX4" fmla="*/ 122829 w 389070"/>
              <a:gd name="connsiteY4" fmla="*/ 785 h 382938"/>
              <a:gd name="connsiteX5" fmla="*/ 6823 w 389070"/>
              <a:gd name="connsiteY5" fmla="*/ 116791 h 3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070" h="382938">
                <a:moveTo>
                  <a:pt x="0" y="266916"/>
                </a:moveTo>
                <a:cubicBezTo>
                  <a:pt x="56865" y="325487"/>
                  <a:pt x="113731" y="384059"/>
                  <a:pt x="177420" y="382922"/>
                </a:cubicBezTo>
                <a:cubicBezTo>
                  <a:pt x="241109" y="381785"/>
                  <a:pt x="358253" y="311271"/>
                  <a:pt x="382137" y="260092"/>
                </a:cubicBezTo>
                <a:cubicBezTo>
                  <a:pt x="406021" y="208913"/>
                  <a:pt x="363940" y="119065"/>
                  <a:pt x="320722" y="75847"/>
                </a:cubicBezTo>
                <a:cubicBezTo>
                  <a:pt x="277504" y="32629"/>
                  <a:pt x="175146" y="-6039"/>
                  <a:pt x="122829" y="785"/>
                </a:cubicBezTo>
                <a:cubicBezTo>
                  <a:pt x="70512" y="7609"/>
                  <a:pt x="38667" y="62200"/>
                  <a:pt x="6823" y="116791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AEA73B-ED8D-4799-B1F2-586FDEEBA961}"/>
              </a:ext>
            </a:extLst>
          </p:cNvPr>
          <p:cNvSpPr txBox="1"/>
          <p:nvPr/>
        </p:nvSpPr>
        <p:spPr>
          <a:xfrm>
            <a:off x="4076022" y="2140179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0.4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9FC6AB-90DE-4848-AAD9-ABAE38DA4744}"/>
              </a:ext>
            </a:extLst>
          </p:cNvPr>
          <p:cNvSpPr txBox="1"/>
          <p:nvPr/>
        </p:nvSpPr>
        <p:spPr>
          <a:xfrm>
            <a:off x="2071048" y="2579427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0.3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ACD0B1-FCB4-4AE6-A756-2E1CB64933C4}"/>
              </a:ext>
            </a:extLst>
          </p:cNvPr>
          <p:cNvSpPr txBox="1"/>
          <p:nvPr/>
        </p:nvSpPr>
        <p:spPr>
          <a:xfrm>
            <a:off x="1924336" y="3015498"/>
            <a:ext cx="8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0.6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1E2D6A-02D7-44CE-B493-B298FA387916}"/>
              </a:ext>
            </a:extLst>
          </p:cNvPr>
          <p:cNvSpPr txBox="1"/>
          <p:nvPr/>
        </p:nvSpPr>
        <p:spPr>
          <a:xfrm>
            <a:off x="3108387" y="3738640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0.2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9DD44-308F-4A4A-BEBE-F5CACED5A477}"/>
              </a:ext>
            </a:extLst>
          </p:cNvPr>
          <p:cNvSpPr txBox="1"/>
          <p:nvPr/>
        </p:nvSpPr>
        <p:spPr>
          <a:xfrm>
            <a:off x="254758" y="2166583"/>
            <a:ext cx="69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0.1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4716AC-06AA-42E9-9D04-E4FF185827D4}"/>
              </a:ext>
            </a:extLst>
          </p:cNvPr>
          <p:cNvSpPr txBox="1"/>
          <p:nvPr/>
        </p:nvSpPr>
        <p:spPr>
          <a:xfrm>
            <a:off x="1288643" y="17571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B21908-FB8A-49F4-B4F6-336A331963B5}"/>
              </a:ext>
            </a:extLst>
          </p:cNvPr>
          <p:cNvSpPr txBox="1"/>
          <p:nvPr/>
        </p:nvSpPr>
        <p:spPr>
          <a:xfrm>
            <a:off x="2273612" y="41808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BAD7C2-FF50-4B1B-8FA4-8990C60E1DE1}"/>
              </a:ext>
            </a:extLst>
          </p:cNvPr>
          <p:cNvSpPr txBox="1"/>
          <p:nvPr/>
        </p:nvSpPr>
        <p:spPr>
          <a:xfrm>
            <a:off x="3475603" y="2835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8746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C57F5B-3C69-4BC1-8A99-F05590D2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Baier, Christel, Joost-Pieter Katoen, and Kim </a:t>
            </a:r>
            <a:r>
              <a:rPr lang="en-US" sz="1400" dirty="0" err="1"/>
              <a:t>Guldstrand</a:t>
            </a:r>
            <a:r>
              <a:rPr lang="en-US" sz="1400" dirty="0"/>
              <a:t> Larsen. </a:t>
            </a:r>
            <a:r>
              <a:rPr lang="en-US" sz="1400" i="1" dirty="0"/>
              <a:t>Principles of model checking</a:t>
            </a:r>
            <a:r>
              <a:rPr lang="en-US" sz="1400" dirty="0"/>
              <a:t>. MIT press, 2008.</a:t>
            </a:r>
          </a:p>
          <a:p>
            <a:r>
              <a:rPr lang="en-US" sz="1400" dirty="0"/>
              <a:t>Continuous Time Markov Chains</a:t>
            </a:r>
            <a:r>
              <a:rPr lang="en-US" sz="1400" i="1" dirty="0"/>
              <a:t>: </a:t>
            </a:r>
            <a:r>
              <a:rPr lang="en-US" sz="1400" i="1" dirty="0">
                <a:hlinkClick r:id="rId2"/>
              </a:rPr>
              <a:t>https://resources.mpi-inf.mpg.de/departments/rg1/conferences/vtsa11/slides/katoen/lec01_handout.pdf</a:t>
            </a:r>
            <a:endParaRPr lang="en-US" sz="1400" dirty="0">
              <a:hlinkClick r:id="rId2"/>
            </a:endParaRPr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345FEC-DE50-4BCF-B698-1F3452CE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CDA71-7DFF-44CF-8A8C-E02CE766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8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AB51CF-F06A-4307-B682-FD1BB2D4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Markov Chains</a:t>
            </a:r>
          </a:p>
          <a:p>
            <a:r>
              <a:rPr lang="en-US" dirty="0"/>
              <a:t>Continuous-time Markov Chains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85B17E-F3F4-4506-9DCD-EEA1BEC6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7B4BE-4077-4787-A4E7-7B6E2D2F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9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983FCE-9381-432C-9DE5-FFD3FBBF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for components that we studied so far were either deterministic or nondeterministic.</a:t>
            </a:r>
          </a:p>
          <a:p>
            <a:r>
              <a:rPr lang="en-US" dirty="0"/>
              <a:t>The goal of such models is to represent computation or time-evolution of a physical phenomenon.</a:t>
            </a:r>
          </a:p>
          <a:p>
            <a:r>
              <a:rPr lang="en-US" dirty="0"/>
              <a:t>These models </a:t>
            </a:r>
            <a:r>
              <a:rPr lang="en-US" i="1" dirty="0"/>
              <a:t>do not </a:t>
            </a:r>
            <a:r>
              <a:rPr lang="en-US" dirty="0"/>
              <a:t>do a great job of capturing uncertainty.</a:t>
            </a:r>
          </a:p>
          <a:p>
            <a:r>
              <a:rPr lang="en-US" dirty="0"/>
              <a:t>We can usually model uncertainty using probabilities, so probabilistic models allow us to account for likelihood of environment behaviors</a:t>
            </a:r>
          </a:p>
          <a:p>
            <a:r>
              <a:rPr lang="en-US" dirty="0"/>
              <a:t>Machine learning/AI algorithms also require probabilistic modelling!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945410-3B95-4C9F-9E1C-3D5F1746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A2776-0511-4188-9784-2686BE2B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3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69C43D-400F-49C1-9E74-5279B4F5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Stochastic process: finite or infinite collection of random variables, indexed by time</a:t>
            </a:r>
          </a:p>
          <a:p>
            <a:pPr lvl="1"/>
            <a:r>
              <a:rPr lang="en-US" dirty="0"/>
              <a:t>Represents numeric value of some system changing randomly over time</a:t>
            </a:r>
          </a:p>
          <a:p>
            <a:pPr lvl="1"/>
            <a:r>
              <a:rPr lang="en-US" dirty="0"/>
              <a:t>Value at each time point is random number with some distribution</a:t>
            </a:r>
          </a:p>
          <a:p>
            <a:pPr lvl="1"/>
            <a:r>
              <a:rPr lang="en-US" dirty="0"/>
              <a:t>Distribution at any time may depend on some or all previous times</a:t>
            </a:r>
          </a:p>
          <a:p>
            <a:r>
              <a:rPr lang="en-US" dirty="0"/>
              <a:t>Markov chain: special case of a stochastic process</a:t>
            </a:r>
          </a:p>
          <a:p>
            <a:r>
              <a:rPr lang="en-US" dirty="0"/>
              <a:t>Markov property: A process satisfies the Markov property if it can make predictions of the future based only on its current state (i.e. future and past states of the process are independent)</a:t>
            </a:r>
          </a:p>
          <a:p>
            <a:pPr lvl="1"/>
            <a:r>
              <a:rPr lang="en-US" dirty="0"/>
              <a:t>I.e. distribution of future values depends only on the current value/state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2D10BB-B8AD-4270-BA4E-4648BE8F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E52A0-6254-4C62-9902-B07566D3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8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F7FA895-FCF9-41B9-BA0D-AEE9E026BA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Time-homogeneous MC : each step in the process takes the same time</a:t>
                </a:r>
              </a:p>
              <a:p>
                <a:r>
                  <a:rPr lang="en-US" dirty="0"/>
                  <a:t>Discrete-Time Markov chain (DTMC), described as a tuple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finite set of states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dirty="0"/>
                  <a:t> is a transition probability function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dirty="0"/>
                  <a:t> is the initial distribution such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n-US" dirty="0"/>
                  <a:t> is a set of Boolean propositions,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dirty="0"/>
                  <a:t> is a function that assigns some subset of Boolean propositions to each state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F7FA895-FCF9-41B9-BA0D-AEE9E026BA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C27F35F-F2D0-484E-844F-9CD6E779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Discrete-time Markov chain (DTMC)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29FE8-766B-4D88-A9C2-F7883FE9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1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E22FB8-D76F-4E67-8A3A-DA723934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 example: Driver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E4B41-ED80-456E-A978-A158B9A7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4176F8-B194-4EA3-B1FB-8F2ACD9E0BF5}"/>
              </a:ext>
            </a:extLst>
          </p:cNvPr>
          <p:cNvSpPr/>
          <p:nvPr/>
        </p:nvSpPr>
        <p:spPr>
          <a:xfrm>
            <a:off x="1423851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Accelerate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02712B-A395-4535-9963-45CED17835B9}"/>
              </a:ext>
            </a:extLst>
          </p:cNvPr>
          <p:cNvSpPr/>
          <p:nvPr/>
        </p:nvSpPr>
        <p:spPr>
          <a:xfrm>
            <a:off x="4841966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Constant Speed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4811A5-5DED-4CDC-8D36-DDB3577DC83B}"/>
              </a:ext>
            </a:extLst>
          </p:cNvPr>
          <p:cNvSpPr/>
          <p:nvPr/>
        </p:nvSpPr>
        <p:spPr>
          <a:xfrm>
            <a:off x="1423850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Idling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832AC3A-62AB-4890-AA2F-70CC4C44D3FB}"/>
              </a:ext>
            </a:extLst>
          </p:cNvPr>
          <p:cNvSpPr/>
          <p:nvPr/>
        </p:nvSpPr>
        <p:spPr>
          <a:xfrm>
            <a:off x="4841966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Brake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D6A2AD-AEC2-441B-8B1A-C110FF648ACF}"/>
              </a:ext>
            </a:extLst>
          </p:cNvPr>
          <p:cNvCxnSpPr>
            <a:stCxn id="7" idx="6"/>
            <a:endCxn id="10" idx="2"/>
          </p:cNvCxnSpPr>
          <p:nvPr/>
        </p:nvCxnSpPr>
        <p:spPr>
          <a:xfrm>
            <a:off x="3396342" y="2786739"/>
            <a:ext cx="144562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995C10-A039-446A-806D-F9F65FE09276}"/>
              </a:ext>
            </a:extLst>
          </p:cNvPr>
          <p:cNvCxnSpPr>
            <a:cxnSpLocks/>
            <a:stCxn id="7" idx="6"/>
            <a:endCxn id="12" idx="1"/>
          </p:cNvCxnSpPr>
          <p:nvPr/>
        </p:nvCxnSpPr>
        <p:spPr>
          <a:xfrm>
            <a:off x="3396342" y="2786739"/>
            <a:ext cx="1734489" cy="130218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7C0D3D-CA6A-4DFB-AA95-16660BE6B996}"/>
              </a:ext>
            </a:extLst>
          </p:cNvPr>
          <p:cNvCxnSpPr>
            <a:cxnSpLocks/>
            <a:stCxn id="10" idx="4"/>
            <a:endCxn id="12" idx="0"/>
          </p:cNvCxnSpPr>
          <p:nvPr/>
        </p:nvCxnSpPr>
        <p:spPr>
          <a:xfrm>
            <a:off x="5828212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FED9FE-D133-412A-BF7C-EF2ECD5266D1}"/>
              </a:ext>
            </a:extLst>
          </p:cNvPr>
          <p:cNvCxnSpPr>
            <a:cxnSpLocks/>
          </p:cNvCxnSpPr>
          <p:nvPr/>
        </p:nvCxnSpPr>
        <p:spPr>
          <a:xfrm flipV="1">
            <a:off x="6096000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68E30C-C006-4507-8B19-85E923A1FC66}"/>
              </a:ext>
            </a:extLst>
          </p:cNvPr>
          <p:cNvCxnSpPr>
            <a:cxnSpLocks/>
            <a:stCxn id="12" idx="2"/>
            <a:endCxn id="11" idx="6"/>
          </p:cNvCxnSpPr>
          <p:nvPr/>
        </p:nvCxnSpPr>
        <p:spPr>
          <a:xfrm flipH="1">
            <a:off x="3396341" y="4364276"/>
            <a:ext cx="14456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C119A78-34CF-4240-9A82-A0B1F9035D4B}"/>
              </a:ext>
            </a:extLst>
          </p:cNvPr>
          <p:cNvCxnSpPr>
            <a:cxnSpLocks/>
            <a:stCxn id="11" idx="0"/>
            <a:endCxn id="7" idx="4"/>
          </p:cNvCxnSpPr>
          <p:nvPr/>
        </p:nvCxnSpPr>
        <p:spPr>
          <a:xfrm flipV="1">
            <a:off x="2410096" y="3176153"/>
            <a:ext cx="1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2BE4C61-7F82-479B-AA5E-348A35FEFDFC}"/>
              </a:ext>
            </a:extLst>
          </p:cNvPr>
          <p:cNvSpPr/>
          <p:nvPr/>
        </p:nvSpPr>
        <p:spPr>
          <a:xfrm>
            <a:off x="6643007" y="2227824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E3A2C2E-3ED4-4092-BCB5-155091BABFFA}"/>
              </a:ext>
            </a:extLst>
          </p:cNvPr>
          <p:cNvSpPr/>
          <p:nvPr/>
        </p:nvSpPr>
        <p:spPr>
          <a:xfrm rot="5619972">
            <a:off x="6602190" y="4385003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6DE3873-D304-4226-81A5-57C0345257AF}"/>
              </a:ext>
            </a:extLst>
          </p:cNvPr>
          <p:cNvSpPr/>
          <p:nvPr/>
        </p:nvSpPr>
        <p:spPr>
          <a:xfrm rot="7308126">
            <a:off x="2131419" y="4682439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A2624C-28EC-4A6B-A7A9-4ED8FD446E2F}"/>
              </a:ext>
            </a:extLst>
          </p:cNvPr>
          <p:cNvSpPr/>
          <p:nvPr/>
        </p:nvSpPr>
        <p:spPr>
          <a:xfrm rot="18334946">
            <a:off x="2123951" y="1883845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64BE69D-73E8-42B7-AA8D-B919B4A79D10}"/>
              </a:ext>
            </a:extLst>
          </p:cNvPr>
          <p:cNvCxnSpPr>
            <a:cxnSpLocks/>
          </p:cNvCxnSpPr>
          <p:nvPr/>
        </p:nvCxnSpPr>
        <p:spPr>
          <a:xfrm flipH="1" flipV="1">
            <a:off x="3243264" y="2971800"/>
            <a:ext cx="1651703" cy="1259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9F411EE-737B-4656-861A-46C59D88DF17}"/>
              </a:ext>
            </a:extLst>
          </p:cNvPr>
          <p:cNvSpPr txBox="1"/>
          <p:nvPr/>
        </p:nvSpPr>
        <p:spPr>
          <a:xfrm>
            <a:off x="3974805" y="270539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5A81FB-4A85-4477-BF7E-5436F9E0D9C7}"/>
              </a:ext>
            </a:extLst>
          </p:cNvPr>
          <p:cNvSpPr txBox="1"/>
          <p:nvPr/>
        </p:nvSpPr>
        <p:spPr>
          <a:xfrm>
            <a:off x="4270729" y="308765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0AF3-F433-435B-BAF2-34817364DA56}"/>
              </a:ext>
            </a:extLst>
          </p:cNvPr>
          <p:cNvSpPr txBox="1"/>
          <p:nvPr/>
        </p:nvSpPr>
        <p:spPr>
          <a:xfrm>
            <a:off x="2123798" y="159861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A1EFF7-C058-4E7E-AD74-510E942D5968}"/>
              </a:ext>
            </a:extLst>
          </p:cNvPr>
          <p:cNvSpPr txBox="1"/>
          <p:nvPr/>
        </p:nvSpPr>
        <p:spPr>
          <a:xfrm>
            <a:off x="2116331" y="512350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01005C-1ABD-4C4F-B2D9-D8C30C803745}"/>
              </a:ext>
            </a:extLst>
          </p:cNvPr>
          <p:cNvSpPr txBox="1"/>
          <p:nvPr/>
        </p:nvSpPr>
        <p:spPr>
          <a:xfrm>
            <a:off x="2431173" y="331849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6A6F671-1A84-46AC-A748-40E62E26779A}"/>
              </a:ext>
            </a:extLst>
          </p:cNvPr>
          <p:cNvSpPr txBox="1"/>
          <p:nvPr/>
        </p:nvSpPr>
        <p:spPr>
          <a:xfrm>
            <a:off x="6935426" y="468959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F70989-CE3F-42EA-8DB9-F2A4BA3C8796}"/>
              </a:ext>
            </a:extLst>
          </p:cNvPr>
          <p:cNvSpPr txBox="1"/>
          <p:nvPr/>
        </p:nvSpPr>
        <p:spPr>
          <a:xfrm>
            <a:off x="6086373" y="338746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4DC0F3-AA23-4B41-8CDB-15ACFBFDBFA0}"/>
              </a:ext>
            </a:extLst>
          </p:cNvPr>
          <p:cNvSpPr txBox="1"/>
          <p:nvPr/>
        </p:nvSpPr>
        <p:spPr>
          <a:xfrm>
            <a:off x="3793474" y="434429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C274D2-98BB-4577-8703-B9DBFABFD9AC}"/>
              </a:ext>
            </a:extLst>
          </p:cNvPr>
          <p:cNvSpPr txBox="1"/>
          <p:nvPr/>
        </p:nvSpPr>
        <p:spPr>
          <a:xfrm>
            <a:off x="3437408" y="346770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E3E8F3-3ABA-403D-84B5-73E44C8C1A0F}"/>
              </a:ext>
            </a:extLst>
          </p:cNvPr>
          <p:cNvSpPr txBox="1"/>
          <p:nvPr/>
        </p:nvSpPr>
        <p:spPr>
          <a:xfrm>
            <a:off x="5265247" y="322044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371590-12DC-418F-B273-08F5309B3537}"/>
              </a:ext>
            </a:extLst>
          </p:cNvPr>
          <p:cNvSpPr txBox="1"/>
          <p:nvPr/>
        </p:nvSpPr>
        <p:spPr>
          <a:xfrm>
            <a:off x="7090917" y="218613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CE82EC7-6B60-4AAC-8EF0-1EE416396E87}"/>
                  </a:ext>
                </a:extLst>
              </p:cNvPr>
              <p:cNvSpPr txBox="1"/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CE82EC7-6B60-4AAC-8EF0-1EE416396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blipFill>
                <a:blip r:embed="rId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4D09C59-62E1-4F78-AB79-C1E6924F6C5D}"/>
                  </a:ext>
                </a:extLst>
              </p:cNvPr>
              <p:cNvSpPr txBox="1"/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4D09C59-62E1-4F78-AB79-C1E6924F6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128B890-CB59-4E28-9771-363FCEA1700A}"/>
                  </a:ext>
                </a:extLst>
              </p:cNvPr>
              <p:cNvSpPr txBox="1"/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128B890-CB59-4E28-9771-363FCEA17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95CCE9D-C662-4421-8C14-9FF8CC06C364}"/>
                  </a:ext>
                </a:extLst>
              </p:cNvPr>
              <p:cNvSpPr txBox="1"/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95CCE9D-C662-4421-8C14-9FF8CC06C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128B986-5B54-4624-B28A-C2398A21E7FA}"/>
                  </a:ext>
                </a:extLst>
              </p:cNvPr>
              <p:cNvSpPr txBox="1"/>
              <p:nvPr/>
            </p:nvSpPr>
            <p:spPr>
              <a:xfrm>
                <a:off x="7815263" y="2910407"/>
                <a:ext cx="339035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: Checking cellphone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: Feeling sleepy </a:t>
                </a: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128B986-5B54-4624-B28A-C2398A21E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63" y="2910407"/>
                <a:ext cx="3390352" cy="954107"/>
              </a:xfrm>
              <a:prstGeom prst="rect">
                <a:avLst/>
              </a:prstGeom>
              <a:blipFill>
                <a:blip r:embed="rId6"/>
                <a:stretch>
                  <a:fillRect t="-5732" r="-2338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31C825A-CD49-428D-BF41-449F5210B52F}"/>
              </a:ext>
            </a:extLst>
          </p:cNvPr>
          <p:cNvCxnSpPr/>
          <p:nvPr/>
        </p:nvCxnSpPr>
        <p:spPr>
          <a:xfrm>
            <a:off x="1509576" y="1829448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352038-FDE7-4D22-B7D6-499563663CC8}"/>
              </a:ext>
            </a:extLst>
          </p:cNvPr>
          <p:cNvCxnSpPr/>
          <p:nvPr/>
        </p:nvCxnSpPr>
        <p:spPr>
          <a:xfrm>
            <a:off x="1275526" y="3541231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2A0D3B9-B2EA-4C71-8EA6-CA27437B4DA2}"/>
              </a:ext>
            </a:extLst>
          </p:cNvPr>
          <p:cNvCxnSpPr>
            <a:cxnSpLocks/>
          </p:cNvCxnSpPr>
          <p:nvPr/>
        </p:nvCxnSpPr>
        <p:spPr>
          <a:xfrm flipV="1">
            <a:off x="5041000" y="4753691"/>
            <a:ext cx="424616" cy="44591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BFED78F-3ABB-473C-804D-4952E4F75C3F}"/>
              </a:ext>
            </a:extLst>
          </p:cNvPr>
          <p:cNvCxnSpPr/>
          <p:nvPr/>
        </p:nvCxnSpPr>
        <p:spPr>
          <a:xfrm>
            <a:off x="4974903" y="1838527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0A31EFD9-8310-4C76-95C5-A87700804E41}"/>
              </a:ext>
            </a:extLst>
          </p:cNvPr>
          <p:cNvSpPr txBox="1"/>
          <p:nvPr/>
        </p:nvSpPr>
        <p:spPr>
          <a:xfrm>
            <a:off x="1296635" y="1412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BD1515C-D454-4FD0-B1C1-37B5FD4FD162}"/>
              </a:ext>
            </a:extLst>
          </p:cNvPr>
          <p:cNvSpPr txBox="1"/>
          <p:nvPr/>
        </p:nvSpPr>
        <p:spPr>
          <a:xfrm>
            <a:off x="992799" y="30940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DC5E81-6312-45DE-BD1C-258BA13B8989}"/>
              </a:ext>
            </a:extLst>
          </p:cNvPr>
          <p:cNvSpPr txBox="1"/>
          <p:nvPr/>
        </p:nvSpPr>
        <p:spPr>
          <a:xfrm>
            <a:off x="4804824" y="13622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DCE3C8F-749D-4C50-B16A-15BE98755266}"/>
              </a:ext>
            </a:extLst>
          </p:cNvPr>
          <p:cNvSpPr txBox="1"/>
          <p:nvPr/>
        </p:nvSpPr>
        <p:spPr>
          <a:xfrm>
            <a:off x="4716748" y="50301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2727650-1640-4E63-B15E-7EDEB7ED0BFC}"/>
              </a:ext>
            </a:extLst>
          </p:cNvPr>
          <p:cNvCxnSpPr>
            <a:cxnSpLocks/>
          </p:cNvCxnSpPr>
          <p:nvPr/>
        </p:nvCxnSpPr>
        <p:spPr>
          <a:xfrm flipH="1">
            <a:off x="3161763" y="2520334"/>
            <a:ext cx="1831410" cy="26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E344B8F-0659-4F11-BE72-4DB02C765708}"/>
              </a:ext>
            </a:extLst>
          </p:cNvPr>
          <p:cNvSpPr txBox="1"/>
          <p:nvPr/>
        </p:nvSpPr>
        <p:spPr>
          <a:xfrm>
            <a:off x="3844847" y="214472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39728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42C8E7-59BF-4DD5-8FA9-2A946246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chain: Transition probability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F630C-5EEB-4988-A958-1C57493C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9FD51F-3D56-4E2E-8490-0BEBB4E5BE57}"/>
              </a:ext>
            </a:extLst>
          </p:cNvPr>
          <p:cNvSpPr/>
          <p:nvPr/>
        </p:nvSpPr>
        <p:spPr>
          <a:xfrm>
            <a:off x="1423851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Accelerate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D92079-2283-4462-974B-A8B737A3D0E1}"/>
              </a:ext>
            </a:extLst>
          </p:cNvPr>
          <p:cNvSpPr/>
          <p:nvPr/>
        </p:nvSpPr>
        <p:spPr>
          <a:xfrm>
            <a:off x="4841966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Constant Speed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3832DE-6815-45A6-90BB-A7C93EDED134}"/>
              </a:ext>
            </a:extLst>
          </p:cNvPr>
          <p:cNvSpPr/>
          <p:nvPr/>
        </p:nvSpPr>
        <p:spPr>
          <a:xfrm>
            <a:off x="1423850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Idling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C5D0A6-E983-4CA4-A7F4-6715BB3EE0AD}"/>
              </a:ext>
            </a:extLst>
          </p:cNvPr>
          <p:cNvSpPr/>
          <p:nvPr/>
        </p:nvSpPr>
        <p:spPr>
          <a:xfrm>
            <a:off x="4841966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Brake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077EF8-F676-49EA-823C-4FFF30431D02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396342" y="2786739"/>
            <a:ext cx="144562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7CA7E3-F1A6-41A1-B5DA-8EAC480AAC17}"/>
              </a:ext>
            </a:extLst>
          </p:cNvPr>
          <p:cNvCxnSpPr>
            <a:cxnSpLocks/>
            <a:stCxn id="5" idx="6"/>
            <a:endCxn id="8" idx="1"/>
          </p:cNvCxnSpPr>
          <p:nvPr/>
        </p:nvCxnSpPr>
        <p:spPr>
          <a:xfrm>
            <a:off x="3396342" y="2786739"/>
            <a:ext cx="1734489" cy="130218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E0DC5C-8C63-4DC3-AF7C-F532A4FD02EC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5828212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DA7FE6-E4FD-4154-B004-884F33079D2E}"/>
              </a:ext>
            </a:extLst>
          </p:cNvPr>
          <p:cNvCxnSpPr>
            <a:cxnSpLocks/>
          </p:cNvCxnSpPr>
          <p:nvPr/>
        </p:nvCxnSpPr>
        <p:spPr>
          <a:xfrm flipV="1">
            <a:off x="6096000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50B186-E56E-4756-8522-14B9BA690800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3396341" y="4364276"/>
            <a:ext cx="14456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33549E-0666-4F97-BEAA-EAF06233FB81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2410096" y="3176153"/>
            <a:ext cx="1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1DCF9A9-4965-4035-B8A9-557BEF716859}"/>
              </a:ext>
            </a:extLst>
          </p:cNvPr>
          <p:cNvSpPr/>
          <p:nvPr/>
        </p:nvSpPr>
        <p:spPr>
          <a:xfrm>
            <a:off x="6643007" y="2227824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3636093-DF70-4BEF-BB64-4D92BE17D746}"/>
              </a:ext>
            </a:extLst>
          </p:cNvPr>
          <p:cNvSpPr/>
          <p:nvPr/>
        </p:nvSpPr>
        <p:spPr>
          <a:xfrm rot="5619972">
            <a:off x="6602190" y="4385003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CA1A97A-65EA-464E-B1E8-D1669CAC9F9F}"/>
              </a:ext>
            </a:extLst>
          </p:cNvPr>
          <p:cNvSpPr/>
          <p:nvPr/>
        </p:nvSpPr>
        <p:spPr>
          <a:xfrm rot="7308126">
            <a:off x="2131419" y="4682439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82D9C51-0413-492C-82D5-805D60BD9BBA}"/>
              </a:ext>
            </a:extLst>
          </p:cNvPr>
          <p:cNvSpPr/>
          <p:nvPr/>
        </p:nvSpPr>
        <p:spPr>
          <a:xfrm rot="18334946">
            <a:off x="2123951" y="1883845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47E650-4010-45A4-A0AD-A93E24474390}"/>
              </a:ext>
            </a:extLst>
          </p:cNvPr>
          <p:cNvCxnSpPr>
            <a:cxnSpLocks/>
          </p:cNvCxnSpPr>
          <p:nvPr/>
        </p:nvCxnSpPr>
        <p:spPr>
          <a:xfrm flipH="1" flipV="1">
            <a:off x="3243264" y="2971800"/>
            <a:ext cx="1651703" cy="1259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11DC679-21BA-45EF-90F4-ECEEE4B49A65}"/>
              </a:ext>
            </a:extLst>
          </p:cNvPr>
          <p:cNvSpPr txBox="1"/>
          <p:nvPr/>
        </p:nvSpPr>
        <p:spPr>
          <a:xfrm>
            <a:off x="3974805" y="270539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67521A-D5A3-4A34-86FF-9BD5BBEC76CE}"/>
              </a:ext>
            </a:extLst>
          </p:cNvPr>
          <p:cNvSpPr txBox="1"/>
          <p:nvPr/>
        </p:nvSpPr>
        <p:spPr>
          <a:xfrm>
            <a:off x="4270729" y="308765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D6E1F4-EF25-446C-BDA8-1F9A0FAA569C}"/>
              </a:ext>
            </a:extLst>
          </p:cNvPr>
          <p:cNvSpPr txBox="1"/>
          <p:nvPr/>
        </p:nvSpPr>
        <p:spPr>
          <a:xfrm>
            <a:off x="2123798" y="159861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B1CC53-1444-4056-A1C4-3750158963DB}"/>
              </a:ext>
            </a:extLst>
          </p:cNvPr>
          <p:cNvSpPr txBox="1"/>
          <p:nvPr/>
        </p:nvSpPr>
        <p:spPr>
          <a:xfrm>
            <a:off x="2116331" y="512350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0E2C0B-7138-4ECB-B9FF-679ED5094328}"/>
              </a:ext>
            </a:extLst>
          </p:cNvPr>
          <p:cNvSpPr txBox="1"/>
          <p:nvPr/>
        </p:nvSpPr>
        <p:spPr>
          <a:xfrm>
            <a:off x="2431173" y="331849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5DACF2-8BAB-4006-A717-E271B29BF3D7}"/>
              </a:ext>
            </a:extLst>
          </p:cNvPr>
          <p:cNvSpPr txBox="1"/>
          <p:nvPr/>
        </p:nvSpPr>
        <p:spPr>
          <a:xfrm>
            <a:off x="6935426" y="468959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8C947B-9657-4D8C-A2C3-ECB256656B36}"/>
              </a:ext>
            </a:extLst>
          </p:cNvPr>
          <p:cNvSpPr txBox="1"/>
          <p:nvPr/>
        </p:nvSpPr>
        <p:spPr>
          <a:xfrm>
            <a:off x="6086373" y="338746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E98E55-1B76-4F51-9956-BBF957D3867C}"/>
              </a:ext>
            </a:extLst>
          </p:cNvPr>
          <p:cNvSpPr txBox="1"/>
          <p:nvPr/>
        </p:nvSpPr>
        <p:spPr>
          <a:xfrm>
            <a:off x="3793474" y="434429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9C6F22-217A-4917-90EE-C87900C43F81}"/>
              </a:ext>
            </a:extLst>
          </p:cNvPr>
          <p:cNvSpPr txBox="1"/>
          <p:nvPr/>
        </p:nvSpPr>
        <p:spPr>
          <a:xfrm>
            <a:off x="3437408" y="346770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0DFAF6-6D08-4C84-8A29-4573AA04B29F}"/>
              </a:ext>
            </a:extLst>
          </p:cNvPr>
          <p:cNvSpPr txBox="1"/>
          <p:nvPr/>
        </p:nvSpPr>
        <p:spPr>
          <a:xfrm>
            <a:off x="5265247" y="322044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6D5887-1C8B-4F78-B88D-54E5CD24FBE1}"/>
              </a:ext>
            </a:extLst>
          </p:cNvPr>
          <p:cNvSpPr txBox="1"/>
          <p:nvPr/>
        </p:nvSpPr>
        <p:spPr>
          <a:xfrm>
            <a:off x="7090917" y="218613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F4330AC-74F3-4EAF-BE23-0B36650708FB}"/>
                  </a:ext>
                </a:extLst>
              </p:cNvPr>
              <p:cNvSpPr txBox="1"/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F4330AC-74F3-4EAF-BE23-0B3665070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blipFill>
                <a:blip r:embed="rId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46D544-88D3-442F-B4EB-17A41D7A4A95}"/>
                  </a:ext>
                </a:extLst>
              </p:cNvPr>
              <p:cNvSpPr txBox="1"/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46D544-88D3-442F-B4EB-17A41D7A4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5E9A42-A8CF-49A1-B8BC-4BEF0E72D48E}"/>
                  </a:ext>
                </a:extLst>
              </p:cNvPr>
              <p:cNvSpPr txBox="1"/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5E9A42-A8CF-49A1-B8BC-4BEF0E72D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E2338F-B981-4909-90E1-0081D8A87242}"/>
                  </a:ext>
                </a:extLst>
              </p:cNvPr>
              <p:cNvSpPr txBox="1"/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E2338F-B981-4909-90E1-0081D8A87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BA1704-CBB2-4135-B268-F722B89C2134}"/>
              </a:ext>
            </a:extLst>
          </p:cNvPr>
          <p:cNvCxnSpPr/>
          <p:nvPr/>
        </p:nvCxnSpPr>
        <p:spPr>
          <a:xfrm>
            <a:off x="1509576" y="1829448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2F4905E-BE6B-4511-B1AC-62B211BD11C3}"/>
              </a:ext>
            </a:extLst>
          </p:cNvPr>
          <p:cNvCxnSpPr/>
          <p:nvPr/>
        </p:nvCxnSpPr>
        <p:spPr>
          <a:xfrm>
            <a:off x="1275526" y="3541231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6160B4F-7522-4EB5-B6AD-48011385B9BC}"/>
              </a:ext>
            </a:extLst>
          </p:cNvPr>
          <p:cNvCxnSpPr>
            <a:cxnSpLocks/>
          </p:cNvCxnSpPr>
          <p:nvPr/>
        </p:nvCxnSpPr>
        <p:spPr>
          <a:xfrm flipV="1">
            <a:off x="5041000" y="4753691"/>
            <a:ext cx="424616" cy="44591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87F0A40-F3E6-495A-AE02-007E019EFA4C}"/>
              </a:ext>
            </a:extLst>
          </p:cNvPr>
          <p:cNvCxnSpPr/>
          <p:nvPr/>
        </p:nvCxnSpPr>
        <p:spPr>
          <a:xfrm>
            <a:off x="4974903" y="1838527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C8EF105-C01E-4536-8A2D-A3CAAC946353}"/>
              </a:ext>
            </a:extLst>
          </p:cNvPr>
          <p:cNvSpPr txBox="1"/>
          <p:nvPr/>
        </p:nvSpPr>
        <p:spPr>
          <a:xfrm>
            <a:off x="992799" y="30940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960EC2-2EC1-4626-BE8B-53E25063320A}"/>
              </a:ext>
            </a:extLst>
          </p:cNvPr>
          <p:cNvSpPr txBox="1"/>
          <p:nvPr/>
        </p:nvSpPr>
        <p:spPr>
          <a:xfrm>
            <a:off x="4716748" y="50301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70DE2A-9E5C-402B-92D6-81A080BE5106}"/>
              </a:ext>
            </a:extLst>
          </p:cNvPr>
          <p:cNvCxnSpPr>
            <a:cxnSpLocks/>
          </p:cNvCxnSpPr>
          <p:nvPr/>
        </p:nvCxnSpPr>
        <p:spPr>
          <a:xfrm flipH="1">
            <a:off x="3161763" y="2520334"/>
            <a:ext cx="1831410" cy="26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2070B1E-A74D-4394-B22C-63D2C5BA705E}"/>
              </a:ext>
            </a:extLst>
          </p:cNvPr>
          <p:cNvSpPr txBox="1"/>
          <p:nvPr/>
        </p:nvSpPr>
        <p:spPr>
          <a:xfrm>
            <a:off x="3844847" y="214472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3D2056-033E-4C37-ADAF-3B52F3684892}"/>
                  </a:ext>
                </a:extLst>
              </p:cNvPr>
              <p:cNvSpPr txBox="1"/>
              <p:nvPr/>
            </p:nvSpPr>
            <p:spPr>
              <a:xfrm>
                <a:off x="8208168" y="2144729"/>
                <a:ext cx="3400419" cy="1854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        A         C          B          I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mr>
                    </m:m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3D2056-033E-4C37-ADAF-3B52F3684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168" y="2144729"/>
                <a:ext cx="3400419" cy="1854867"/>
              </a:xfrm>
              <a:prstGeom prst="rect">
                <a:avLst/>
              </a:prstGeom>
              <a:blipFill>
                <a:blip r:embed="rId6"/>
                <a:stretch>
                  <a:fillRect t="-2632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431A1EE-EB03-4FB3-86D3-5169A3EB2E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600199"/>
                <a:ext cx="11699087" cy="408384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Transition probabilities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Chapman-Kolmogorov Equation: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denote probability of going from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steps, 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′′,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Corollary: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431A1EE-EB03-4FB3-86D3-5169A3EB2E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600199"/>
                <a:ext cx="11699087" cy="4083841"/>
              </a:xfrm>
              <a:blipFill>
                <a:blip r:embed="rId3"/>
                <a:stretch>
                  <a:fillRect l="-625" t="-2388" r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6C880BE8-AD6C-4848-91CE-6C734E7A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0F049-B28C-4F43-8702-8C3ED4AE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ECD25B1-7EA1-4F66-A82C-146EB778A4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Time in DTMC is discrete</a:t>
                </a:r>
              </a:p>
              <a:p>
                <a:r>
                  <a:rPr lang="en-US" dirty="0"/>
                  <a:t>CTMCs: </a:t>
                </a:r>
              </a:p>
              <a:p>
                <a:pPr lvl="1"/>
                <a:r>
                  <a:rPr lang="en-US" dirty="0"/>
                  <a:t>dense model of time</a:t>
                </a:r>
              </a:p>
              <a:p>
                <a:pPr lvl="1"/>
                <a:r>
                  <a:rPr lang="en-US" dirty="0"/>
                  <a:t>transitions can occur at any time</a:t>
                </a:r>
              </a:p>
              <a:p>
                <a:pPr lvl="1"/>
                <a:r>
                  <a:rPr lang="en-US" dirty="0"/>
                  <a:t>“dwell time” in a state is (negative) exponentially distributed</a:t>
                </a:r>
              </a:p>
              <a:p>
                <a:r>
                  <a:rPr lang="en-US" dirty="0"/>
                  <a:t>An exponentially distributed random variable </a:t>
                </a:r>
                <a:r>
                  <a:rPr lang="en-US" i="1" dirty="0"/>
                  <a:t>X </a:t>
                </a:r>
                <a:r>
                  <a:rPr lang="en-US" dirty="0"/>
                  <a:t>with 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has probability density function (pdf)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defined as follows: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≤0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4ECD25B1-7EA1-4F66-A82C-146EB778A4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3604230-E351-45AB-86BA-ABA15D2A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Time Markov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4F0C8-E8FA-41D2-952A-3C6AD22C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1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17776</TotalTime>
  <Words>947</Words>
  <Application>Microsoft Office PowerPoint</Application>
  <PresentationFormat>Widescreen</PresentationFormat>
  <Paragraphs>167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Probabilistic Models</vt:lpstr>
      <vt:lpstr>Layout</vt:lpstr>
      <vt:lpstr>Probabilistic Models</vt:lpstr>
      <vt:lpstr>Markov chains</vt:lpstr>
      <vt:lpstr>Discrete-time Markov chain (DTMC)</vt:lpstr>
      <vt:lpstr>Markov chain example: Driver modeling</vt:lpstr>
      <vt:lpstr>Markov chain: Transition probability matrix</vt:lpstr>
      <vt:lpstr>Markov Chain Analysis</vt:lpstr>
      <vt:lpstr>Continuous Time Markov Chains</vt:lpstr>
      <vt:lpstr>Exponential distribution properties</vt:lpstr>
      <vt:lpstr>CTMC example</vt:lpstr>
      <vt:lpstr>CTMC example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489</cp:revision>
  <dcterms:created xsi:type="dcterms:W3CDTF">2018-01-04T23:14:16Z</dcterms:created>
  <dcterms:modified xsi:type="dcterms:W3CDTF">2019-01-29T01:25:33Z</dcterms:modified>
</cp:coreProperties>
</file>