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59" r:id="rId3"/>
    <p:sldId id="278" r:id="rId4"/>
    <p:sldId id="312" r:id="rId5"/>
    <p:sldId id="315" r:id="rId6"/>
    <p:sldId id="316" r:id="rId7"/>
    <p:sldId id="272" r:id="rId8"/>
    <p:sldId id="289" r:id="rId9"/>
    <p:sldId id="313" r:id="rId10"/>
    <p:sldId id="314" r:id="rId11"/>
    <p:sldId id="317" r:id="rId12"/>
    <p:sldId id="357" r:id="rId13"/>
    <p:sldId id="318" r:id="rId14"/>
    <p:sldId id="319" r:id="rId15"/>
    <p:sldId id="320" r:id="rId16"/>
    <p:sldId id="321" r:id="rId17"/>
    <p:sldId id="322" r:id="rId18"/>
    <p:sldId id="328" r:id="rId19"/>
    <p:sldId id="324" r:id="rId20"/>
    <p:sldId id="325" r:id="rId21"/>
    <p:sldId id="323" r:id="rId22"/>
    <p:sldId id="326" r:id="rId23"/>
    <p:sldId id="327" r:id="rId24"/>
    <p:sldId id="363" r:id="rId25"/>
    <p:sldId id="360" r:id="rId26"/>
    <p:sldId id="361" r:id="rId27"/>
    <p:sldId id="362" r:id="rId28"/>
    <p:sldId id="329" r:id="rId29"/>
    <p:sldId id="330" r:id="rId30"/>
    <p:sldId id="331" r:id="rId31"/>
    <p:sldId id="358" r:id="rId32"/>
    <p:sldId id="333" r:id="rId33"/>
    <p:sldId id="334" r:id="rId34"/>
    <p:sldId id="335" r:id="rId35"/>
    <p:sldId id="336" r:id="rId36"/>
    <p:sldId id="337" r:id="rId37"/>
    <p:sldId id="338" r:id="rId38"/>
    <p:sldId id="340" r:id="rId39"/>
    <p:sldId id="341" r:id="rId40"/>
    <p:sldId id="339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6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4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1.png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2" Type="http://schemas.openxmlformats.org/officeDocument/2006/relationships/image" Target="../media/image34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0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.png"/><Relationship Id="rId10" Type="http://schemas.openxmlformats.org/officeDocument/2006/relationships/image" Target="../media/image110.png"/><Relationship Id="rId4" Type="http://schemas.openxmlformats.org/officeDocument/2006/relationships/image" Target="../media/image59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69.png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Timed Models &amp; Dynamical System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2019.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2095" y="1332703"/>
                <a:ext cx="5973674" cy="4351338"/>
              </a:xfrm>
            </p:spPr>
            <p:txBody>
              <a:bodyPr/>
              <a:lstStyle/>
              <a:p>
                <a:r>
                  <a:rPr lang="en-US" dirty="0"/>
                  <a:t>Attempt 1: we could make the guard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Attempt 1 fails because: </a:t>
                </a:r>
              </a:p>
              <a:p>
                <a:pPr lvl="1"/>
                <a:r>
                  <a:rPr lang="en-US" dirty="0"/>
                  <a:t>You could keep getting new input (self-loop executes)</a:t>
                </a:r>
              </a:p>
              <a:p>
                <a:r>
                  <a:rPr lang="en-US" dirty="0"/>
                  <a:t>We can fix this by introducing </a:t>
                </a:r>
                <a:r>
                  <a:rPr lang="en-US" b="1" dirty="0"/>
                  <a:t>clock invariants</a:t>
                </a:r>
              </a:p>
              <a:p>
                <a:r>
                  <a:rPr lang="en-US" dirty="0"/>
                  <a:t>Clock invariant: expression that must evaluate to true at all times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2095" y="1332703"/>
                <a:ext cx="5973674" cy="4351338"/>
              </a:xfrm>
              <a:blipFill>
                <a:blip r:embed="rId2"/>
                <a:stretch>
                  <a:fillRect l="-1328" t="-2384" r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B505993-EA7E-40A3-8AA1-6C53E43A92B2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61315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 clock invariant:</a:t>
                </a:r>
              </a:p>
              <a:p>
                <a:pPr marL="0" indent="0">
                  <a:buNone/>
                </a:pPr>
                <a:r>
                  <a:rPr lang="en-US" dirty="0"/>
                  <a:t>	(mode==full)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(c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3)</a:t>
                </a:r>
              </a:p>
              <a:p>
                <a:r>
                  <a:rPr lang="en-US" dirty="0"/>
                  <a:t>Forces process to leave mode full if c becomes greater than 3</a:t>
                </a:r>
              </a:p>
              <a:p>
                <a:r>
                  <a:rPr lang="en-US" dirty="0"/>
                  <a:t>Staying in mode full when 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would violate the clock invariant</a:t>
                </a:r>
              </a:p>
              <a:p>
                <a:r>
                  <a:rPr lang="en-US" dirty="0"/>
                  <a:t>Useful construct to limit how long a process stays in a certain mode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E23DE3D-B7B9-48C7-A01E-6025CC7E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9628" y="1582911"/>
                <a:ext cx="5973674" cy="3826649"/>
              </a:xfrm>
              <a:blipFill>
                <a:blip r:embed="rId2"/>
                <a:stretch>
                  <a:fillRect l="-1224" t="-2711" r="-2653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94841-FDAA-46B6-8D78-20E01E90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E266-78EB-4619-8FF5-A83FEBCF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invariants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52D46-491E-4658-91F6-DC796CCC058A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BF0214-0C7C-45FE-9059-0ADE022D8164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10638F-2AFA-41D9-8C50-79E94F55B504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FF0000"/>
                        </a:solidFill>
                      </a:rPr>
                      <a:t>c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B505993-EA7E-40A3-8AA1-6C53E43A92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t="-4673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4E87C97-E5EB-4633-BDE3-FBC1B01F82C8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25AC3-6E48-42E2-A98D-528A0E139AE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245DC43-2F8C-4BBC-924C-7CAFD9957FF3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5DB7769-04A0-4DA1-A45E-917FFDC765DF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B3790E3-F33B-4AEE-ACF8-B96D6FAB1F8F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E7E7F1-140D-434B-AE5A-93DFC6DD1700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58DF2C5-B315-446D-9F4A-C22387F29F28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1E219B-3105-4BD2-AAA5-9D7A873FA917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37492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47A0BC-A400-4562-9B2A-3377EBB296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32703"/>
                <a:ext cx="7876779" cy="43632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mode is a guard-enabled task; if guard is true, task is executed</a:t>
                </a:r>
              </a:p>
              <a:p>
                <a:pPr lvl="1"/>
                <a:r>
                  <a:rPr lang="en-US" sz="2400" dirty="0"/>
                  <a:t>Going from one mode to another is a task switch</a:t>
                </a:r>
              </a:p>
              <a:p>
                <a:r>
                  <a:rPr lang="en-US" dirty="0"/>
                  <a:t>Checking if process leaves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depends on if incoming </a:t>
                </a:r>
                <a:r>
                  <a:rPr lang="en-US" i="1" dirty="0"/>
                  <a:t>guard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is true</a:t>
                </a:r>
              </a:p>
              <a:p>
                <a:r>
                  <a:rPr lang="en-US" dirty="0"/>
                  <a:t>Staying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does not/should not depend on the </a:t>
                </a:r>
                <a:r>
                  <a:rPr lang="en-US" i="1" dirty="0"/>
                  <a:t>guard </a:t>
                </a:r>
                <a:r>
                  <a:rPr lang="en-US" dirty="0"/>
                  <a:t>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So, we use invariants:</a:t>
                </a:r>
              </a:p>
              <a:p>
                <a:pPr lvl="1"/>
                <a:r>
                  <a:rPr lang="en-US" dirty="0"/>
                  <a:t>a condition always checked in a given mode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747A0BC-A400-4562-9B2A-3377EBB29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32703"/>
                <a:ext cx="7876779" cy="4363247"/>
              </a:xfrm>
              <a:blipFill>
                <a:blip r:embed="rId2"/>
                <a:stretch>
                  <a:fillRect l="-929" t="-2378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DED05BE-D1EA-4F1F-8FCA-F6888CD2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using invariants and guards?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F7A8-B764-439E-8F64-A48DB998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52BA12-C067-4D3A-B0CC-43891BEBB6F9}"/>
              </a:ext>
            </a:extLst>
          </p:cNvPr>
          <p:cNvGrpSpPr/>
          <p:nvPr/>
        </p:nvGrpSpPr>
        <p:grpSpPr>
          <a:xfrm>
            <a:off x="8191001" y="1316840"/>
            <a:ext cx="3544207" cy="2248640"/>
            <a:chOff x="7676243" y="1344115"/>
            <a:chExt cx="2996112" cy="14625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E790F-179D-4F9D-8FF9-E9FB49E11562}"/>
                </a:ext>
              </a:extLst>
            </p:cNvPr>
            <p:cNvSpPr/>
            <p:nvPr/>
          </p:nvSpPr>
          <p:spPr>
            <a:xfrm>
              <a:off x="7676243" y="1344115"/>
              <a:ext cx="2919939" cy="146258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19A6EE-9AFB-4ADB-84D0-8DA2D3F8A4E1}"/>
                </a:ext>
              </a:extLst>
            </p:cNvPr>
            <p:cNvCxnSpPr>
              <a:cxnSpLocks/>
            </p:cNvCxnSpPr>
            <p:nvPr/>
          </p:nvCxnSpPr>
          <p:spPr>
            <a:xfrm>
              <a:off x="7676243" y="1837284"/>
              <a:ext cx="291993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C2B578-CEF3-43E4-950F-2446E0717831}"/>
                    </a:ext>
                  </a:extLst>
                </p:cNvPr>
                <p:cNvSpPr txBox="1"/>
                <p:nvPr/>
              </p:nvSpPr>
              <p:spPr>
                <a:xfrm>
                  <a:off x="7911166" y="1361986"/>
                  <a:ext cx="2610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m</a:t>
                  </a:r>
                  <a:r>
                    <a:rPr lang="en-US" sz="2400" b="0" dirty="0"/>
                    <a:t>ode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/>
                    <a:t>, clock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C2B578-CEF3-43E4-950F-2446E0717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166" y="1361986"/>
                  <a:ext cx="261091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59" t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7E91E77-ADF9-46C8-BEC3-02EE396C91E8}"/>
                    </a:ext>
                  </a:extLst>
                </p:cNvPr>
                <p:cNvSpPr txBox="1"/>
                <p:nvPr/>
              </p:nvSpPr>
              <p:spPr>
                <a:xfrm>
                  <a:off x="7729010" y="1850918"/>
                  <a:ext cx="2919939" cy="460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7E91E77-ADF9-46C8-BEC3-02EE396C91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010" y="1850918"/>
                  <a:ext cx="2919939" cy="4604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14EF71-EB76-4903-8962-1A89DDF9834E}"/>
                    </a:ext>
                  </a:extLst>
                </p:cNvPr>
                <p:cNvSpPr txBox="1"/>
                <p:nvPr/>
              </p:nvSpPr>
              <p:spPr>
                <a:xfrm>
                  <a:off x="7752416" y="2245922"/>
                  <a:ext cx="2919939" cy="460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14EF71-EB76-4903-8962-1A89DDF98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416" y="2245922"/>
                  <a:ext cx="2919939" cy="460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A06F97-8131-420F-83CF-1B87827C5738}"/>
              </a:ext>
            </a:extLst>
          </p:cNvPr>
          <p:cNvGrpSpPr/>
          <p:nvPr/>
        </p:nvGrpSpPr>
        <p:grpSpPr>
          <a:xfrm>
            <a:off x="8669020" y="3715765"/>
            <a:ext cx="2533915" cy="1873250"/>
            <a:chOff x="8637270" y="3190292"/>
            <a:chExt cx="2533915" cy="18732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EF0404-5024-438C-B5F9-42D7743DD968}"/>
                    </a:ext>
                  </a:extLst>
                </p:cNvPr>
                <p:cNvSpPr/>
                <p:nvPr/>
              </p:nvSpPr>
              <p:spPr>
                <a:xfrm>
                  <a:off x="9558690" y="3190292"/>
                  <a:ext cx="685800" cy="628650"/>
                </a:xfrm>
                <a:prstGeom prst="ellipse">
                  <a:avLst/>
                </a:prstGeom>
                <a:ln w="31750">
                  <a:solidFill>
                    <a:schemeClr val="accent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EF0404-5024-438C-B5F9-42D7743DD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8690" y="3190292"/>
                  <a:ext cx="685800" cy="62865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37BDADC-7071-4E57-A3A3-362DF42B54BA}"/>
                    </a:ext>
                  </a:extLst>
                </p:cNvPr>
                <p:cNvSpPr/>
                <p:nvPr/>
              </p:nvSpPr>
              <p:spPr>
                <a:xfrm>
                  <a:off x="9588455" y="4434892"/>
                  <a:ext cx="685800" cy="628650"/>
                </a:xfrm>
                <a:prstGeom prst="ellipse">
                  <a:avLst/>
                </a:prstGeom>
                <a:ln w="31750">
                  <a:solidFill>
                    <a:schemeClr val="accent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37BDADC-7071-4E57-A3A3-362DF42B5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8455" y="4434892"/>
                  <a:ext cx="685800" cy="62865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0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70A6D7-FAD1-4C4E-8CDD-2CBF86817082}"/>
                </a:ext>
              </a:extLst>
            </p:cNvPr>
            <p:cNvSpPr/>
            <p:nvPr/>
          </p:nvSpPr>
          <p:spPr>
            <a:xfrm>
              <a:off x="10267896" y="3536367"/>
              <a:ext cx="431800" cy="1181100"/>
            </a:xfrm>
            <a:custGeom>
              <a:avLst/>
              <a:gdLst>
                <a:gd name="connsiteX0" fmla="*/ 0 w 431800"/>
                <a:gd name="connsiteY0" fmla="*/ 0 h 1181100"/>
                <a:gd name="connsiteX1" fmla="*/ 431800 w 431800"/>
                <a:gd name="connsiteY1" fmla="*/ 584200 h 1181100"/>
                <a:gd name="connsiteX2" fmla="*/ 0 w 431800"/>
                <a:gd name="connsiteY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1181100">
                  <a:moveTo>
                    <a:pt x="0" y="0"/>
                  </a:moveTo>
                  <a:cubicBezTo>
                    <a:pt x="215900" y="193675"/>
                    <a:pt x="431800" y="387350"/>
                    <a:pt x="431800" y="584200"/>
                  </a:cubicBezTo>
                  <a:cubicBezTo>
                    <a:pt x="431800" y="781050"/>
                    <a:pt x="215900" y="981075"/>
                    <a:pt x="0" y="1181100"/>
                  </a:cubicBezTo>
                </a:path>
              </a:pathLst>
            </a:custGeom>
            <a:noFill/>
            <a:ln w="3175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F6A069-D3C9-4E20-AB72-EB09CB12017D}"/>
                </a:ext>
              </a:extLst>
            </p:cNvPr>
            <p:cNvSpPr/>
            <p:nvPr/>
          </p:nvSpPr>
          <p:spPr>
            <a:xfrm flipH="1">
              <a:off x="9126890" y="3568117"/>
              <a:ext cx="431800" cy="1181100"/>
            </a:xfrm>
            <a:custGeom>
              <a:avLst/>
              <a:gdLst>
                <a:gd name="connsiteX0" fmla="*/ 0 w 431800"/>
                <a:gd name="connsiteY0" fmla="*/ 0 h 1181100"/>
                <a:gd name="connsiteX1" fmla="*/ 431800 w 431800"/>
                <a:gd name="connsiteY1" fmla="*/ 584200 h 1181100"/>
                <a:gd name="connsiteX2" fmla="*/ 0 w 431800"/>
                <a:gd name="connsiteY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1181100">
                  <a:moveTo>
                    <a:pt x="0" y="0"/>
                  </a:moveTo>
                  <a:cubicBezTo>
                    <a:pt x="215900" y="193675"/>
                    <a:pt x="431800" y="387350"/>
                    <a:pt x="431800" y="584200"/>
                  </a:cubicBezTo>
                  <a:cubicBezTo>
                    <a:pt x="431800" y="781050"/>
                    <a:pt x="215900" y="981075"/>
                    <a:pt x="0" y="1181100"/>
                  </a:cubicBezTo>
                </a:path>
              </a:pathLst>
            </a:custGeom>
            <a:noFill/>
            <a:ln w="3175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0D1BCD-0F71-43A8-B4EA-4415912A608A}"/>
                    </a:ext>
                  </a:extLst>
                </p:cNvPr>
                <p:cNvSpPr txBox="1"/>
                <p:nvPr/>
              </p:nvSpPr>
              <p:spPr>
                <a:xfrm>
                  <a:off x="10698427" y="3867638"/>
                  <a:ext cx="472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0D1BCD-0F71-43A8-B4EA-4415912A6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427" y="3867638"/>
                  <a:ext cx="47275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BC1A5-C8F3-4DDF-A56D-67C5A83294AD}"/>
                    </a:ext>
                  </a:extLst>
                </p:cNvPr>
                <p:cNvSpPr txBox="1"/>
                <p:nvPr/>
              </p:nvSpPr>
              <p:spPr>
                <a:xfrm>
                  <a:off x="8637270" y="3925089"/>
                  <a:ext cx="4780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BC1A5-C8F3-4DDF-A56D-67C5A8329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270" y="3925089"/>
                  <a:ext cx="47808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861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Model with one input channel and two output channels: out</a:t>
                </a:r>
                <a:r>
                  <a:rPr lang="en-US" baseline="-25000" dirty="0"/>
                  <a:t>1 </a:t>
                </a:r>
                <a:r>
                  <a:rPr lang="en-US" dirty="0"/>
                  <a:t>and out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r>
                  <a:rPr lang="en-US" dirty="0"/>
                  <a:t>Clock c tracks time elapsed since occurrence of the input task execution</a:t>
                </a:r>
              </a:p>
              <a:p>
                <a:r>
                  <a:rPr lang="en-US" dirty="0"/>
                  <a:t>Clock d tracks time elapsed since occurrence of output task for out</a:t>
                </a:r>
                <a:r>
                  <a:rPr lang="en-US" baseline="-25000" dirty="0"/>
                  <a:t>1</a:t>
                </a:r>
              </a:p>
              <a:p>
                <a:r>
                  <a:rPr lang="en-US" dirty="0"/>
                  <a:t>Behavior of process: If input event occurs at some time t, then process issues an output on out</a:t>
                </a:r>
                <a:r>
                  <a:rPr lang="en-US" baseline="-25000" dirty="0"/>
                  <a:t>1 </a:t>
                </a:r>
                <a:r>
                  <a:rPr lang="en-US" dirty="0"/>
                  <a:t>some time t’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[t,t+1] and then issues output on out</a:t>
                </a:r>
                <a:r>
                  <a:rPr lang="en-US" baseline="-25000" dirty="0"/>
                  <a:t>2 </a:t>
                </a:r>
                <a:r>
                  <a:rPr lang="en-US" dirty="0"/>
                  <a:t>at time t’’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[t’+1, t+2]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8FF9D8-EF03-4447-B544-DA8F75201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350" y="1332703"/>
                <a:ext cx="7335418" cy="4351338"/>
              </a:xfrm>
              <a:blipFill>
                <a:blip r:embed="rId2"/>
                <a:stretch>
                  <a:fillRect l="-998" t="-2384" r="-274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4B9EF8-CE9D-40AF-AC47-A35F905E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two clocks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9513-FEC4-4FD1-93CC-E9123F33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40D095-0DB9-4789-B098-E7E97DD04C2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58216" y="2475405"/>
            <a:ext cx="0" cy="746004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/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wait1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71A43E-C1E7-4DCD-A334-605935735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3221409"/>
                <a:ext cx="1251958" cy="878709"/>
              </a:xfrm>
              <a:prstGeom prst="ellipse">
                <a:avLst/>
              </a:prstGeom>
              <a:blipFill>
                <a:blip r:embed="rId3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A0729A-C41B-4724-A3E7-59FE3D02C239}"/>
              </a:ext>
            </a:extLst>
          </p:cNvPr>
          <p:cNvCxnSpPr>
            <a:cxnSpLocks/>
            <a:stCxn id="9" idx="4"/>
            <a:endCxn id="14" idx="0"/>
          </p:cNvCxnSpPr>
          <p:nvPr/>
        </p:nvCxnSpPr>
        <p:spPr>
          <a:xfrm>
            <a:off x="2158216" y="4100118"/>
            <a:ext cx="0" cy="766992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13A0FC-07FE-43A0-AF16-A58652F7AA17}"/>
              </a:ext>
            </a:extLst>
          </p:cNvPr>
          <p:cNvSpPr/>
          <p:nvPr/>
        </p:nvSpPr>
        <p:spPr>
          <a:xfrm>
            <a:off x="2700613" y="2204970"/>
            <a:ext cx="661361" cy="2902645"/>
          </a:xfrm>
          <a:custGeom>
            <a:avLst/>
            <a:gdLst>
              <a:gd name="connsiteX0" fmla="*/ 0 w 222837"/>
              <a:gd name="connsiteY0" fmla="*/ 2474259 h 2474259"/>
              <a:gd name="connsiteX1" fmla="*/ 222837 w 222837"/>
              <a:gd name="connsiteY1" fmla="*/ 1091132 h 2474259"/>
              <a:gd name="connsiteX2" fmla="*/ 0 w 222837"/>
              <a:gd name="connsiteY2" fmla="*/ 0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37" h="2474259">
                <a:moveTo>
                  <a:pt x="0" y="2474259"/>
                </a:moveTo>
                <a:cubicBezTo>
                  <a:pt x="111418" y="1988883"/>
                  <a:pt x="222837" y="1503508"/>
                  <a:pt x="222837" y="1091132"/>
                </a:cubicBezTo>
                <a:cubicBezTo>
                  <a:pt x="222837" y="678756"/>
                  <a:pt x="111418" y="339378"/>
                  <a:pt x="0" y="0"/>
                </a:cubicBezTo>
              </a:path>
            </a:pathLst>
          </a:cu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85B20F-9BF1-4137-BA8A-FE9CB23658F9}"/>
              </a:ext>
            </a:extLst>
          </p:cNvPr>
          <p:cNvSpPr/>
          <p:nvPr/>
        </p:nvSpPr>
        <p:spPr>
          <a:xfrm>
            <a:off x="1532237" y="1584058"/>
            <a:ext cx="1251958" cy="87870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idle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/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/>
                  <a:t>Wait2</a:t>
                </a:r>
              </a:p>
              <a:p>
                <a:pPr algn="ctr"/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2</a:t>
                </a: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8EBF852-EC96-4EAB-9CAA-3B4072F6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7" y="4867110"/>
                <a:ext cx="1251958" cy="878709"/>
              </a:xfrm>
              <a:prstGeom prst="ellipse">
                <a:avLst/>
              </a:prstGeom>
              <a:blipFill>
                <a:blip r:embed="rId4"/>
                <a:stretch>
                  <a:fillRect t="-671" b="-10738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380890-901F-4A25-824A-FFCB4AB7A7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99355" y="2023413"/>
            <a:ext cx="932882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88D912-EFE7-4279-8CA1-C79B49425F75}"/>
              </a:ext>
            </a:extLst>
          </p:cNvPr>
          <p:cNvSpPr txBox="1"/>
          <p:nvPr/>
        </p:nvSpPr>
        <p:spPr>
          <a:xfrm>
            <a:off x="326232" y="1094366"/>
            <a:ext cx="124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clock </a:t>
            </a:r>
            <a:r>
              <a:rPr lang="en-US" sz="2800" dirty="0" err="1"/>
              <a:t>c,d</a:t>
            </a:r>
            <a:r>
              <a:rPr lang="en-US" sz="2800" dirty="0"/>
              <a:t>:=0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/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in?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15730E-17CC-47C0-86FB-A2BADF002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0" y="2538585"/>
                <a:ext cx="1476686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49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B8EBE32-945E-42B0-8EDF-2A393B34DA99}"/>
              </a:ext>
            </a:extLst>
          </p:cNvPr>
          <p:cNvSpPr txBox="1"/>
          <p:nvPr/>
        </p:nvSpPr>
        <p:spPr>
          <a:xfrm>
            <a:off x="511498" y="423257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</a:t>
            </a:r>
            <a:r>
              <a:rPr lang="en-US" sz="2400" baseline="-25000" dirty="0"/>
              <a:t>1</a:t>
            </a:r>
            <a:r>
              <a:rPr lang="en-US" sz="2400" dirty="0"/>
              <a:t>!#;d:=0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/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≥1→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!#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D483BB-E199-416B-8BC4-B865D0C9B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40" y="4216831"/>
                <a:ext cx="1251958" cy="830997"/>
              </a:xfrm>
              <a:prstGeom prst="rect">
                <a:avLst/>
              </a:prstGeom>
              <a:blipFill>
                <a:blip r:embed="rId6"/>
                <a:stretch>
                  <a:fillRect l="-780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09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Timed process consists of:</a:t>
                </a:r>
              </a:p>
              <a:p>
                <a:pPr lvl="1"/>
                <a:r>
                  <a:rPr lang="en-US" sz="2400" dirty="0"/>
                  <a:t>An asynchronous process, where some of the state variables are of type clock (ranging over non-negative reals)</a:t>
                </a:r>
              </a:p>
              <a:p>
                <a:pPr lvl="1"/>
                <a:r>
                  <a:rPr lang="en-US" sz="2400" dirty="0"/>
                  <a:t>A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 </a:t>
                </a:r>
                <a:r>
                  <a:rPr lang="en-US" sz="2400" dirty="0"/>
                  <a:t>which is a Boolean expression over the state variables</a:t>
                </a:r>
              </a:p>
              <a:p>
                <a:r>
                  <a:rPr lang="en-US" sz="2400" dirty="0"/>
                  <a:t>Inputs, Outputs, States, Initial states, Actions: Internal, Input and Output: same as for asynchronous processes</a:t>
                </a:r>
              </a:p>
              <a:p>
                <a:r>
                  <a:rPr lang="en-US" sz="2400" dirty="0"/>
                  <a:t>Timed Action: Given a state q and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action q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</m:oMath>
                </a14:m>
                <a:r>
                  <a:rPr lang="en-US" sz="2400" dirty="0"/>
                  <a:t>q’ specifies a transition of duration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if:</a:t>
                </a:r>
              </a:p>
              <a:p>
                <a:pPr lvl="1"/>
                <a:r>
                  <a:rPr lang="en-US" sz="2400" dirty="0"/>
                  <a:t>q’ represents a state where the non-clock variables have the same value as in q, i.e. q’(x) = q(x)</a:t>
                </a:r>
              </a:p>
              <a:p>
                <a:pPr lvl="1"/>
                <a:r>
                  <a:rPr lang="en-US" sz="2400" dirty="0"/>
                  <a:t>q’ represents a state where the clock variables in q are incremented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, i.e. q’(c) = q(c)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lvl="1"/>
                <a:r>
                  <a:rPr lang="en-US" sz="2400" dirty="0"/>
                  <a:t>For all times 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[q(c),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], the clock invariant </a:t>
                </a:r>
                <a:r>
                  <a:rPr lang="en-US" sz="2400" dirty="0">
                    <a:latin typeface="Lucida Calligraphy" panose="03010101010101010101" pitchFamily="66" charset="0"/>
                  </a:rPr>
                  <a:t>I</a:t>
                </a:r>
                <a:r>
                  <a:rPr lang="en-US" sz="2400" dirty="0"/>
                  <a:t> is satisfied</a:t>
                </a:r>
              </a:p>
              <a:p>
                <a:pPr lvl="1"/>
                <a:r>
                  <a:rPr lang="en-US" sz="2400" dirty="0"/>
                  <a:t>If clock invariant is </a:t>
                </a:r>
                <a:r>
                  <a:rPr lang="en-US" sz="2400" i="1" dirty="0"/>
                  <a:t>convex</a:t>
                </a:r>
                <a:r>
                  <a:rPr lang="en-US" sz="2400" dirty="0"/>
                  <a:t>, enough to check clock invariant at q(c) and q(c)+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1A27C7-C9DC-4587-8000-98EC59AE5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2703"/>
                <a:ext cx="12056249" cy="4351338"/>
              </a:xfrm>
              <a:blipFill>
                <a:blip r:embed="rId2"/>
                <a:stretch>
                  <a:fillRect l="-303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376B661-006B-4781-A6A4-ACBD92B9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recap of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3E23-7E39-474A-ACA5-06571782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47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104700" cy="1712720"/>
            <a:chOff x="314511" y="2114308"/>
            <a:chExt cx="5104700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9414" y="2290133"/>
                    <a:ext cx="826586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,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3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5A2AEF72-49A6-491E-B072-4DBFE89FE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1014" y="1332703"/>
                <a:ext cx="5664753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Each process stays in mode full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Need to construct a new process with 4 new modes</a:t>
                </a:r>
              </a:p>
              <a:p>
                <a:r>
                  <a:rPr lang="en-US" dirty="0"/>
                  <a:t>Each new mode is a pair consisting of modes from process 1 and 2</a:t>
                </a:r>
              </a:p>
              <a:p>
                <a:r>
                  <a:rPr lang="en-US" dirty="0"/>
                  <a:t>Mode switches in the new machine correspond to mode switches in the old machine</a:t>
                </a:r>
              </a:p>
              <a:p>
                <a:r>
                  <a:rPr lang="en-US" dirty="0"/>
                  <a:t>Interesting timing behavior can arise!</a:t>
                </a:r>
              </a:p>
            </p:txBody>
          </p:sp>
        </mc:Choice>
        <mc:Fallback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5A2AEF72-49A6-491E-B072-4DBFE89FE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014" y="1332703"/>
                <a:ext cx="5664753" cy="4351338"/>
              </a:xfrm>
              <a:blipFill>
                <a:blip r:embed="rId8"/>
                <a:stretch>
                  <a:fillRect l="-1076" t="-2244" r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87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8DFF3-F065-4777-897D-46D5D1BC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Timed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81E2-A330-430A-BF86-FA8B3E99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8F20-1A43-4925-90C3-A0F07EDEDAFA}"/>
              </a:ext>
            </a:extLst>
          </p:cNvPr>
          <p:cNvGrpSpPr/>
          <p:nvPr/>
        </p:nvGrpSpPr>
        <p:grpSpPr>
          <a:xfrm>
            <a:off x="260722" y="1530321"/>
            <a:ext cx="5104700" cy="1712720"/>
            <a:chOff x="314511" y="2114308"/>
            <a:chExt cx="5104700" cy="171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8EF32-F87A-44C5-81C6-C8830A079A34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6ACFEE-AEA2-42A1-8BBF-46D680B397E7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4C0D8DD-8470-46A9-A380-8B4624973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 t="-3738" b="-14019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C0A070-81DE-4A10-81D1-7BAF83B32F03}"/>
                  </a:ext>
                </a:extLst>
              </p:cNvPr>
              <p:cNvSpPr/>
              <p:nvPr/>
            </p:nvSpPr>
            <p:spPr>
              <a:xfrm>
                <a:off x="2977164" y="2156952"/>
                <a:ext cx="2470816" cy="10448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0922FD1-7545-4CDD-990D-2CD8143EFB43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885E1B1-B20B-49B1-967C-62ED522151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/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1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0F15C69-5F03-4ACA-9FF8-6D10292FEE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3339" y="3076033"/>
                    <a:ext cx="18646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07" t="-8197" r="-163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D784C59-1D71-4CA9-B6B1-F3255D858A82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88E677-4C36-43AD-BC67-99567EDF7D84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36B603-50DF-41F9-B40C-3512B86BAA7F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41267-7B73-41AB-8FE8-F3BE67ACBADF}"/>
              </a:ext>
            </a:extLst>
          </p:cNvPr>
          <p:cNvGrpSpPr/>
          <p:nvPr/>
        </p:nvGrpSpPr>
        <p:grpSpPr>
          <a:xfrm>
            <a:off x="260722" y="3667773"/>
            <a:ext cx="5104700" cy="1712720"/>
            <a:chOff x="314511" y="2114308"/>
            <a:chExt cx="5104700" cy="1712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5FE08-B340-4148-8E18-2C82E234A90D}"/>
                </a:ext>
              </a:extLst>
            </p:cNvPr>
            <p:cNvGrpSpPr/>
            <p:nvPr/>
          </p:nvGrpSpPr>
          <p:grpSpPr>
            <a:xfrm>
              <a:off x="314511" y="2114308"/>
              <a:ext cx="4851187" cy="1712720"/>
              <a:chOff x="1244813" y="1732645"/>
              <a:chExt cx="4851187" cy="17127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7A62D5A-B1DC-4C5C-BA40-C5C052253515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/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ln w="2540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dirty="0"/>
                      <a:t>full</a:t>
                    </a:r>
                  </a:p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099F398-12BE-441C-9A04-BC579FC6D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0102" y="2290133"/>
                    <a:ext cx="925898" cy="6240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t="-4717" b="-15094"/>
                    </a:stretch>
                  </a:blipFill>
                  <a:ln w="254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CA5CE7-C589-4D19-AC6C-B3ADBC00800B}"/>
                  </a:ext>
                </a:extLst>
              </p:cNvPr>
              <p:cNvSpPr/>
              <p:nvPr/>
            </p:nvSpPr>
            <p:spPr>
              <a:xfrm>
                <a:off x="2866678" y="2156952"/>
                <a:ext cx="2581302" cy="156105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B5A4D19-2A53-47BF-8EB0-5B9DA7B5E73B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15610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/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:r>
                      <a:rPr lang="en-US" baseline="-25000" dirty="0"/>
                      <a:t>2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n-US" dirty="0"/>
                      <a:t>B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:=x</a:t>
                    </a:r>
                    <a:r>
                      <a:rPr lang="en-US" baseline="-25000" dirty="0"/>
                      <a:t>2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218997D-AED5-4B35-B13B-F95B31AA4C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5408" y="1732645"/>
                    <a:ext cx="27572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/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:=in, c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:=0</a:t>
                    </a: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AD15576-8FDF-4FAB-90E1-8AE514CD1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576" y="3076033"/>
                    <a:ext cx="18261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33" t="-8197" r="-2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6E777C-7C98-4F1F-A233-53F022D526A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4FFE6E-5764-458A-A919-67D6FCDB3822}"/>
                  </a:ext>
                </a:extLst>
              </p:cNvPr>
              <p:cNvSpPr/>
              <p:nvPr/>
            </p:nvSpPr>
            <p:spPr>
              <a:xfrm>
                <a:off x="1343238" y="2204154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:=0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1927ED-F2A1-4395-AF27-F3B06C2D697E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CA13FC-358B-4971-924D-1D6B894AA081}"/>
              </a:ext>
            </a:extLst>
          </p:cNvPr>
          <p:cNvSpPr/>
          <p:nvPr/>
        </p:nvSpPr>
        <p:spPr>
          <a:xfrm>
            <a:off x="4975072" y="166001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72FEB0-2ECB-45DF-BEFD-102D0EC02035}"/>
              </a:ext>
            </a:extLst>
          </p:cNvPr>
          <p:cNvSpPr/>
          <p:nvPr/>
        </p:nvSpPr>
        <p:spPr>
          <a:xfrm>
            <a:off x="4937486" y="372983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in?</a:t>
            </a:r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959141E-0EB4-4F22-9D43-5B15AB7C7FAD}"/>
              </a:ext>
            </a:extLst>
          </p:cNvPr>
          <p:cNvGrpSpPr/>
          <p:nvPr/>
        </p:nvGrpSpPr>
        <p:grpSpPr>
          <a:xfrm>
            <a:off x="5847398" y="1642616"/>
            <a:ext cx="6151729" cy="3972992"/>
            <a:chOff x="5847398" y="1642616"/>
            <a:chExt cx="6151729" cy="39729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F8F425-4FE6-4A71-9424-EC6E6C3D1747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984B546-3081-4718-8D62-5B5BBED1EB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8"/>
                  <a:stretch>
                    <a:fillRect t="-3738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ABC23A5-1276-478D-BF21-9D1C124A0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14F40AB-D086-47A2-8C48-782CCA3C25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10"/>
                  <a:stretch>
                    <a:fillRect b="-5488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C26BD2-11E1-4645-BE87-DBB7CBFC597D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B246BB9-951E-40B2-8C5F-E865DD155F34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EE44F2B-F362-4944-B18C-9706BAAC86A1}"/>
                </a:ext>
              </a:extLst>
            </p:cNvPr>
            <p:cNvCxnSpPr>
              <a:cxnSpLocks/>
              <a:stCxn id="31" idx="7"/>
              <a:endCxn id="32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AD3FF5C-57A0-4E57-8296-A0A8CF2BC24F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A5CC485-1B48-40D7-9BF0-2519EC235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4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5460057-06F9-4AC9-8097-64C627D69C98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70EC45A-8E1F-4A30-B0F0-EC16629F7202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3D820C8-FCA1-432B-BE8A-942ADEF54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409" r="-2652" b="-6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471F39B-A96F-4C2B-80D8-FBE06ADAE89A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7062A4A-E4AE-4889-90E7-93CE36502C3E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A979C5A-62DD-419F-9537-576A282FC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F893305-FD2D-4906-81E2-DCB6D2F2CB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6EB63EF-F59F-466F-8CDD-D5918A397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7508DD8-0C02-4CAD-B375-C9D995854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5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28E36CB-271B-4DF6-83E9-A0F92E59F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023A2AAE-737F-4CAF-AD33-B50041618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52881ED-03A7-42EB-A558-E52C116643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214" t="-2419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381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If A</a:t>
                </a:r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aseline="-25000" dirty="0"/>
                  <a:t> </a:t>
                </a:r>
                <a:r>
                  <a:rPr lang="en-US" sz="2400" dirty="0"/>
                  <a:t>B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dirty="0"/>
                  <a:t>(</a:t>
                </a:r>
                <a:r>
                  <a:rPr lang="en-US" sz="2400" dirty="0" err="1"/>
                  <a:t>full,full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full,empty</a:t>
                </a:r>
                <a:r>
                  <a:rPr lang="en-US" sz="2400" dirty="0"/>
                  <a:t>) can never be enabled! </a:t>
                </a:r>
              </a:p>
              <a:p>
                <a:pPr lvl="1"/>
                <a:r>
                  <a:rPr lang="en-US" sz="2400" dirty="0"/>
                  <a:t>(full, full)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empty,full</a:t>
                </a:r>
                <a:r>
                  <a:rPr lang="en-US" sz="2400" dirty="0"/>
                  <a:t>) is enabled</a:t>
                </a:r>
              </a:p>
              <a:p>
                <a:pPr lvl="1"/>
                <a:r>
                  <a:rPr lang="en-US" sz="2400" dirty="0"/>
                  <a:t>out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guaranteed to happen before out</a:t>
                </a:r>
                <a:r>
                  <a:rPr lang="en-US" sz="2400" baseline="-25000" dirty="0"/>
                  <a:t>2</a:t>
                </a:r>
              </a:p>
              <a:p>
                <a:pPr lvl="1"/>
                <a:r>
                  <a:rPr lang="en-US" sz="2400" dirty="0"/>
                  <a:t>Implicit coordination based on delays!</a:t>
                </a:r>
              </a:p>
              <a:p>
                <a:r>
                  <a:rPr lang="en-US" sz="2400" dirty="0"/>
                  <a:t>Clocks of both processes increase in tandem</a:t>
                </a:r>
              </a:p>
              <a:p>
                <a:r>
                  <a:rPr lang="en-US" sz="2400" dirty="0"/>
                  <a:t>Possible to thus have a global clock for synchronization</a:t>
                </a:r>
              </a:p>
              <a:p>
                <a:r>
                  <a:rPr lang="en-US" sz="2400" dirty="0"/>
                  <a:t>Reason why timed models are called semi-synchronous or partially synchronous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31746-2D5F-438D-A2FC-CD46516AD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087" y="1234827"/>
                <a:ext cx="5734413" cy="4351338"/>
              </a:xfrm>
              <a:blipFill>
                <a:blip r:embed="rId2"/>
                <a:stretch>
                  <a:fillRect l="-744" t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F6BF7-7AF9-4321-961E-067D34E0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Semi-synchrony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5CFE-D10C-4D9E-9DB1-20D4A554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2B3A1-4D8C-450E-8949-F8448368DC0A}"/>
              </a:ext>
            </a:extLst>
          </p:cNvPr>
          <p:cNvGrpSpPr/>
          <p:nvPr/>
        </p:nvGrpSpPr>
        <p:grpSpPr>
          <a:xfrm>
            <a:off x="326232" y="1598166"/>
            <a:ext cx="6151729" cy="3972992"/>
            <a:chOff x="5847398" y="1642616"/>
            <a:chExt cx="6151729" cy="39729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BAAAE5-23C3-40ED-A511-96ABC0EB3A95}"/>
                </a:ext>
              </a:extLst>
            </p:cNvPr>
            <p:cNvSpPr/>
            <p:nvPr/>
          </p:nvSpPr>
          <p:spPr>
            <a:xfrm>
              <a:off x="6264726" y="2999288"/>
              <a:ext cx="1084794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empty,</a:t>
              </a:r>
            </a:p>
            <a:p>
              <a:pPr algn="ctr"/>
              <a:r>
                <a:rPr lang="en-US" dirty="0"/>
                <a:t>empty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/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full, empty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0D6EBA0-DB97-4654-B01F-935921AB63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100" y="1642616"/>
                  <a:ext cx="1591376" cy="624023"/>
                </a:xfrm>
                <a:prstGeom prst="ellipse">
                  <a:avLst/>
                </a:prstGeom>
                <a:blipFill>
                  <a:blip r:embed="rId3"/>
                  <a:stretch>
                    <a:fillRect t="-4673" b="-14019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/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empty, full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9F1BE28-6308-45F8-9B14-666646FC21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040" y="4556268"/>
                  <a:ext cx="1415659" cy="91977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/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/>
                    <a:t>f</a:t>
                  </a:r>
                  <a:r>
                    <a:rPr lang="en-US" dirty="0" err="1"/>
                    <a:t>ull,full</a:t>
                  </a:r>
                  <a:endParaRPr lang="en-US" dirty="0"/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1</a:t>
                  </a:r>
                </a:p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A</a:t>
                  </a:r>
                  <a:r>
                    <a:rPr lang="en-US" baseline="-25000" dirty="0"/>
                    <a:t>2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31E000-0A07-4842-A4D9-2B44AA907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8286" y="2696337"/>
                  <a:ext cx="1084794" cy="971435"/>
                </a:xfrm>
                <a:prstGeom prst="ellipse">
                  <a:avLst/>
                </a:prstGeom>
                <a:blipFill>
                  <a:blip r:embed="rId5"/>
                  <a:stretch>
                    <a:fillRect b="-6135"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90A4FD0-6CFD-4379-AF1E-77D0AFEC7E3B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807123" y="2153543"/>
              <a:ext cx="1088308" cy="84574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F1CBA8-9410-4EBE-BFEB-E4763366773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9297044" y="2083469"/>
              <a:ext cx="1190106" cy="755131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1E0957-BEC9-434B-AFEB-E4E5E7839E8D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9155381" y="3525509"/>
              <a:ext cx="1331769" cy="11654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8ED942-B5D9-4EFE-A9CC-CA33627D9BDB}"/>
                </a:ext>
              </a:extLst>
            </p:cNvPr>
            <p:cNvCxnSpPr>
              <a:cxnSpLocks/>
            </p:cNvCxnSpPr>
            <p:nvPr/>
          </p:nvCxnSpPr>
          <p:spPr>
            <a:xfrm>
              <a:off x="6850393" y="3652370"/>
              <a:ext cx="1184963" cy="113527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/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  <a:r>
                    <a:rPr lang="en-US" sz="160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B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out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:=x</a:t>
                  </a:r>
                  <a:r>
                    <a:rPr lang="en-US" sz="1600" baseline="-25000" dirty="0"/>
                    <a:t>1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5C4398-3FD3-4E06-BEDF-6424D94F77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12306">
                  <a:off x="6187038" y="2258859"/>
                  <a:ext cx="1798420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CED20-30C0-4516-B902-AD7036C5D6F4}"/>
                </a:ext>
              </a:extLst>
            </p:cNvPr>
            <p:cNvSpPr/>
            <p:nvPr/>
          </p:nvSpPr>
          <p:spPr>
            <a:xfrm rot="5225072">
              <a:off x="9103960" y="5244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BE27B-D7D2-4644-A303-75E22EA44C95}"/>
                </a:ext>
              </a:extLst>
            </p:cNvPr>
            <p:cNvSpPr/>
            <p:nvPr/>
          </p:nvSpPr>
          <p:spPr>
            <a:xfrm rot="2486848">
              <a:off x="11339249" y="3065363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/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68F8CA2-84CA-45F1-9940-EFEC45596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5779">
                  <a:off x="8706742" y="3793026"/>
                  <a:ext cx="179842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030" r="-265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4FF1E2-A878-4EF9-9D95-F0FF00970C1F}"/>
                </a:ext>
              </a:extLst>
            </p:cNvPr>
            <p:cNvSpPr/>
            <p:nvPr/>
          </p:nvSpPr>
          <p:spPr>
            <a:xfrm>
              <a:off x="11532333" y="33919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DB3024-931A-4BFC-941F-E02451BB9B4B}"/>
                </a:ext>
              </a:extLst>
            </p:cNvPr>
            <p:cNvSpPr/>
            <p:nvPr/>
          </p:nvSpPr>
          <p:spPr>
            <a:xfrm>
              <a:off x="9494768" y="5195827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in?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/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AC579B6-0751-4505-A922-EAB63021B6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68883">
                  <a:off x="5847398" y="4193632"/>
                  <a:ext cx="27572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/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c</a:t>
                  </a:r>
                  <a:r>
                    <a:rPr lang="en-US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/>
                    <a:t>B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out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:=x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52B2F7D-F1A7-439B-8FE8-695F96F93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9928">
                  <a:off x="8745183" y="1959771"/>
                  <a:ext cx="275729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9CFCF6-1077-482C-B0D4-826B80C5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3551" y="3282949"/>
              <a:ext cx="2912464" cy="12936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/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in?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 x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:=0,</a:t>
                  </a:r>
                </a:p>
                <a:p>
                  <a:pPr algn="ctr"/>
                  <a:r>
                    <a:rPr lang="en-US" sz="1600" dirty="0"/>
                    <a:t>           x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:=in, c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:=0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D6422E-5D23-49E8-A344-DF7DCAE5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752" y="2646554"/>
                  <a:ext cx="280977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B4DD01-18B8-4CF2-8C4C-A5717303B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517" y="2221426"/>
              <a:ext cx="1256227" cy="760625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B41410-9037-4642-BFD0-E5B6AD395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1934" y="3703181"/>
              <a:ext cx="1315116" cy="1157757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/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in?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:=in, c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:=0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CF9E1BF-862A-4A49-9D34-326D19A9D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8990">
                  <a:off x="9173532" y="4223248"/>
                  <a:ext cx="186461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83" t="-2823" r="-4797" b="-5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5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A4B2A-81A2-4549-B0BB-23A31312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5" y="1299029"/>
            <a:ext cx="10443368" cy="3949584"/>
          </a:xfrm>
        </p:spPr>
        <p:txBody>
          <a:bodyPr/>
          <a:lstStyle/>
          <a:p>
            <a:r>
              <a:rPr lang="en-US" dirty="0"/>
              <a:t>Most material that follows is from this paper:</a:t>
            </a:r>
          </a:p>
          <a:p>
            <a:pPr marL="0" indent="0">
              <a:buNone/>
            </a:pPr>
            <a:r>
              <a:rPr lang="en-US" dirty="0"/>
              <a:t>Z. Jiang, M. </a:t>
            </a:r>
            <a:r>
              <a:rPr lang="en-US" dirty="0" err="1"/>
              <a:t>Pajic</a:t>
            </a:r>
            <a:r>
              <a:rPr lang="en-US" dirty="0"/>
              <a:t>, S. </a:t>
            </a:r>
            <a:r>
              <a:rPr lang="en-US" dirty="0" err="1"/>
              <a:t>Moarref</a:t>
            </a:r>
            <a:r>
              <a:rPr lang="en-US" dirty="0"/>
              <a:t>, R. Alur, R. </a:t>
            </a:r>
            <a:r>
              <a:rPr lang="en-US" dirty="0" err="1"/>
              <a:t>Mangharam</a:t>
            </a:r>
            <a:r>
              <a:rPr lang="en-US" dirty="0"/>
              <a:t>, </a:t>
            </a:r>
            <a:r>
              <a:rPr lang="en-US" i="1" dirty="0"/>
              <a:t>Modeling and Verification of a Dual Chamber Implantable Pacemaker</a:t>
            </a:r>
            <a:r>
              <a:rPr lang="en-US" dirty="0"/>
              <a:t>, In Proceedings of Tools and Algorithms for the Construction and Analysis of Systems (TACAS), 2012.  </a:t>
            </a:r>
          </a:p>
          <a:p>
            <a:r>
              <a:rPr lang="en-US" dirty="0"/>
              <a:t>The textbook has detailed descriptions of some other pacemaker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CEEBE-9909-446B-8D6C-C858EF6D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Modeling as a Timed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D84FF-0FBD-4423-A6FF-63A9EDF6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498B7-9DF3-4ACB-A04A-28486CD8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0" y="1252009"/>
            <a:ext cx="572215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SA node (controlled by nervous system) periodically generates an electric pulse</a:t>
            </a:r>
          </a:p>
          <a:p>
            <a:r>
              <a:rPr lang="en-US" sz="2400" dirty="0"/>
              <a:t>This pulse causes both atria to contract pushing blood into the ventricles</a:t>
            </a:r>
          </a:p>
          <a:p>
            <a:r>
              <a:rPr lang="en-US" sz="2400" dirty="0"/>
              <a:t>Conduction is delayed at the AV node allowing ventricles to fill</a:t>
            </a:r>
          </a:p>
          <a:p>
            <a:r>
              <a:rPr lang="en-US" sz="2400" dirty="0"/>
              <a:t>Finally the His-</a:t>
            </a:r>
            <a:r>
              <a:rPr lang="en-US" sz="2400" dirty="0" err="1"/>
              <a:t>Pukinje</a:t>
            </a:r>
            <a:r>
              <a:rPr lang="en-US" sz="2400" dirty="0"/>
              <a:t> system spreads electric activation through ventricles causing them both to contract, pumping blood out of the heart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39614-7919-45A9-802C-F1C71975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healthy heart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0FE83-540B-457E-843A-80BB2D55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18859-CB01-458E-9485-B858F7F7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7" y="1425102"/>
            <a:ext cx="4185453" cy="3583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0568F-29FC-486E-9CDA-AF9332320B96}"/>
              </a:ext>
            </a:extLst>
          </p:cNvPr>
          <p:cNvSpPr txBox="1"/>
          <p:nvPr/>
        </p:nvSpPr>
        <p:spPr>
          <a:xfrm>
            <a:off x="829292" y="5008258"/>
            <a:ext cx="414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Electrical Conduction System of the Heart</a:t>
            </a:r>
          </a:p>
        </p:txBody>
      </p:sp>
    </p:spTree>
    <p:extLst>
      <p:ext uri="{BB962C8B-B14F-4D97-AF65-F5344CB8AC3E}">
        <p14:creationId xmlns:p14="http://schemas.microsoft.com/office/powerpoint/2010/main" val="193813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8531E-D9DF-4FA3-9504-0F488FE8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Timed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243B-7442-44D4-8F92-E8AEC665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0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B22C48-E285-4534-8CF1-D388D95C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650" y="1332703"/>
            <a:ext cx="7554118" cy="4351338"/>
          </a:xfrm>
        </p:spPr>
        <p:txBody>
          <a:bodyPr/>
          <a:lstStyle/>
          <a:p>
            <a:r>
              <a:rPr lang="en-US" dirty="0"/>
              <a:t>Aging and/or diseases cause conduction properties of heart tissue to change leading to changes in heart rhythm</a:t>
            </a:r>
          </a:p>
          <a:p>
            <a:r>
              <a:rPr lang="en-US" dirty="0"/>
              <a:t>Tachycardia: faster than desirable heart rate impairing </a:t>
            </a:r>
            <a:r>
              <a:rPr lang="en-US" dirty="0" err="1"/>
              <a:t>hemo</a:t>
            </a:r>
            <a:r>
              <a:rPr lang="en-US" dirty="0"/>
              <a:t>-dynamics (blood flow dynamics)</a:t>
            </a:r>
          </a:p>
          <a:p>
            <a:r>
              <a:rPr lang="en-US" dirty="0"/>
              <a:t>Bradycardia: slower heart rate leading to insufficient blood supply</a:t>
            </a:r>
          </a:p>
          <a:p>
            <a:r>
              <a:rPr lang="en-US" dirty="0"/>
              <a:t>Pacemakers can be used to treat bradycardia by providing pulses when heart rate is low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2F45B5-0324-4A06-9341-8FD9001D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pacemakers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DE67E-0DD5-4947-A907-01CE2C63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C3D7A9-70E1-475F-8073-AE9F3F81D2D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6232" y="1651001"/>
            <a:ext cx="3276600" cy="2572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7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FDD14-FC96-4BCF-BCDC-C9EC01B0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Implantable Pacemaker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1C59-11FC-4348-82D5-E6F0437A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内容占位符 4" descr="PM_timers.jpg">
            <a:extLst>
              <a:ext uri="{FF2B5EF4-FFF2-40B4-BE49-F238E27FC236}">
                <a16:creationId xmlns:a16="http://schemas.microsoft.com/office/drawing/2014/main" id="{3B7C0997-E623-4BDF-A5B5-6B5EA72CE2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81243" y="1612900"/>
            <a:ext cx="5772713" cy="2926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782F837-70C1-4BB1-9A0C-AF706183267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28443" y="1689101"/>
            <a:ext cx="3276600" cy="2572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7">
            <a:extLst>
              <a:ext uri="{FF2B5EF4-FFF2-40B4-BE49-F238E27FC236}">
                <a16:creationId xmlns:a16="http://schemas.microsoft.com/office/drawing/2014/main" id="{0FB92DC0-A443-48EC-B3D5-CE3DE73DD70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939487" y="1797050"/>
            <a:ext cx="1905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9">
            <a:extLst>
              <a:ext uri="{FF2B5EF4-FFF2-40B4-BE49-F238E27FC236}">
                <a16:creationId xmlns:a16="http://schemas.microsoft.com/office/drawing/2014/main" id="{FAEDFE9C-E1A6-406C-99B1-FF545A76FD5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3244287" y="2178050"/>
            <a:ext cx="1600200" cy="1524000"/>
          </a:xfrm>
          <a:prstGeom prst="straightConnector1">
            <a:avLst/>
          </a:prstGeom>
          <a:ln w="28575">
            <a:solidFill>
              <a:schemeClr val="bg1"/>
            </a:solidFill>
            <a:headEnd type="oval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763C8A-CE65-4678-B793-D29CB17A2BF8}"/>
              </a:ext>
            </a:extLst>
          </p:cNvPr>
          <p:cNvCxnSpPr/>
          <p:nvPr/>
        </p:nvCxnSpPr>
        <p:spPr>
          <a:xfrm flipV="1">
            <a:off x="3975100" y="1797050"/>
            <a:ext cx="869387" cy="7683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19E42C-1B4A-4337-B04C-8294B5D715B8}"/>
              </a:ext>
            </a:extLst>
          </p:cNvPr>
          <p:cNvCxnSpPr>
            <a:cxnSpLocks/>
          </p:cNvCxnSpPr>
          <p:nvPr/>
        </p:nvCxnSpPr>
        <p:spPr>
          <a:xfrm flipV="1">
            <a:off x="4051300" y="2178050"/>
            <a:ext cx="793187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2385E-349B-4E02-A706-4B3B2BBD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79" y="1209202"/>
            <a:ext cx="11089149" cy="2484684"/>
          </a:xfrm>
        </p:spPr>
        <p:txBody>
          <a:bodyPr/>
          <a:lstStyle/>
          <a:p>
            <a:r>
              <a:rPr lang="en-US" dirty="0"/>
              <a:t>Two fixed leads on wall of right atrium and ventricle respectively</a:t>
            </a:r>
          </a:p>
          <a:p>
            <a:r>
              <a:rPr lang="en-US" dirty="0"/>
              <a:t>Activation of local tissue sensed by the leads (giving rise to events Atrial Sense (AS) and Ventricular Sense (VS))</a:t>
            </a:r>
          </a:p>
          <a:p>
            <a:r>
              <a:rPr lang="en-US" dirty="0"/>
              <a:t>Atrial Pacing (AP) or Ventricular Pacing (VP) are delivered if no sensed events occur within deadlines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E6E07-1D9A-4628-92D3-AAC91E93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dual-chamber pacemakers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D8A67-77E1-4A61-869B-F6A7006B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EAFFC-E279-4406-91DA-C4EA0FD537A5}"/>
              </a:ext>
            </a:extLst>
          </p:cNvPr>
          <p:cNvSpPr/>
          <p:nvPr/>
        </p:nvSpPr>
        <p:spPr>
          <a:xfrm>
            <a:off x="2881086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5334C-2A62-471F-B945-C1763004EE1E}"/>
              </a:ext>
            </a:extLst>
          </p:cNvPr>
          <p:cNvSpPr/>
          <p:nvPr/>
        </p:nvSpPr>
        <p:spPr>
          <a:xfrm>
            <a:off x="6408054" y="3429000"/>
            <a:ext cx="1727200" cy="221979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Pacemaker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C22717-CBB7-4C6F-B911-298E38E61FA2}"/>
              </a:ext>
            </a:extLst>
          </p:cNvPr>
          <p:cNvCxnSpPr>
            <a:cxnSpLocks/>
          </p:cNvCxnSpPr>
          <p:nvPr/>
        </p:nvCxnSpPr>
        <p:spPr>
          <a:xfrm>
            <a:off x="4608286" y="3757294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52B6DF-2C35-44D7-859E-ADF4CB8648C6}"/>
              </a:ext>
            </a:extLst>
          </p:cNvPr>
          <p:cNvCxnSpPr>
            <a:cxnSpLocks/>
          </p:cNvCxnSpPr>
          <p:nvPr/>
        </p:nvCxnSpPr>
        <p:spPr>
          <a:xfrm>
            <a:off x="4608285" y="3975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0101FE-AD10-4F29-B5D2-444FB7335291}"/>
              </a:ext>
            </a:extLst>
          </p:cNvPr>
          <p:cNvCxnSpPr>
            <a:cxnSpLocks/>
          </p:cNvCxnSpPr>
          <p:nvPr/>
        </p:nvCxnSpPr>
        <p:spPr>
          <a:xfrm flipH="1">
            <a:off x="4608285" y="4737008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98F89D-50B5-462A-9A0C-DACBBC18FEE0}"/>
              </a:ext>
            </a:extLst>
          </p:cNvPr>
          <p:cNvCxnSpPr>
            <a:cxnSpLocks/>
          </p:cNvCxnSpPr>
          <p:nvPr/>
        </p:nvCxnSpPr>
        <p:spPr>
          <a:xfrm flipH="1">
            <a:off x="4608284" y="4954722"/>
            <a:ext cx="17707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E704AD-EA7F-49C3-9FB3-F17CF766E0FE}"/>
              </a:ext>
            </a:extLst>
          </p:cNvPr>
          <p:cNvSpPr txBox="1"/>
          <p:nvPr/>
        </p:nvSpPr>
        <p:spPr>
          <a:xfrm>
            <a:off x="5360433" y="336482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56B71-65A3-4D3B-B465-16C7325E8378}"/>
              </a:ext>
            </a:extLst>
          </p:cNvPr>
          <p:cNvSpPr txBox="1"/>
          <p:nvPr/>
        </p:nvSpPr>
        <p:spPr>
          <a:xfrm>
            <a:off x="5353176" y="40080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C5443-66EE-4175-B724-5D3D82AD04B3}"/>
              </a:ext>
            </a:extLst>
          </p:cNvPr>
          <p:cNvSpPr txBox="1"/>
          <p:nvPr/>
        </p:nvSpPr>
        <p:spPr>
          <a:xfrm>
            <a:off x="5340352" y="441043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F02CD-4888-4D06-BDB7-EE00C5C2587A}"/>
              </a:ext>
            </a:extLst>
          </p:cNvPr>
          <p:cNvSpPr txBox="1"/>
          <p:nvPr/>
        </p:nvSpPr>
        <p:spPr>
          <a:xfrm>
            <a:off x="5340352" y="494033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VP</a:t>
            </a:r>
          </a:p>
        </p:txBody>
      </p:sp>
    </p:spTree>
    <p:extLst>
      <p:ext uri="{BB962C8B-B14F-4D97-AF65-F5344CB8AC3E}">
        <p14:creationId xmlns:p14="http://schemas.microsoft.com/office/powerpoint/2010/main" val="419851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2E155-E31C-4DBF-8B2F-68134C02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LRI mode of operation 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FB533-E7D4-444F-B17D-15C9819B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228B81-3619-4522-A7A8-08F14E384BF7}"/>
              </a:ext>
            </a:extLst>
          </p:cNvPr>
          <p:cNvSpPr/>
          <p:nvPr/>
        </p:nvSpPr>
        <p:spPr>
          <a:xfrm>
            <a:off x="707274" y="2983866"/>
            <a:ext cx="1084794" cy="624023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ASed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/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LRI</a:t>
                </a:r>
              </a:p>
              <a:p>
                <a:pPr algn="ctr"/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K</a:t>
                </a: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4DD09F-D677-48EF-AAB8-4C3B36CBA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33" y="2965045"/>
                <a:ext cx="1084794" cy="624023"/>
              </a:xfrm>
              <a:prstGeom prst="ellipse">
                <a:avLst/>
              </a:prstGeom>
              <a:blipFill>
                <a:blip r:embed="rId2"/>
                <a:stretch>
                  <a:fillRect t="-3738" b="-14019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50EBD7-06E9-4015-A93D-1AE97D5C4DD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792068" y="3277057"/>
            <a:ext cx="1504965" cy="18821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018F7A-2301-43D5-8372-AF0692EA162C}"/>
              </a:ext>
            </a:extLst>
          </p:cNvPr>
          <p:cNvSpPr/>
          <p:nvPr/>
        </p:nvSpPr>
        <p:spPr>
          <a:xfrm>
            <a:off x="1596570" y="2663239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47F0BB-9EC7-433C-B8D0-E29D0D5C45C2}"/>
              </a:ext>
            </a:extLst>
          </p:cNvPr>
          <p:cNvSpPr/>
          <p:nvPr/>
        </p:nvSpPr>
        <p:spPr>
          <a:xfrm flipV="1">
            <a:off x="1645184" y="3492955"/>
            <a:ext cx="1821543" cy="435561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458" h="435561">
                <a:moveTo>
                  <a:pt x="0" y="399275"/>
                </a:moveTo>
                <a:cubicBezTo>
                  <a:pt x="225576" y="196679"/>
                  <a:pt x="547896" y="-5916"/>
                  <a:pt x="836972" y="132"/>
                </a:cubicBezTo>
                <a:cubicBezTo>
                  <a:pt x="1126048" y="6180"/>
                  <a:pt x="1381881" y="220870"/>
                  <a:pt x="1734458" y="435561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1F9301-D9BC-4242-B49C-94CB4F979CE6}"/>
              </a:ext>
            </a:extLst>
          </p:cNvPr>
          <p:cNvSpPr/>
          <p:nvPr/>
        </p:nvSpPr>
        <p:spPr>
          <a:xfrm rot="20374310" flipV="1">
            <a:off x="3664269" y="2524206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3BF9F3-16C0-43AD-B78A-FA600A59EF7E}"/>
              </a:ext>
            </a:extLst>
          </p:cNvPr>
          <p:cNvSpPr/>
          <p:nvPr/>
        </p:nvSpPr>
        <p:spPr>
          <a:xfrm rot="9455789" flipV="1">
            <a:off x="3592323" y="3560940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68CAD9-EC94-4740-8899-C3800FB84B65}"/>
              </a:ext>
            </a:extLst>
          </p:cNvPr>
          <p:cNvSpPr/>
          <p:nvPr/>
        </p:nvSpPr>
        <p:spPr>
          <a:xfrm rot="3214415" flipV="1">
            <a:off x="4313649" y="2990331"/>
            <a:ext cx="494214" cy="501834"/>
          </a:xfrm>
          <a:custGeom>
            <a:avLst/>
            <a:gdLst>
              <a:gd name="connsiteX0" fmla="*/ 0 w 1734458"/>
              <a:gd name="connsiteY0" fmla="*/ 399275 h 435561"/>
              <a:gd name="connsiteX1" fmla="*/ 740229 w 1734458"/>
              <a:gd name="connsiteY1" fmla="*/ 132 h 435561"/>
              <a:gd name="connsiteX2" fmla="*/ 1734458 w 1734458"/>
              <a:gd name="connsiteY2" fmla="*/ 435561 h 435561"/>
              <a:gd name="connsiteX0" fmla="*/ 0 w 1734458"/>
              <a:gd name="connsiteY0" fmla="*/ 399275 h 435561"/>
              <a:gd name="connsiteX1" fmla="*/ 836972 w 1734458"/>
              <a:gd name="connsiteY1" fmla="*/ 132 h 435561"/>
              <a:gd name="connsiteX2" fmla="*/ 1734458 w 1734458"/>
              <a:gd name="connsiteY2" fmla="*/ 435561 h 435561"/>
              <a:gd name="connsiteX0" fmla="*/ 0 w 1858842"/>
              <a:gd name="connsiteY0" fmla="*/ 66111 h 726511"/>
              <a:gd name="connsiteX1" fmla="*/ 961356 w 1858842"/>
              <a:gd name="connsiteY1" fmla="*/ 291082 h 726511"/>
              <a:gd name="connsiteX2" fmla="*/ 1858842 w 1858842"/>
              <a:gd name="connsiteY2" fmla="*/ 726511 h 726511"/>
              <a:gd name="connsiteX0" fmla="*/ 321954 w 1285171"/>
              <a:gd name="connsiteY0" fmla="*/ 56264 h 282028"/>
              <a:gd name="connsiteX1" fmla="*/ 1283310 w 1285171"/>
              <a:gd name="connsiteY1" fmla="*/ 281235 h 282028"/>
              <a:gd name="connsiteX2" fmla="*/ 52457 w 1285171"/>
              <a:gd name="connsiteY2" fmla="*/ 172378 h 282028"/>
              <a:gd name="connsiteX0" fmla="*/ 351989 w 672558"/>
              <a:gd name="connsiteY0" fmla="*/ 28641 h 783700"/>
              <a:gd name="connsiteX1" fmla="*/ 663787 w 672558"/>
              <a:gd name="connsiteY1" fmla="*/ 783383 h 783700"/>
              <a:gd name="connsiteX2" fmla="*/ 82492 w 672558"/>
              <a:gd name="connsiteY2" fmla="*/ 144755 h 783700"/>
              <a:gd name="connsiteX0" fmla="*/ 364699 w 553272"/>
              <a:gd name="connsiteY0" fmla="*/ 38145 h 524828"/>
              <a:gd name="connsiteX1" fmla="*/ 524473 w 553272"/>
              <a:gd name="connsiteY1" fmla="*/ 524372 h 524828"/>
              <a:gd name="connsiteX2" fmla="*/ 95202 w 553272"/>
              <a:gd name="connsiteY2" fmla="*/ 154259 h 524828"/>
              <a:gd name="connsiteX0" fmla="*/ 364699 w 581821"/>
              <a:gd name="connsiteY0" fmla="*/ 0 h 486686"/>
              <a:gd name="connsiteX1" fmla="*/ 560271 w 581821"/>
              <a:gd name="connsiteY1" fmla="*/ 188486 h 486686"/>
              <a:gd name="connsiteX2" fmla="*/ 524473 w 581821"/>
              <a:gd name="connsiteY2" fmla="*/ 486227 h 486686"/>
              <a:gd name="connsiteX3" fmla="*/ 95202 w 581821"/>
              <a:gd name="connsiteY3" fmla="*/ 116114 h 486686"/>
              <a:gd name="connsiteX0" fmla="*/ 269497 w 479455"/>
              <a:gd name="connsiteY0" fmla="*/ 0 h 487782"/>
              <a:gd name="connsiteX1" fmla="*/ 465069 w 479455"/>
              <a:gd name="connsiteY1" fmla="*/ 188486 h 487782"/>
              <a:gd name="connsiteX2" fmla="*/ 429271 w 479455"/>
              <a:gd name="connsiteY2" fmla="*/ 486227 h 487782"/>
              <a:gd name="connsiteX3" fmla="*/ 147200 w 479455"/>
              <a:gd name="connsiteY3" fmla="*/ 297342 h 487782"/>
              <a:gd name="connsiteX4" fmla="*/ 0 w 479455"/>
              <a:gd name="connsiteY4" fmla="*/ 116114 h 487782"/>
              <a:gd name="connsiteX0" fmla="*/ 269497 w 483227"/>
              <a:gd name="connsiteY0" fmla="*/ 0 h 496543"/>
              <a:gd name="connsiteX1" fmla="*/ 465069 w 483227"/>
              <a:gd name="connsiteY1" fmla="*/ 188486 h 496543"/>
              <a:gd name="connsiteX2" fmla="*/ 429271 w 483227"/>
              <a:gd name="connsiteY2" fmla="*/ 486227 h 496543"/>
              <a:gd name="connsiteX3" fmla="*/ 64277 w 483227"/>
              <a:gd name="connsiteY3" fmla="*/ 398942 h 496543"/>
              <a:gd name="connsiteX4" fmla="*/ 0 w 483227"/>
              <a:gd name="connsiteY4" fmla="*/ 116114 h 496543"/>
              <a:gd name="connsiteX0" fmla="*/ 269497 w 470588"/>
              <a:gd name="connsiteY0" fmla="*/ 0 h 501834"/>
              <a:gd name="connsiteX1" fmla="*/ 444337 w 470588"/>
              <a:gd name="connsiteY1" fmla="*/ 108658 h 501834"/>
              <a:gd name="connsiteX2" fmla="*/ 429271 w 470588"/>
              <a:gd name="connsiteY2" fmla="*/ 486227 h 501834"/>
              <a:gd name="connsiteX3" fmla="*/ 64277 w 470588"/>
              <a:gd name="connsiteY3" fmla="*/ 398942 h 501834"/>
              <a:gd name="connsiteX4" fmla="*/ 0 w 470588"/>
              <a:gd name="connsiteY4" fmla="*/ 116114 h 50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88" h="501834">
                <a:moveTo>
                  <a:pt x="269497" y="0"/>
                </a:moveTo>
                <a:cubicBezTo>
                  <a:pt x="302092" y="31414"/>
                  <a:pt x="417708" y="27620"/>
                  <a:pt x="444337" y="108658"/>
                </a:cubicBezTo>
                <a:cubicBezTo>
                  <a:pt x="470966" y="189696"/>
                  <a:pt x="492614" y="437846"/>
                  <a:pt x="429271" y="486227"/>
                </a:cubicBezTo>
                <a:cubicBezTo>
                  <a:pt x="365928" y="534608"/>
                  <a:pt x="135822" y="460628"/>
                  <a:pt x="64277" y="398942"/>
                </a:cubicBezTo>
                <a:cubicBezTo>
                  <a:pt x="-7268" y="337257"/>
                  <a:pt x="24533" y="146319"/>
                  <a:pt x="0" y="116114"/>
                </a:cubicBezTo>
              </a:path>
            </a:pathLst>
          </a:cu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/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6DC1E-8DD4-438B-B0B2-ADBC6353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83" y="2927444"/>
                <a:ext cx="1234633" cy="369332"/>
              </a:xfrm>
              <a:prstGeom prst="rect">
                <a:avLst/>
              </a:prstGeom>
              <a:blipFill>
                <a:blip r:embed="rId3"/>
                <a:stretch>
                  <a:fillRect l="-4455"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/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260DE9-72BB-430F-87CD-8598DE1B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24" y="3928516"/>
                <a:ext cx="1234633" cy="369332"/>
              </a:xfrm>
              <a:prstGeom prst="rect">
                <a:avLst/>
              </a:prstGeom>
              <a:blipFill>
                <a:blip r:embed="rId4"/>
                <a:stretch>
                  <a:fillRect l="-3941" t="-8197" r="-24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9E06FEA-E9DF-482B-9CDB-A0A5BDC6D374}"/>
              </a:ext>
            </a:extLst>
          </p:cNvPr>
          <p:cNvSpPr txBox="1"/>
          <p:nvPr/>
        </p:nvSpPr>
        <p:spPr>
          <a:xfrm>
            <a:off x="2243357" y="2281732"/>
            <a:ext cx="5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/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141C45-40C4-472C-83E4-EF21F1AC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3" y="2030946"/>
                <a:ext cx="1234633" cy="369332"/>
              </a:xfrm>
              <a:prstGeom prst="rect">
                <a:avLst/>
              </a:prstGeom>
              <a:blipFill>
                <a:blip r:embed="rId5"/>
                <a:stretch>
                  <a:fillRect l="-4455"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/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c:=0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BDFC0B-7832-4B7F-ACE1-3C7153D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32" y="2992514"/>
                <a:ext cx="1234633" cy="369332"/>
              </a:xfrm>
              <a:prstGeom prst="rect">
                <a:avLst/>
              </a:prstGeom>
              <a:blipFill>
                <a:blip r:embed="rId6"/>
                <a:stretch>
                  <a:fillRect l="-4433" t="-10000" r="-34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/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AP!; c:=0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2EA3F6-4FDA-48C2-9CA6-BBC5CC17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9" y="3909694"/>
                <a:ext cx="1814920" cy="369332"/>
              </a:xfrm>
              <a:prstGeom prst="rect">
                <a:avLst/>
              </a:prstGeom>
              <a:blipFill>
                <a:blip r:embed="rId7"/>
                <a:stretch>
                  <a:fillRect l="-3020" t="-8197" r="-16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C57C69C-14F2-4373-B57B-81CC6B9FCD42}"/>
              </a:ext>
            </a:extLst>
          </p:cNvPr>
          <p:cNvSpPr txBox="1"/>
          <p:nvPr/>
        </p:nvSpPr>
        <p:spPr>
          <a:xfrm>
            <a:off x="2555955" y="4586890"/>
            <a:ext cx="11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 850ms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9950" y="1332703"/>
                <a:ext cx="5915817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LRI component keeps heart rate above minimum level</a:t>
                </a:r>
              </a:p>
              <a:p>
                <a:r>
                  <a:rPr lang="en-US" dirty="0"/>
                  <a:t>One of the pacemaker modes of operation that models the basic timing cycle</a:t>
                </a:r>
              </a:p>
              <a:p>
                <a:r>
                  <a:rPr lang="en-US" dirty="0"/>
                  <a:t>Measures the longest interval between ventricular events</a:t>
                </a:r>
              </a:p>
              <a:p>
                <a:r>
                  <a:rPr lang="en-US" dirty="0"/>
                  <a:t>Clock reset when VS or VP received</a:t>
                </a:r>
              </a:p>
              <a:p>
                <a:r>
                  <a:rPr lang="en-US" dirty="0"/>
                  <a:t>No AS received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LRI outputs AP after K time units</a:t>
                </a:r>
              </a:p>
            </p:txBody>
          </p:sp>
        </mc:Choice>
        <mc:Fallback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0FF1128C-C8E9-4CD6-B955-39D5F3B12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9950" y="1332703"/>
                <a:ext cx="5915817" cy="4351338"/>
              </a:xfrm>
              <a:blipFill>
                <a:blip r:embed="rId8"/>
                <a:stretch>
                  <a:fillRect l="-123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7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8531E-D9DF-4FA3-9504-0F488FE8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Finite State Automata: A 3-slide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243B-7442-44D4-8F92-E8AEC665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10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D2139-DA86-4367-A97E-60D44CF0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44223"/>
          </a:xfrm>
        </p:spPr>
        <p:txBody>
          <a:bodyPr/>
          <a:lstStyle/>
          <a:p>
            <a:r>
              <a:rPr lang="en-US" dirty="0"/>
              <a:t>Famous equivalence between finite state automata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E3D7F-99AC-45AB-B47C-9BF23185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9FFA-2044-44D0-BFF4-B313D77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/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/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19FDA-2E25-433E-827C-CCEBC87EA9E7}"/>
              </a:ext>
            </a:extLst>
          </p:cNvPr>
          <p:cNvCxnSpPr>
            <a:cxnSpLocks/>
            <a:stCxn id="16" idx="5"/>
            <a:endCxn id="31" idx="1"/>
          </p:cNvCxnSpPr>
          <p:nvPr/>
        </p:nvCxnSpPr>
        <p:spPr>
          <a:xfrm>
            <a:off x="1558441" y="3074128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E248BC-BFD2-4496-A4D8-C404AD0C6C91}"/>
              </a:ext>
            </a:extLst>
          </p:cNvPr>
          <p:cNvSpPr txBox="1"/>
          <p:nvPr/>
        </p:nvSpPr>
        <p:spPr>
          <a:xfrm>
            <a:off x="1254511" y="315382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/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A7206A-2A26-4D18-B9D8-3F863EFB3972}"/>
              </a:ext>
            </a:extLst>
          </p:cNvPr>
          <p:cNvCxnSpPr>
            <a:cxnSpLocks/>
            <a:stCxn id="31" idx="7"/>
            <a:endCxn id="17" idx="3"/>
          </p:cNvCxnSpPr>
          <p:nvPr/>
        </p:nvCxnSpPr>
        <p:spPr>
          <a:xfrm flipV="1">
            <a:off x="2950746" y="3025335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7B7F68-9024-4A4C-B443-AF27B5ECFD50}"/>
              </a:ext>
            </a:extLst>
          </p:cNvPr>
          <p:cNvSpPr txBox="1"/>
          <p:nvPr/>
        </p:nvSpPr>
        <p:spPr>
          <a:xfrm>
            <a:off x="3356199" y="328694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a-z,0-9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D55472-CB6E-4EE0-B06A-11F20E9301DD}"/>
              </a:ext>
            </a:extLst>
          </p:cNvPr>
          <p:cNvSpPr/>
          <p:nvPr/>
        </p:nvSpPr>
        <p:spPr>
          <a:xfrm>
            <a:off x="1619599" y="473710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[a-z][a-z 0-9 ]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/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200630-9024-4819-A5F0-851C95084A3D}"/>
              </a:ext>
            </a:extLst>
          </p:cNvPr>
          <p:cNvCxnSpPr>
            <a:cxnSpLocks/>
          </p:cNvCxnSpPr>
          <p:nvPr/>
        </p:nvCxnSpPr>
        <p:spPr>
          <a:xfrm>
            <a:off x="461691" y="2342347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1C78D2-95FA-430C-AF6B-0DA6670C0780}"/>
              </a:ext>
            </a:extLst>
          </p:cNvPr>
          <p:cNvGrpSpPr/>
          <p:nvPr/>
        </p:nvGrpSpPr>
        <p:grpSpPr>
          <a:xfrm>
            <a:off x="6835536" y="2078643"/>
            <a:ext cx="5305337" cy="3444340"/>
            <a:chOff x="6010945" y="2019402"/>
            <a:chExt cx="5305337" cy="3444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/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/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3617C4-0907-4623-90F7-BA5831A582B9}"/>
                </a:ext>
              </a:extLst>
            </p:cNvPr>
            <p:cNvCxnSpPr>
              <a:cxnSpLocks/>
              <a:stCxn id="38" idx="5"/>
              <a:endCxn id="42" idx="1"/>
            </p:cNvCxnSpPr>
            <p:nvPr/>
          </p:nvCxnSpPr>
          <p:spPr>
            <a:xfrm>
              <a:off x="7124212" y="3074128"/>
              <a:ext cx="684470" cy="46577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54A7FD-3950-4761-ACD9-6A0ACFFD3D58}"/>
                </a:ext>
              </a:extLst>
            </p:cNvPr>
            <p:cNvSpPr txBox="1"/>
            <p:nvPr/>
          </p:nvSpPr>
          <p:spPr>
            <a:xfrm>
              <a:off x="7250811" y="2787495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/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7B32A5-68D8-4EB3-929D-22D2D1CF9A08}"/>
                </a:ext>
              </a:extLst>
            </p:cNvPr>
            <p:cNvCxnSpPr>
              <a:cxnSpLocks/>
              <a:stCxn id="42" idx="7"/>
              <a:endCxn id="39" idx="3"/>
            </p:cNvCxnSpPr>
            <p:nvPr/>
          </p:nvCxnSpPr>
          <p:spPr>
            <a:xfrm flipV="1">
              <a:off x="8516517" y="3025335"/>
              <a:ext cx="771342" cy="514564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8E0D6-491D-4CD6-AF14-38554D90F9A4}"/>
                </a:ext>
              </a:extLst>
            </p:cNvPr>
            <p:cNvSpPr txBox="1"/>
            <p:nvPr/>
          </p:nvSpPr>
          <p:spPr>
            <a:xfrm>
              <a:off x="8808880" y="320909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60BF7D4-8B41-4652-A6C1-8F5DA2B2C379}"/>
                </a:ext>
              </a:extLst>
            </p:cNvPr>
            <p:cNvSpPr/>
            <p:nvPr/>
          </p:nvSpPr>
          <p:spPr>
            <a:xfrm>
              <a:off x="7808682" y="3925970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7495C-0C2A-410B-9C7B-B9D4739675CB}"/>
                </a:ext>
              </a:extLst>
            </p:cNvPr>
            <p:cNvSpPr txBox="1"/>
            <p:nvPr/>
          </p:nvSpPr>
          <p:spPr>
            <a:xfrm>
              <a:off x="7832220" y="4515707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B52020-B980-4DE5-BAD5-356F52F15300}"/>
                </a:ext>
              </a:extLst>
            </p:cNvPr>
            <p:cNvSpPr/>
            <p:nvPr/>
          </p:nvSpPr>
          <p:spPr>
            <a:xfrm>
              <a:off x="8884206" y="4940522"/>
              <a:ext cx="24320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[a-z][0-9]*[a-z]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/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7E5770-0D94-4EE6-9218-19863F50A356}"/>
                </a:ext>
              </a:extLst>
            </p:cNvPr>
            <p:cNvCxnSpPr>
              <a:cxnSpLocks/>
            </p:cNvCxnSpPr>
            <p:nvPr/>
          </p:nvCxnSpPr>
          <p:spPr>
            <a:xfrm>
              <a:off x="6010945" y="2359278"/>
              <a:ext cx="342235" cy="372227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7BC3EFE-22B1-4D22-8FC4-6B6BCEC6E5EE}"/>
              </a:ext>
            </a:extLst>
          </p:cNvPr>
          <p:cNvSpPr/>
          <p:nvPr/>
        </p:nvSpPr>
        <p:spPr>
          <a:xfrm>
            <a:off x="4164527" y="4308345"/>
            <a:ext cx="730782" cy="58383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A8F091-6242-4444-91E4-01F2E4CD8962}"/>
              </a:ext>
            </a:extLst>
          </p:cNvPr>
          <p:cNvSpPr/>
          <p:nvPr/>
        </p:nvSpPr>
        <p:spPr>
          <a:xfrm>
            <a:off x="4164527" y="5016551"/>
            <a:ext cx="730782" cy="583836"/>
          </a:xfrm>
          <a:prstGeom prst="ellipse">
            <a:avLst/>
          </a:prstGeom>
          <a:ln w="952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66790F-8DC5-493B-BABB-8531D5037BC4}"/>
              </a:ext>
            </a:extLst>
          </p:cNvPr>
          <p:cNvSpPr txBox="1"/>
          <p:nvPr/>
        </p:nvSpPr>
        <p:spPr>
          <a:xfrm>
            <a:off x="5041875" y="436943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FC99A8-B5B1-462C-A244-B63CBA541C0E}"/>
              </a:ext>
            </a:extLst>
          </p:cNvPr>
          <p:cNvSpPr txBox="1"/>
          <p:nvPr/>
        </p:nvSpPr>
        <p:spPr>
          <a:xfrm>
            <a:off x="4973866" y="4940522"/>
            <a:ext cx="141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Accepting</a:t>
            </a:r>
          </a:p>
          <a:p>
            <a:r>
              <a:rPr lang="en-US" sz="2400" dirty="0"/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/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10BB2DEA-3B23-4273-91CE-7383E9C881FC}"/>
              </a:ext>
            </a:extLst>
          </p:cNvPr>
          <p:cNvSpPr/>
          <p:nvPr/>
        </p:nvSpPr>
        <p:spPr>
          <a:xfrm>
            <a:off x="7252025" y="4308345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57F564-CB1E-469D-A51F-0BA93497D8C7}"/>
              </a:ext>
            </a:extLst>
          </p:cNvPr>
          <p:cNvSpPr txBox="1"/>
          <p:nvPr/>
        </p:nvSpPr>
        <p:spPr>
          <a:xfrm>
            <a:off x="7447428" y="48454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1A7657-F485-4F23-8BEB-0FA7E0F70137}"/>
              </a:ext>
            </a:extLst>
          </p:cNvPr>
          <p:cNvCxnSpPr>
            <a:cxnSpLocks/>
            <a:stCxn id="38" idx="4"/>
            <a:endCxn id="68" idx="0"/>
          </p:cNvCxnSpPr>
          <p:nvPr/>
        </p:nvCxnSpPr>
        <p:spPr>
          <a:xfrm flipH="1">
            <a:off x="7589811" y="3213069"/>
            <a:ext cx="5075" cy="63500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938CB48-2CEA-4AD0-9910-B631545BF3BA}"/>
              </a:ext>
            </a:extLst>
          </p:cNvPr>
          <p:cNvSpPr txBox="1"/>
          <p:nvPr/>
        </p:nvSpPr>
        <p:spPr>
          <a:xfrm>
            <a:off x="6879065" y="322449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</p:spTree>
    <p:extLst>
      <p:ext uri="{BB962C8B-B14F-4D97-AF65-F5344CB8AC3E}">
        <p14:creationId xmlns:p14="http://schemas.microsoft.com/office/powerpoint/2010/main" val="349617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C06B4-6427-4F3F-B1B8-634BEDF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How does a finite state automaton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BE69-5761-469D-B163-5BAF97F0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Starts at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if it receives a letter in a-z,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	 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it receives a number in 0-9,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	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(as it received a-z)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, no matter what it gets,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an accepting state where computation halts</a:t>
                </a:r>
              </a:p>
              <a:p>
                <a:r>
                  <a:rPr lang="en-US" sz="2400" dirty="0"/>
                  <a:t>Any string that takes the machine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i="1" dirty="0"/>
                  <a:t>accepted </a:t>
                </a:r>
                <a:r>
                  <a:rPr lang="en-US" sz="2400" dirty="0"/>
                  <a:t>by the machine</a:t>
                </a:r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  <a:blipFill>
                <a:blip r:embed="rId2"/>
                <a:stretch>
                  <a:fillRect l="-64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6BC1FB-2A7B-4C79-A4C7-EA2A121617EC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1527A-B8BF-4CF8-BEF7-A711B6792D0F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F46033-11B1-465D-A4D9-F408765773A4}"/>
                  </a:ext>
                </a:extLst>
              </p:cNvPr>
              <p:cNvCxnSpPr>
                <a:cxnSpLocks/>
                <a:stCxn id="21" idx="5"/>
                <a:endCxn id="25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311B65-F7FA-4EEE-A92B-E33397DC11F0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7191B8-86DC-49E0-BB5F-4B4E185AFFEE}"/>
                  </a:ext>
                </a:extLst>
              </p:cNvPr>
              <p:cNvCxnSpPr>
                <a:cxnSpLocks/>
                <a:stCxn id="25" idx="7"/>
                <a:endCxn id="22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29FC3-4375-4852-900E-4B0A58986354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247D44F-8B5D-427A-B318-1A6EAB894129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F3EBA3-0267-49FC-B4E6-341789F3F6AE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9BCAAC4-5EFE-4A74-8B6A-81BABC111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EDC9B5E-3C26-4342-B2F1-12924CE9E761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AF2494-68FF-4C19-A972-5C4A935369ED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26735-7F6B-4805-9335-55E0A4777D93}"/>
                </a:ext>
              </a:extLst>
            </p:cNvPr>
            <p:cNvCxnSpPr>
              <a:cxnSpLocks/>
              <a:stCxn id="21" idx="4"/>
              <a:endCxn id="3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E8629B-8A3F-448E-901B-9D05FC8838DC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5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</p:spPr>
            <p:txBody>
              <a:bodyPr/>
              <a:lstStyle/>
              <a:p>
                <a:r>
                  <a:rPr lang="en-US" dirty="0"/>
                  <a:t>What strings are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ab, </a:t>
                </a:r>
                <a:r>
                  <a:rPr lang="en-US" dirty="0" err="1"/>
                  <a:t>zy</a:t>
                </a:r>
                <a:r>
                  <a:rPr lang="en-US" dirty="0"/>
                  <a:t>, s2r, q123s, u3123123v, etc.</a:t>
                </a:r>
              </a:p>
              <a:p>
                <a:r>
                  <a:rPr lang="en-US" dirty="0"/>
                  <a:t>What strings are not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2b, 334a, etc.</a:t>
                </a:r>
              </a:p>
              <a:p>
                <a:r>
                  <a:rPr lang="en-US" dirty="0"/>
                  <a:t>The set of all strings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its </a:t>
                </a:r>
                <a:r>
                  <a:rPr lang="en-US" b="1" i="1" dirty="0"/>
                  <a:t>language </a:t>
                </a:r>
              </a:p>
              <a:p>
                <a:r>
                  <a:rPr lang="en-US" dirty="0"/>
                  <a:t>The language of a finite state automaton consists of strings, each of which can be arbitrarily long, </a:t>
                </a:r>
                <a:r>
                  <a:rPr lang="en-US" b="1" i="1" dirty="0"/>
                  <a:t>but finite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  <a:blipFill>
                <a:blip r:embed="rId2"/>
                <a:stretch>
                  <a:fillRect l="-104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79E8-14A8-40E5-82F4-D6E9A6BA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 finite state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E17F-B6D6-4509-A7F7-F658EEF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426099-D9DF-4DD9-8B9E-F815EA48BD1E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BDBF34-4188-4DDD-8F9C-042A65FDF80C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C9D4A1F-2EA0-4D17-B7A9-4A8E1950E89D}"/>
                  </a:ext>
                </a:extLst>
              </p:cNvPr>
              <p:cNvCxnSpPr>
                <a:cxnSpLocks/>
                <a:stCxn id="48" idx="5"/>
                <a:endCxn id="52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F91012-645B-47B9-B60A-9EB1420E5EE8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1F1A5D6-82DB-4802-B113-9F7BFC697E68}"/>
                  </a:ext>
                </a:extLst>
              </p:cNvPr>
              <p:cNvCxnSpPr>
                <a:cxnSpLocks/>
                <a:stCxn id="52" idx="7"/>
                <a:endCxn id="49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309EB2-0181-4277-91A1-F8856703C6B1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74F16D-1A54-430C-8261-BCFEBD730F4D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4EFD36-A098-4542-9FF6-A443ADD8A043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44A5F6D-7EB1-402A-92FE-8128EC51B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F74149BD-D399-4B44-8F8E-C30705A68486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73454-9F0C-4991-8738-790885483BBA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2CD811-E2D8-4CE7-85FF-34CE12A5EF2F}"/>
                </a:ext>
              </a:extLst>
            </p:cNvPr>
            <p:cNvCxnSpPr>
              <a:cxnSpLocks/>
              <a:stCxn id="48" idx="4"/>
              <a:endCxn id="4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5B68F-214F-488B-85F9-F5F2E806A754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519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A09703-B856-4EA9-866F-380E2415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" y="1777999"/>
            <a:ext cx="11923719" cy="2781301"/>
          </a:xfrm>
        </p:spPr>
        <p:txBody>
          <a:bodyPr>
            <a:normAutofit/>
          </a:bodyPr>
          <a:lstStyle/>
          <a:p>
            <a:r>
              <a:rPr lang="en-US" dirty="0"/>
              <a:t>Useful tool to do timing analysis and explore properties of timed processes</a:t>
            </a:r>
          </a:p>
          <a:p>
            <a:r>
              <a:rPr lang="en-US" dirty="0"/>
              <a:t>State-space of timed automata is infinite (clocks can become arbitrarily large!)</a:t>
            </a:r>
          </a:p>
          <a:p>
            <a:r>
              <a:rPr lang="en-US" dirty="0"/>
              <a:t>But some questions about timed automata behavior can still be answered exactly</a:t>
            </a:r>
          </a:p>
          <a:p>
            <a:pPr lvl="1"/>
            <a:r>
              <a:rPr lang="en-US" dirty="0"/>
              <a:t>Does the automaton accept any string? (also known as emptiness problem)</a:t>
            </a:r>
          </a:p>
          <a:p>
            <a:pPr lvl="1"/>
            <a:r>
              <a:rPr lang="en-US" dirty="0"/>
              <a:t>Reachability of a particular configuration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E63D95-9115-4756-939E-25F4A2B5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09C-0E13-46D3-AFEC-5AC90CE7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35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29F27-FCAD-4AF8-8E7E-E8B6B950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C2AD6-AE67-4C3A-BFC6-EB5A4BF6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BA2619-B972-445D-A572-705CBC719809}"/>
              </a:ext>
            </a:extLst>
          </p:cNvPr>
          <p:cNvCxnSpPr/>
          <p:nvPr/>
        </p:nvCxnSpPr>
        <p:spPr>
          <a:xfrm>
            <a:off x="533397" y="3283440"/>
            <a:ext cx="5334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72BDC28-1725-4458-B160-D34B2EBD082D}"/>
              </a:ext>
            </a:extLst>
          </p:cNvPr>
          <p:cNvSpPr/>
          <p:nvPr/>
        </p:nvSpPr>
        <p:spPr>
          <a:xfrm>
            <a:off x="10668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0F824-0835-417A-B648-03DB25741088}"/>
              </a:ext>
            </a:extLst>
          </p:cNvPr>
          <p:cNvSpPr txBox="1"/>
          <p:nvPr/>
        </p:nvSpPr>
        <p:spPr>
          <a:xfrm>
            <a:off x="1983720" y="2819400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x&gt;=3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y:=0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B69D5F-E242-49CB-BD78-824F8E095C59}"/>
              </a:ext>
            </a:extLst>
          </p:cNvPr>
          <p:cNvCxnSpPr/>
          <p:nvPr/>
        </p:nvCxnSpPr>
        <p:spPr>
          <a:xfrm>
            <a:off x="1981200" y="3276600"/>
            <a:ext cx="15240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90D734-45A8-4EF4-BDD3-C8AD29460AC3}"/>
              </a:ext>
            </a:extLst>
          </p:cNvPr>
          <p:cNvSpPr txBox="1"/>
          <p:nvPr/>
        </p:nvSpPr>
        <p:spPr>
          <a:xfrm>
            <a:off x="11969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</a:p>
          <a:p>
            <a:pPr algn="ctr"/>
            <a:r>
              <a:rPr lang="en-US" sz="2000" dirty="0"/>
              <a:t>x&lt;=5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6EB293-764F-471F-9506-0C6F6749B0F6}"/>
              </a:ext>
            </a:extLst>
          </p:cNvPr>
          <p:cNvCxnSpPr/>
          <p:nvPr/>
        </p:nvCxnSpPr>
        <p:spPr>
          <a:xfrm flipV="1">
            <a:off x="6172200" y="2286000"/>
            <a:ext cx="838200" cy="72174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42D41B-B336-4470-A903-EAA8479CE74A}"/>
              </a:ext>
            </a:extLst>
          </p:cNvPr>
          <p:cNvCxnSpPr/>
          <p:nvPr/>
        </p:nvCxnSpPr>
        <p:spPr>
          <a:xfrm>
            <a:off x="6096000" y="3581400"/>
            <a:ext cx="914400" cy="76200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26FCD8-31D1-4F2A-AE9E-2D89970547CB}"/>
              </a:ext>
            </a:extLst>
          </p:cNvPr>
          <p:cNvSpPr txBox="1"/>
          <p:nvPr/>
        </p:nvSpPr>
        <p:spPr>
          <a:xfrm>
            <a:off x="5791200" y="22098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6)?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ABA39-02D4-490C-969E-C4278C9D1F97}"/>
              </a:ext>
            </a:extLst>
          </p:cNvPr>
          <p:cNvSpPr txBox="1"/>
          <p:nvPr/>
        </p:nvSpPr>
        <p:spPr>
          <a:xfrm>
            <a:off x="5731946" y="388620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= 7)?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5B38B-72AF-4C2B-827E-29DA14F22EF0}"/>
              </a:ext>
            </a:extLst>
          </p:cNvPr>
          <p:cNvSpPr txBox="1"/>
          <p:nvPr/>
        </p:nvSpPr>
        <p:spPr>
          <a:xfrm>
            <a:off x="248691" y="2819400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x,y</a:t>
            </a:r>
            <a:r>
              <a:rPr lang="en-US" sz="2000" dirty="0"/>
              <a:t>:=0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82741E-97C3-4309-8A08-1538612C4CD1}"/>
              </a:ext>
            </a:extLst>
          </p:cNvPr>
          <p:cNvSpPr/>
          <p:nvPr/>
        </p:nvSpPr>
        <p:spPr>
          <a:xfrm>
            <a:off x="350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1EC4D-78C3-44C2-88ED-440325E3E003}"/>
              </a:ext>
            </a:extLst>
          </p:cNvPr>
          <p:cNvSpPr txBox="1"/>
          <p:nvPr/>
        </p:nvSpPr>
        <p:spPr>
          <a:xfrm>
            <a:off x="4281742" y="28194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(y &gt;= 2)?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D56D29-9D5F-4992-BC3F-D68099A75EAF}"/>
              </a:ext>
            </a:extLst>
          </p:cNvPr>
          <p:cNvCxnSpPr/>
          <p:nvPr/>
        </p:nvCxnSpPr>
        <p:spPr>
          <a:xfrm>
            <a:off x="4419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E8A757-5539-487A-ABFB-90416B2C6AE5}"/>
              </a:ext>
            </a:extLst>
          </p:cNvPr>
          <p:cNvSpPr txBox="1"/>
          <p:nvPr/>
        </p:nvSpPr>
        <p:spPr>
          <a:xfrm>
            <a:off x="3635325" y="2895600"/>
            <a:ext cx="68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  <a:p>
            <a:pPr algn="ctr"/>
            <a:r>
              <a:rPr lang="en-US" sz="2000" dirty="0"/>
              <a:t>x&lt;=7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/>
              <p:nvPr/>
            </p:nvSpPr>
            <p:spPr>
              <a:xfrm>
                <a:off x="5380270" y="2849413"/>
                <a:ext cx="892129" cy="926251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C</a:t>
                </a:r>
              </a:p>
              <a:p>
                <a:pPr algn="ctr"/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8</a:t>
                </a:r>
              </a:p>
              <a:p>
                <a:pPr algn="ctr"/>
                <a:r>
                  <a:rPr lang="en-US" dirty="0"/>
                  <a:t>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5</a:t>
                </a:r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2B30A4-8080-498F-9826-B0D674046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270" y="2849413"/>
                <a:ext cx="892129" cy="926251"/>
              </a:xfrm>
              <a:prstGeom prst="ellipse">
                <a:avLst/>
              </a:prstGeom>
              <a:blipFill>
                <a:blip r:embed="rId2"/>
                <a:stretch>
                  <a:fillRect t="-1282" b="-8333"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077CB3-26F0-480A-BB86-8FAF31702764}"/>
              </a:ext>
            </a:extLst>
          </p:cNvPr>
          <p:cNvCxnSpPr/>
          <p:nvPr/>
        </p:nvCxnSpPr>
        <p:spPr>
          <a:xfrm>
            <a:off x="6324600" y="3276600"/>
            <a:ext cx="990600" cy="0"/>
          </a:xfrm>
          <a:prstGeom prst="straightConnector1">
            <a:avLst/>
          </a:prstGeom>
          <a:noFill/>
          <a:ln w="25400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864A04-33AF-4E02-8B60-AD2E3EDE3635}"/>
              </a:ext>
            </a:extLst>
          </p:cNvPr>
          <p:cNvSpPr txBox="1"/>
          <p:nvPr/>
        </p:nvSpPr>
        <p:spPr>
          <a:xfrm>
            <a:off x="6302329" y="278834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(x &lt;= 4)?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FEC9D2-4723-49AF-8424-EA9014BEBC1F}"/>
              </a:ext>
            </a:extLst>
          </p:cNvPr>
          <p:cNvSpPr/>
          <p:nvPr/>
        </p:nvSpPr>
        <p:spPr>
          <a:xfrm>
            <a:off x="7010400" y="18288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F34CC8-D5D2-4BA3-8C6C-11E6F7AC116A}"/>
              </a:ext>
            </a:extLst>
          </p:cNvPr>
          <p:cNvSpPr/>
          <p:nvPr/>
        </p:nvSpPr>
        <p:spPr>
          <a:xfrm>
            <a:off x="7315200" y="2895600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6BCDA7-51A5-40BA-BF04-6A3DEB1BBB5F}"/>
              </a:ext>
            </a:extLst>
          </p:cNvPr>
          <p:cNvSpPr/>
          <p:nvPr/>
        </p:nvSpPr>
        <p:spPr>
          <a:xfrm>
            <a:off x="6898751" y="4185768"/>
            <a:ext cx="892129" cy="761359"/>
          </a:xfrm>
          <a:prstGeom prst="ellipse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F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CAC52-6F7A-4838-BA22-D48FB2EB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88" y="2445358"/>
            <a:ext cx="3658438" cy="2316256"/>
          </a:xfrm>
        </p:spPr>
        <p:txBody>
          <a:bodyPr>
            <a:normAutofit/>
          </a:bodyPr>
          <a:lstStyle/>
          <a:p>
            <a:r>
              <a:rPr lang="en-US" sz="2400" dirty="0"/>
              <a:t>Which of D, E, F can be reached?</a:t>
            </a:r>
          </a:p>
          <a:p>
            <a:r>
              <a:rPr lang="en-US" sz="2400" dirty="0"/>
              <a:t>Needs careful propagation of reachable combinations of x and 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C1CDB2-B185-462B-A430-C3D722A160EF}"/>
                  </a:ext>
                </a:extLst>
              </p:cNvPr>
              <p:cNvSpPr txBox="1"/>
              <p:nvPr/>
            </p:nvSpPr>
            <p:spPr>
              <a:xfrm>
                <a:off x="584358" y="4064563"/>
                <a:ext cx="45337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dirty="0"/>
                  <a:t>,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when we reach 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3,7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∈[2,∞)</m:t>
                    </m:r>
                  </m:oMath>
                </a14:m>
                <a:r>
                  <a:rPr lang="en-US" dirty="0"/>
                  <a:t> when we reach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∈[3,8]</m:t>
                    </m:r>
                  </m:oMath>
                </a14:m>
                <a:r>
                  <a:rPr lang="en-US" dirty="0"/>
                  <a:t>,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[2,5]</m:t>
                    </m:r>
                  </m:oMath>
                </a14:m>
                <a:r>
                  <a:rPr lang="en-US" dirty="0"/>
                  <a:t> when you exit 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OR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machine stops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C1CDB2-B185-462B-A430-C3D722A16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8" y="4064563"/>
                <a:ext cx="4533742" cy="1200329"/>
              </a:xfrm>
              <a:prstGeom prst="rect">
                <a:avLst/>
              </a:prstGeom>
              <a:blipFill>
                <a:blip r:embed="rId3"/>
                <a:stretch>
                  <a:fillRect l="-941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Models seen and to be seen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4B02C-A1AC-4CA0-B349-4E16229135E5}"/>
              </a:ext>
            </a:extLst>
          </p:cNvPr>
          <p:cNvSpPr txBox="1"/>
          <p:nvPr/>
        </p:nvSpPr>
        <p:spPr>
          <a:xfrm>
            <a:off x="7622367" y="5842421"/>
            <a:ext cx="443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[1] Nicolescu, Gabriela; Mosterman, Pieter J., eds. (2010). Model-Based Design for Embedded Systems. Computational Analysis, Synthesis, and Design of Dynamic Systems. 1. Boca Raton: CRC Press.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5505"/>
            <a:ext cx="11699087" cy="4348536"/>
          </a:xfrm>
        </p:spPr>
        <p:txBody>
          <a:bodyPr>
            <a:normAutofit/>
          </a:bodyPr>
          <a:lstStyle/>
          <a:p>
            <a:r>
              <a:rPr lang="en-US" dirty="0"/>
              <a:t>Synchronous Reactive Components</a:t>
            </a:r>
          </a:p>
          <a:p>
            <a:pPr lvl="1"/>
            <a:r>
              <a:rPr lang="en-US" dirty="0"/>
              <a:t>Event-triggered SRCs</a:t>
            </a:r>
          </a:p>
          <a:p>
            <a:r>
              <a:rPr lang="en-US" dirty="0"/>
              <a:t>Asynchronous Processes</a:t>
            </a:r>
          </a:p>
          <a:p>
            <a:r>
              <a:rPr lang="en-US" dirty="0"/>
              <a:t>Timed Model</a:t>
            </a:r>
          </a:p>
          <a:p>
            <a:pPr lvl="1"/>
            <a:r>
              <a:rPr lang="en-US" dirty="0"/>
              <a:t>Like Asynchronous models, but with explicit time information</a:t>
            </a:r>
          </a:p>
          <a:p>
            <a:pPr lvl="1"/>
            <a:r>
              <a:rPr lang="en-US" dirty="0"/>
              <a:t>Can make use of global time for coordination</a:t>
            </a:r>
          </a:p>
          <a:p>
            <a:r>
              <a:rPr lang="en-US" dirty="0"/>
              <a:t>Continuous-time models/Dynamical system models</a:t>
            </a:r>
          </a:p>
          <a:p>
            <a:pPr lvl="1"/>
            <a:r>
              <a:rPr lang="en-US" dirty="0"/>
              <a:t>Like Synchronous, but time evolves continuously</a:t>
            </a:r>
          </a:p>
          <a:p>
            <a:r>
              <a:rPr lang="en-US" dirty="0"/>
              <a:t>Hybrid Dynamical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3C265-0AAD-4290-9203-DAD6F560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85114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key challenge is that if the automata has loops, then how do we know that our procedure for propagation of symbolic clock constraints will terminate?</a:t>
            </a:r>
          </a:p>
          <a:p>
            <a:r>
              <a:rPr lang="en-US" dirty="0"/>
              <a:t>The key insight by first papers on timed automata was that there is only a finite number of </a:t>
            </a:r>
            <a:r>
              <a:rPr lang="en-US" i="1" dirty="0"/>
              <a:t>regions</a:t>
            </a:r>
            <a:r>
              <a:rPr lang="en-US" dirty="0"/>
              <a:t> in the clock-space that can be visited</a:t>
            </a:r>
          </a:p>
          <a:p>
            <a:r>
              <a:rPr lang="en-US" dirty="0"/>
              <a:t>This gives a “pumping lemma” style argument*</a:t>
            </a:r>
          </a:p>
          <a:p>
            <a:r>
              <a:rPr lang="en-US" dirty="0"/>
              <a:t>Allows abstracting a finite timed automaton to an automaton where modes/states represent the regions</a:t>
            </a:r>
          </a:p>
          <a:p>
            <a:r>
              <a:rPr lang="en-US" dirty="0"/>
              <a:t>This was expensive, and improved by using zone-based constructions </a:t>
            </a:r>
          </a:p>
          <a:p>
            <a:pPr lvl="1"/>
            <a:r>
              <a:rPr lang="en-US" dirty="0"/>
              <a:t>(zones are a uniform representation of constraints that arise during analysis)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2370D-3D3B-413E-B0E3-543C763D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such analysis done?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C646-AAAB-4EFE-BF3A-5266382A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8531E-D9DF-4FA3-9504-0F488FE8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Dynamical System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243B-7442-44D4-8F92-E8AEC665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0487"/>
            <a:ext cx="11699087" cy="3993554"/>
          </a:xfrm>
        </p:spPr>
        <p:txBody>
          <a:bodyPr>
            <a:normAutofit/>
          </a:bodyPr>
          <a:lstStyle/>
          <a:p>
            <a:r>
              <a:rPr lang="en-US" dirty="0"/>
              <a:t>Most natural model for describing most physical systems</a:t>
            </a:r>
          </a:p>
          <a:p>
            <a:r>
              <a:rPr lang="en-US" dirty="0"/>
              <a:t>Continuous/discrete systems that continuously evolve over time</a:t>
            </a:r>
          </a:p>
          <a:p>
            <a:r>
              <a:rPr lang="en-US" dirty="0"/>
              <a:t>Convenient to model such systems with differential equations</a:t>
            </a:r>
          </a:p>
          <a:p>
            <a:r>
              <a:rPr lang="en-US" dirty="0"/>
              <a:t>Typically consist of physical quantities modeled as state variables</a:t>
            </a:r>
          </a:p>
          <a:p>
            <a:pPr lvl="1"/>
            <a:r>
              <a:rPr lang="en-US" dirty="0"/>
              <a:t>Pressure, Temperature, Velocity, Acceleration, Current, Voltage, etc.</a:t>
            </a:r>
          </a:p>
          <a:p>
            <a:r>
              <a:rPr lang="en-US" dirty="0"/>
              <a:t>Could include algebraic relations between state variables</a:t>
            </a:r>
          </a:p>
          <a:p>
            <a:r>
              <a:rPr lang="en-US" dirty="0"/>
              <a:t>Execution semantics similar to synchronous models, but with continuous-time semantics instead of discrete-time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50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70AE76-0E3E-416D-B219-69F4DF6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Continuous-time Component (Algebraic)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E1E1-FB12-42E6-83F4-D4A92256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FFB3CE-BECA-4397-9E84-66CB07C0701A}"/>
              </a:ext>
            </a:extLst>
          </p:cNvPr>
          <p:cNvGrpSpPr/>
          <p:nvPr/>
        </p:nvGrpSpPr>
        <p:grpSpPr>
          <a:xfrm>
            <a:off x="2339203" y="1264296"/>
            <a:ext cx="6198639" cy="1626348"/>
            <a:chOff x="1962685" y="1291706"/>
            <a:chExt cx="6198639" cy="16263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465AD6-DA7C-4EC9-9784-6DBBEFD996BB}"/>
                </a:ext>
              </a:extLst>
            </p:cNvPr>
            <p:cNvSpPr/>
            <p:nvPr/>
          </p:nvSpPr>
          <p:spPr>
            <a:xfrm>
              <a:off x="3530173" y="1659758"/>
              <a:ext cx="2878311" cy="125829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error = (x – </a:t>
              </a:r>
              <a:r>
                <a:rPr lang="en-US" sz="2400" dirty="0" err="1">
                  <a:solidFill>
                    <a:schemeClr val="tx1"/>
                  </a:solidFill>
                </a:rPr>
                <a:t>x</a:t>
              </a:r>
              <a:r>
                <a:rPr lang="en-US" sz="2400" baseline="-25000" dirty="0" err="1">
                  <a:solidFill>
                    <a:schemeClr val="tx1"/>
                  </a:solidFill>
                </a:rPr>
                <a:t>ref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1E90A-88F5-4251-AEDF-E8740E76F642}"/>
                </a:ext>
              </a:extLst>
            </p:cNvPr>
            <p:cNvCxnSpPr>
              <a:cxnSpLocks/>
            </p:cNvCxnSpPr>
            <p:nvPr/>
          </p:nvCxnSpPr>
          <p:spPr>
            <a:xfrm>
              <a:off x="6435787" y="2188248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44EF87-DDCC-4F54-95BA-383EA59364CE}"/>
                </a:ext>
              </a:extLst>
            </p:cNvPr>
            <p:cNvCxnSpPr>
              <a:cxnSpLocks/>
            </p:cNvCxnSpPr>
            <p:nvPr/>
          </p:nvCxnSpPr>
          <p:spPr>
            <a:xfrm>
              <a:off x="2415796" y="1897430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3075C8-262C-4ACC-B2FC-6A47931F253F}"/>
                </a:ext>
              </a:extLst>
            </p:cNvPr>
            <p:cNvSpPr txBox="1"/>
            <p:nvPr/>
          </p:nvSpPr>
          <p:spPr>
            <a:xfrm>
              <a:off x="1962685" y="1291706"/>
              <a:ext cx="973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real </a:t>
              </a:r>
              <a:r>
                <a:rPr lang="en-US" sz="2800" dirty="0">
                  <a:solidFill>
                    <a:srgbClr val="FF0000"/>
                  </a:solidFill>
                </a:rPr>
                <a:t>x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CD15DAD-1397-4993-BB61-4FEEDB36A126}"/>
                </a:ext>
              </a:extLst>
            </p:cNvPr>
            <p:cNvCxnSpPr>
              <a:cxnSpLocks/>
            </p:cNvCxnSpPr>
            <p:nvPr/>
          </p:nvCxnSpPr>
          <p:spPr>
            <a:xfrm>
              <a:off x="2455008" y="2553873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8A7CA3-A218-4F1F-AC9C-D2441A75416A}"/>
                </a:ext>
              </a:extLst>
            </p:cNvPr>
            <p:cNvSpPr txBox="1"/>
            <p:nvPr/>
          </p:nvSpPr>
          <p:spPr>
            <a:xfrm>
              <a:off x="2001897" y="1984477"/>
              <a:ext cx="1243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real </a:t>
              </a:r>
              <a:r>
                <a:rPr lang="en-US" sz="2800" dirty="0" err="1">
                  <a:solidFill>
                    <a:srgbClr val="FF0000"/>
                  </a:solidFill>
                </a:rPr>
                <a:t>x</a:t>
              </a:r>
              <a:r>
                <a:rPr lang="en-US" sz="2800" baseline="-25000" dirty="0" err="1">
                  <a:solidFill>
                    <a:srgbClr val="FF0000"/>
                  </a:solidFill>
                </a:rPr>
                <a:t>ref</a:t>
              </a:r>
              <a:endParaRPr lang="en-US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712067-927B-4F55-9D66-32839A55E175}"/>
                </a:ext>
              </a:extLst>
            </p:cNvPr>
            <p:cNvSpPr txBox="1"/>
            <p:nvPr/>
          </p:nvSpPr>
          <p:spPr>
            <a:xfrm>
              <a:off x="6606988" y="1493412"/>
              <a:ext cx="155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real </a:t>
              </a:r>
              <a:r>
                <a:rPr lang="en-US" sz="2800" dirty="0">
                  <a:solidFill>
                    <a:srgbClr val="FF0000"/>
                  </a:solidFill>
                </a:rPr>
                <a:t>error</a:t>
              </a:r>
            </a:p>
          </p:txBody>
        </p:sp>
      </p:grp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5E89BD24-6061-43FF-ADD7-0851A0385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054953"/>
            <a:ext cx="11699087" cy="2629087"/>
          </a:xfrm>
        </p:spPr>
        <p:txBody>
          <a:bodyPr>
            <a:normAutofit/>
          </a:bodyPr>
          <a:lstStyle/>
          <a:p>
            <a:r>
              <a:rPr lang="en-US" dirty="0"/>
              <a:t>Input variables: x and </a:t>
            </a:r>
            <a:r>
              <a:rPr lang="en-US" dirty="0" err="1"/>
              <a:t>x</a:t>
            </a:r>
            <a:r>
              <a:rPr lang="en-US" baseline="-25000" dirty="0" err="1"/>
              <a:t>ref</a:t>
            </a:r>
            <a:r>
              <a:rPr lang="en-US" baseline="-25000" dirty="0"/>
              <a:t> </a:t>
            </a:r>
            <a:r>
              <a:rPr lang="en-US" dirty="0"/>
              <a:t>of type real, Output variable: error of type real</a:t>
            </a:r>
          </a:p>
          <a:p>
            <a:r>
              <a:rPr lang="en-US" dirty="0"/>
              <a:t>No state variables</a:t>
            </a:r>
          </a:p>
          <a:p>
            <a:r>
              <a:rPr lang="en-US" dirty="0"/>
              <a:t>Signals: Assignments of values to variables as a function of time</a:t>
            </a:r>
          </a:p>
          <a:p>
            <a:r>
              <a:rPr lang="en-US" dirty="0"/>
              <a:t>At each time t, error(t) = x(t) – </a:t>
            </a:r>
            <a:r>
              <a:rPr lang="en-US" dirty="0" err="1"/>
              <a:t>x</a:t>
            </a:r>
            <a:r>
              <a:rPr lang="en-US" baseline="-25000" dirty="0" err="1"/>
              <a:t>ref</a:t>
            </a:r>
            <a:r>
              <a:rPr lang="en-US" dirty="0"/>
              <a:t>(t)</a:t>
            </a:r>
          </a:p>
          <a:p>
            <a:r>
              <a:rPr lang="en-US" dirty="0" err="1"/>
              <a:t>Input/Output</a:t>
            </a:r>
            <a:r>
              <a:rPr lang="en-US" dirty="0"/>
              <a:t> relation expressed algebraically instead of as an assignment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68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B80AF-A340-4026-8532-91E46F83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simple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A4183-8263-4F35-A36F-5F5BAC8A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7D18A247-53AC-4D92-858F-0C5094219796}"/>
              </a:ext>
            </a:extLst>
          </p:cNvPr>
          <p:cNvSpPr/>
          <p:nvPr/>
        </p:nvSpPr>
        <p:spPr>
          <a:xfrm>
            <a:off x="3389117" y="2033337"/>
            <a:ext cx="3094892" cy="56270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F6E9031D-A1AC-4BEC-960A-7273EF5ED27B}"/>
              </a:ext>
            </a:extLst>
          </p:cNvPr>
          <p:cNvSpPr/>
          <p:nvPr/>
        </p:nvSpPr>
        <p:spPr>
          <a:xfrm>
            <a:off x="3228884" y="2615501"/>
            <a:ext cx="4166381" cy="562708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875BCE-7175-4BDA-81CD-77A0EB63454C}"/>
              </a:ext>
            </a:extLst>
          </p:cNvPr>
          <p:cNvSpPr/>
          <p:nvPr/>
        </p:nvSpPr>
        <p:spPr>
          <a:xfrm>
            <a:off x="3545058" y="3178209"/>
            <a:ext cx="407963" cy="425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0A0A6-5833-4A96-A974-4066FC4478D4}"/>
              </a:ext>
            </a:extLst>
          </p:cNvPr>
          <p:cNvSpPr/>
          <p:nvPr/>
        </p:nvSpPr>
        <p:spPr>
          <a:xfrm>
            <a:off x="6785316" y="3178209"/>
            <a:ext cx="407963" cy="425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606E5-FE0B-4FE1-8C70-637A891B8915}"/>
              </a:ext>
            </a:extLst>
          </p:cNvPr>
          <p:cNvCxnSpPr/>
          <p:nvPr/>
        </p:nvCxnSpPr>
        <p:spPr>
          <a:xfrm>
            <a:off x="2349304" y="3638428"/>
            <a:ext cx="5894363" cy="0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0F19BC-3CD1-4354-9D51-C65CFF4B0672}"/>
              </a:ext>
            </a:extLst>
          </p:cNvPr>
          <p:cNvCxnSpPr>
            <a:cxnSpLocks/>
          </p:cNvCxnSpPr>
          <p:nvPr/>
        </p:nvCxnSpPr>
        <p:spPr>
          <a:xfrm>
            <a:off x="8243667" y="2615501"/>
            <a:ext cx="103113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5920A9-42A8-45A6-9F59-17416092831C}"/>
              </a:ext>
            </a:extLst>
          </p:cNvPr>
          <p:cNvCxnSpPr>
            <a:cxnSpLocks/>
          </p:cNvCxnSpPr>
          <p:nvPr/>
        </p:nvCxnSpPr>
        <p:spPr>
          <a:xfrm>
            <a:off x="2197752" y="2896855"/>
            <a:ext cx="103113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D49962-3153-4140-9AF1-63C4762F601E}"/>
              </a:ext>
            </a:extLst>
          </p:cNvPr>
          <p:cNvCxnSpPr>
            <a:cxnSpLocks/>
          </p:cNvCxnSpPr>
          <p:nvPr/>
        </p:nvCxnSpPr>
        <p:spPr>
          <a:xfrm>
            <a:off x="8243667" y="3101135"/>
            <a:ext cx="103113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F75503-308A-4FB1-869E-1B8CE91DD80A}"/>
                  </a:ext>
                </a:extLst>
              </p:cNvPr>
              <p:cNvSpPr txBox="1"/>
              <p:nvPr/>
            </p:nvSpPr>
            <p:spPr>
              <a:xfrm>
                <a:off x="9274798" y="2314691"/>
                <a:ext cx="1882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F75503-308A-4FB1-869E-1B8CE91DD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798" y="2314691"/>
                <a:ext cx="1882827" cy="523220"/>
              </a:xfrm>
              <a:prstGeom prst="rect">
                <a:avLst/>
              </a:prstGeom>
              <a:blipFill>
                <a:blip r:embed="rId2"/>
                <a:stretch>
                  <a:fillRect l="-64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734EC7-B820-487C-84F9-838EC012919E}"/>
                  </a:ext>
                </a:extLst>
              </p:cNvPr>
              <p:cNvSpPr txBox="1"/>
              <p:nvPr/>
            </p:nvSpPr>
            <p:spPr>
              <a:xfrm>
                <a:off x="9274799" y="2867514"/>
                <a:ext cx="1623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Velocity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734EC7-B820-487C-84F9-838EC0129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799" y="2867514"/>
                <a:ext cx="1623201" cy="523220"/>
              </a:xfrm>
              <a:prstGeom prst="rect">
                <a:avLst/>
              </a:prstGeom>
              <a:blipFill>
                <a:blip r:embed="rId3"/>
                <a:stretch>
                  <a:fillRect l="-74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4EA26-2744-471C-B57B-386FF7E23B66}"/>
                  </a:ext>
                </a:extLst>
              </p:cNvPr>
              <p:cNvSpPr txBox="1"/>
              <p:nvPr/>
            </p:nvSpPr>
            <p:spPr>
              <a:xfrm>
                <a:off x="914152" y="2373635"/>
                <a:ext cx="1299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4EA26-2744-471C-B57B-386FF7E23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52" y="2373635"/>
                <a:ext cx="1299395" cy="523220"/>
              </a:xfrm>
              <a:prstGeom prst="rect">
                <a:avLst/>
              </a:prstGeom>
              <a:blipFill>
                <a:blip r:embed="rId4"/>
                <a:stretch>
                  <a:fillRect l="-985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E1B6D-2DB2-44D5-9B81-D65AD04CAF63}"/>
                  </a:ext>
                </a:extLst>
              </p:cNvPr>
              <p:cNvSpPr txBox="1"/>
              <p:nvPr/>
            </p:nvSpPr>
            <p:spPr>
              <a:xfrm>
                <a:off x="3953021" y="3864791"/>
                <a:ext cx="1764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Friction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2E1B6D-2DB2-44D5-9B81-D65AD04C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21" y="3864791"/>
                <a:ext cx="1764522" cy="523220"/>
              </a:xfrm>
              <a:prstGeom prst="rect">
                <a:avLst/>
              </a:prstGeom>
              <a:blipFill>
                <a:blip r:embed="rId5"/>
                <a:stretch>
                  <a:fillRect l="-689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496014-C17B-4A82-9132-5F8BFD3EA2F0}"/>
              </a:ext>
            </a:extLst>
          </p:cNvPr>
          <p:cNvCxnSpPr>
            <a:cxnSpLocks/>
          </p:cNvCxnSpPr>
          <p:nvPr/>
        </p:nvCxnSpPr>
        <p:spPr>
          <a:xfrm flipH="1">
            <a:off x="3953021" y="3778830"/>
            <a:ext cx="128983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ADB744-9DE1-40CA-8641-91996434E7EE}"/>
                  </a:ext>
                </a:extLst>
              </p:cNvPr>
              <p:cNvSpPr txBox="1"/>
              <p:nvPr/>
            </p:nvSpPr>
            <p:spPr>
              <a:xfrm>
                <a:off x="701889" y="4525564"/>
                <a:ext cx="10788222" cy="95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Newton’s law of motion: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ADB744-9DE1-40CA-8641-91996434E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9" y="4525564"/>
                <a:ext cx="10788222" cy="956352"/>
              </a:xfrm>
              <a:prstGeom prst="rect">
                <a:avLst/>
              </a:prstGeom>
              <a:blipFill>
                <a:blip r:embed="rId6"/>
                <a:stretch>
                  <a:fillRect l="-1695"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72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F1E206-4581-4168-972C-3845D52A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/>
          </a:bodyPr>
          <a:lstStyle/>
          <a:p>
            <a:r>
              <a:rPr lang="en-US" dirty="0"/>
              <a:t>Continuous-time component (differential)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85EC-8246-461C-B4A6-C8664C4C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686D8D-BC0C-4A4B-9F01-5CD0AB91E5CA}"/>
                  </a:ext>
                </a:extLst>
              </p:cNvPr>
              <p:cNvSpPr/>
              <p:nvPr/>
            </p:nvSpPr>
            <p:spPr>
              <a:xfrm>
                <a:off x="-40082" y="2746313"/>
                <a:ext cx="2514278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686D8D-BC0C-4A4B-9F01-5CD0AB91E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082" y="2746313"/>
                <a:ext cx="2514278" cy="136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4E62190-BB07-4762-9E50-B8758DE8FBDC}"/>
              </a:ext>
            </a:extLst>
          </p:cNvPr>
          <p:cNvGrpSpPr/>
          <p:nvPr/>
        </p:nvGrpSpPr>
        <p:grpSpPr>
          <a:xfrm>
            <a:off x="2013241" y="1571326"/>
            <a:ext cx="6136395" cy="3715347"/>
            <a:chOff x="2859548" y="1453269"/>
            <a:chExt cx="6136395" cy="371534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323004-30D0-4566-8474-FE1429682A56}"/>
                </a:ext>
              </a:extLst>
            </p:cNvPr>
            <p:cNvSpPr/>
            <p:nvPr/>
          </p:nvSpPr>
          <p:spPr>
            <a:xfrm>
              <a:off x="3973925" y="1453269"/>
              <a:ext cx="3719413" cy="371534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B488F30-45B6-4270-AECB-A3CA735954B1}"/>
                </a:ext>
              </a:extLst>
            </p:cNvPr>
            <p:cNvCxnSpPr>
              <a:cxnSpLocks/>
            </p:cNvCxnSpPr>
            <p:nvPr/>
          </p:nvCxnSpPr>
          <p:spPr>
            <a:xfrm>
              <a:off x="7740151" y="1941512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9869A64-0863-4F48-8494-535937CA4CDD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48" y="1865308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E815B6-5C20-47E0-AAFB-42FEBFD7E4DE}"/>
                    </a:ext>
                  </a:extLst>
                </p:cNvPr>
                <p:cNvSpPr txBox="1"/>
                <p:nvPr/>
              </p:nvSpPr>
              <p:spPr>
                <a:xfrm>
                  <a:off x="3282076" y="1998195"/>
                  <a:ext cx="5437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FE815B6-5C20-47E0-AAFB-42FEBFD7E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076" y="1998195"/>
                  <a:ext cx="543739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C4F1B6-5B0E-4FFC-BBD8-824922C37E6D}"/>
                </a:ext>
              </a:extLst>
            </p:cNvPr>
            <p:cNvCxnSpPr>
              <a:cxnSpLocks/>
            </p:cNvCxnSpPr>
            <p:nvPr/>
          </p:nvCxnSpPr>
          <p:spPr>
            <a:xfrm>
              <a:off x="4000819" y="277354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3C81FD-9187-4E71-B269-FF1B891CF01F}"/>
                    </a:ext>
                  </a:extLst>
                </p:cNvPr>
                <p:cNvSpPr txBox="1"/>
                <p:nvPr/>
              </p:nvSpPr>
              <p:spPr>
                <a:xfrm>
                  <a:off x="4185443" y="1532978"/>
                  <a:ext cx="3427990" cy="558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real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3C81FD-9187-4E71-B269-FF1B891CF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43" y="1532978"/>
                  <a:ext cx="3427990" cy="558230"/>
                </a:xfrm>
                <a:prstGeom prst="rect">
                  <a:avLst/>
                </a:prstGeom>
                <a:blipFill>
                  <a:blip r:embed="rId4"/>
                  <a:stretch>
                    <a:fillRect l="-3737" t="-10989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5B07AF-A188-4945-9908-39C6F0087FAA}"/>
                    </a:ext>
                  </a:extLst>
                </p:cNvPr>
                <p:cNvSpPr txBox="1"/>
                <p:nvPr/>
              </p:nvSpPr>
              <p:spPr>
                <a:xfrm>
                  <a:off x="4969105" y="3061384"/>
                  <a:ext cx="127714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5B07AF-A188-4945-9908-39C6F0087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105" y="3061384"/>
                  <a:ext cx="1277144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D5A828-8448-4291-886A-B314561A3C46}"/>
                    </a:ext>
                  </a:extLst>
                </p:cNvPr>
                <p:cNvSpPr txBox="1"/>
                <p:nvPr/>
              </p:nvSpPr>
              <p:spPr>
                <a:xfrm>
                  <a:off x="4185442" y="2037908"/>
                  <a:ext cx="3442033" cy="558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real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D5A828-8448-4291-886A-B314561A3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42" y="2037908"/>
                  <a:ext cx="3442033" cy="558230"/>
                </a:xfrm>
                <a:prstGeom prst="rect">
                  <a:avLst/>
                </a:prstGeom>
                <a:blipFill>
                  <a:blip r:embed="rId6"/>
                  <a:stretch>
                    <a:fillRect l="-3723" t="-10989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D36343-E4CD-4289-82CA-F44436A6B5E5}"/>
                    </a:ext>
                  </a:extLst>
                </p:cNvPr>
                <p:cNvSpPr txBox="1"/>
                <p:nvPr/>
              </p:nvSpPr>
              <p:spPr>
                <a:xfrm>
                  <a:off x="4969105" y="3774668"/>
                  <a:ext cx="2262222" cy="1027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D36343-E4CD-4289-82CA-F44436A6B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105" y="3774668"/>
                  <a:ext cx="2262222" cy="10273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A95D98-01F7-47C1-8F78-FB25922B8CE2}"/>
                </a:ext>
              </a:extLst>
            </p:cNvPr>
            <p:cNvCxnSpPr>
              <a:cxnSpLocks/>
            </p:cNvCxnSpPr>
            <p:nvPr/>
          </p:nvCxnSpPr>
          <p:spPr>
            <a:xfrm>
              <a:off x="7739688" y="2501327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115037-80C1-4E95-A2C3-9DB87AFB71EB}"/>
                    </a:ext>
                  </a:extLst>
                </p:cNvPr>
                <p:cNvSpPr txBox="1"/>
                <p:nvPr/>
              </p:nvSpPr>
              <p:spPr>
                <a:xfrm>
                  <a:off x="8441042" y="1649124"/>
                  <a:ext cx="508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115037-80C1-4E95-A2C3-9DB87AFB7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1042" y="1649124"/>
                  <a:ext cx="5080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0969B73-F439-4758-94C1-7AB767B97418}"/>
                    </a:ext>
                  </a:extLst>
                </p:cNvPr>
                <p:cNvSpPr txBox="1"/>
                <p:nvPr/>
              </p:nvSpPr>
              <p:spPr>
                <a:xfrm>
                  <a:off x="8487855" y="2141222"/>
                  <a:ext cx="508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0969B73-F439-4758-94C1-7AB767B974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855" y="2141222"/>
                  <a:ext cx="508088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775DBC8-03FB-49C5-91C6-E8ED0E34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7730" y="1770747"/>
            <a:ext cx="3788940" cy="2483294"/>
          </a:xfrm>
        </p:spPr>
        <p:txBody>
          <a:bodyPr>
            <a:normAutofit/>
          </a:bodyPr>
          <a:lstStyle/>
          <a:p>
            <a:r>
              <a:rPr lang="en-US" dirty="0"/>
              <a:t>Rate of change of each state variable and output variables defined using expressions over inputs and states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D80C11-FD89-40F5-B3B9-5E9DC1EA7975}"/>
              </a:ext>
            </a:extLst>
          </p:cNvPr>
          <p:cNvSpPr/>
          <p:nvPr/>
        </p:nvSpPr>
        <p:spPr>
          <a:xfrm>
            <a:off x="8217730" y="4402964"/>
            <a:ext cx="2738442" cy="12137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Expressions, not assignments!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CCC5D1-42BF-4E52-9580-A0CCBD132743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6546715" y="3941722"/>
            <a:ext cx="1671015" cy="1068134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62754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B7556-1E41-46BA-9BB6-2DBAD3FEE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42431"/>
                <a:ext cx="11699087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represent a set representing time instants,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Input Signal: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Input signal is assumed to be continuous or piecewise-continuous</a:t>
                </a:r>
              </a:p>
              <a:p>
                <a:r>
                  <a:rPr lang="en-US" dirty="0"/>
                  <a:t>Given an initial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an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execution of the system is defined by </a:t>
                </a:r>
                <a:r>
                  <a:rPr lang="en-US" b="1" i="1" dirty="0"/>
                  <a:t>state-trajectories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) that satisfy the </a:t>
                </a:r>
                <a:r>
                  <a:rPr lang="en-US" b="1" i="1" dirty="0"/>
                  <a:t>initial-value problem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0" i="1" dirty="0"/>
              </a:p>
              <a:p>
                <a:pPr lvl="1"/>
                <a:endParaRPr lang="en-US" b="0" i="1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B7556-1E41-46BA-9BB6-2DBAD3FEE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42431"/>
                <a:ext cx="11699087" cy="4351338"/>
              </a:xfrm>
              <a:blipFill>
                <a:blip r:embed="rId2"/>
                <a:stretch>
                  <a:fillRect l="-62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73E6F5D-1B4A-4DF8-8DDB-ED35807C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B315D-7E71-43A4-9EF9-A21741D3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13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0C3D45-5EBA-42DC-B8BB-FC9F31786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. Then, we need to solve: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𝑘𝑣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0" i="1" dirty="0"/>
              </a:p>
              <a:p>
                <a:r>
                  <a:rPr lang="en-US" dirty="0"/>
                  <a:t>Solution to above differential equation (solve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Note,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0C3D45-5EBA-42DC-B8BB-FC9F31786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5FA1E3C-C462-4BD1-82D8-120BF2D6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Execution of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36ACE-6CB9-4D22-8D3A-F2E4FB4F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2B496-4146-44F3-BD1B-C627879CFD16}"/>
                  </a:ext>
                </a:extLst>
              </p:cNvPr>
              <p:cNvSpPr txBox="1"/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2B496-4146-44F3-BD1B-C627879CF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  <a:blipFill>
                <a:blip r:embed="rId3"/>
                <a:stretch>
                  <a:fillRect l="-30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613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CD08F-CA9D-40D5-A2BC-E098CFEFB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216" y="2217728"/>
            <a:ext cx="5415272" cy="778828"/>
          </a:xfrm>
        </p:spPr>
        <p:txBody>
          <a:bodyPr>
            <a:normAutofit/>
          </a:bodyPr>
          <a:lstStyle/>
          <a:p>
            <a:r>
              <a:rPr lang="en-US" dirty="0"/>
              <a:t>Plot of Signals vs.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E54B2C-3BB2-4462-AECF-971A60E5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and Breach Brief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B1A85-4B11-4CDA-AEFD-EF4B9575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809EE-DAF8-40E1-A11F-DBC179036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4" t="14203" r="7328" b="4294"/>
          <a:stretch/>
        </p:blipFill>
        <p:spPr>
          <a:xfrm>
            <a:off x="79512" y="1164796"/>
            <a:ext cx="5850837" cy="45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7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3E7C2-8151-4F2C-B130-B1444A03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and Breach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9CA3-B262-422D-BA61-7A8520C0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834081C-2557-4C5F-9112-59453D215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113" y="1743743"/>
                <a:ext cx="5415272" cy="19933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Plot in phase-space or state-space.</a:t>
                </a:r>
              </a:p>
              <a:p>
                <a:r>
                  <a:rPr lang="en-US" dirty="0"/>
                  <a:t>Shows trajectory of states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834081C-2557-4C5F-9112-59453D215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113" y="1743743"/>
                <a:ext cx="5415272" cy="1993369"/>
              </a:xfrm>
              <a:blipFill>
                <a:blip r:embed="rId2"/>
                <a:stretch>
                  <a:fillRect l="-1464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F2EF1F2-118E-478E-B404-81F678113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4" t="18797" r="6794"/>
          <a:stretch/>
        </p:blipFill>
        <p:spPr>
          <a:xfrm>
            <a:off x="6096000" y="1209202"/>
            <a:ext cx="5592417" cy="45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0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Clock variables</a:t>
                </a:r>
              </a:p>
              <a:p>
                <a:pPr lvl="1"/>
                <a:r>
                  <a:rPr lang="en-US" dirty="0"/>
                  <a:t>Like other state variables, can be used in guards</a:t>
                </a:r>
              </a:p>
              <a:p>
                <a:pPr lvl="1"/>
                <a:r>
                  <a:rPr lang="en-US" dirty="0"/>
                  <a:t>Can be reset to 0 during mode switches</a:t>
                </a:r>
              </a:p>
              <a:p>
                <a:pPr lvl="1"/>
                <a:r>
                  <a:rPr lang="en-US" dirty="0"/>
                  <a:t>When the machine is in a given mode for duration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clock variable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1413F1-AD40-4865-8F98-875BCB561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708" y="1526733"/>
                <a:ext cx="4911060" cy="3772668"/>
              </a:xfrm>
              <a:blipFill>
                <a:blip r:embed="rId3"/>
                <a:stretch>
                  <a:fillRect l="-1615" t="-2585" b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DE0F86-9BC9-4767-9998-CE9356D1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Processes: explicit clock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29896-4F17-4713-8362-247E6228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7D46C9-B905-45DC-BCE6-D9F5D597FD12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10424B2-C0EA-4C19-A65F-2208D370E9E0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901C78-3E2E-4D68-9762-C6BF070EAE2D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DBB024-D4C8-4B02-893A-021A4751E1BC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9B99FF3-5B9E-427B-8D2A-3437DB8EAAC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948EFF-8209-45A4-812D-D2AB936F3B50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06947F-7874-42AD-921D-2E7FB6EED009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4028D5-3351-4559-9BB4-619D09DBFC4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181D0B-9CA7-4571-91D9-68C5E95EA2CD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98585CE-D023-42BB-BD59-5CA991A6A83C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002ECD-173C-40F2-88AC-E7952A97C0D3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7E5E64-F07C-4C11-8229-4B55AE5F9A9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187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D4DA0B-0A11-4B70-9DA3-B3CC6B18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Execution of Car with constant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377F9-F074-410F-A573-DA0F3D5B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9786FDD-2C83-4112-9AA4-648DF41ED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72460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. Then, we need to solve: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𝑘𝑣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b="0" i="1" dirty="0"/>
              </a:p>
              <a:p>
                <a:r>
                  <a:rPr lang="en-US" dirty="0"/>
                  <a:t>Solution to above differential equation (solve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Compute solution using Simulink/</a:t>
                </a:r>
                <a:r>
                  <a:rPr lang="en-US" dirty="0" err="1"/>
                  <a:t>Matlab</a:t>
                </a:r>
                <a:r>
                  <a:rPr lang="en-US" dirty="0"/>
                  <a:t>/Breach</a:t>
                </a:r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9786FDD-2C83-4112-9AA4-648DF41ED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72460"/>
                <a:ext cx="11699087" cy="4351338"/>
              </a:xfrm>
              <a:blipFill>
                <a:blip r:embed="rId2"/>
                <a:stretch>
                  <a:fillRect l="-625" t="-2241" r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E1EF50-D185-490A-8D31-C9F6680E9F65}"/>
                  </a:ext>
                </a:extLst>
              </p:cNvPr>
              <p:cNvSpPr txBox="1"/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E1EF50-D185-490A-8D31-C9F6680E9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43" y="4094922"/>
                <a:ext cx="1961563" cy="830997"/>
              </a:xfrm>
              <a:prstGeom prst="rect">
                <a:avLst/>
              </a:prstGeom>
              <a:blipFill>
                <a:blip r:embed="rId3"/>
                <a:stretch>
                  <a:fillRect l="-30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794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E0C4AE-CBBF-4ECE-BA0B-14231912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27774-148E-4010-B5FA-161BE6EB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3D5D6-0C51-4FFB-9FE2-AE2F2E5C4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0" t="16377" r="7347" b="3188"/>
          <a:stretch/>
        </p:blipFill>
        <p:spPr>
          <a:xfrm>
            <a:off x="5138531" y="641797"/>
            <a:ext cx="6172200" cy="4705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7ABA2-8DC7-4C30-B489-735D63812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0" t="19300" r="6348"/>
          <a:stretch/>
        </p:blipFill>
        <p:spPr>
          <a:xfrm>
            <a:off x="323913" y="1527135"/>
            <a:ext cx="4657385" cy="3803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A195E-1C6E-402B-ADCF-55D2AB96FCCD}"/>
              </a:ext>
            </a:extLst>
          </p:cNvPr>
          <p:cNvSpPr txBox="1"/>
          <p:nvPr/>
        </p:nvSpPr>
        <p:spPr>
          <a:xfrm>
            <a:off x="2438524" y="2122952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Phase Plot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0DFF0-4E28-4AE0-ABCF-572EE9E3DFBE}"/>
              </a:ext>
            </a:extLst>
          </p:cNvPr>
          <p:cNvSpPr txBox="1"/>
          <p:nvPr/>
        </p:nvSpPr>
        <p:spPr>
          <a:xfrm>
            <a:off x="6437367" y="5330864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Input/Output Signals</a:t>
            </a:r>
          </a:p>
        </p:txBody>
      </p:sp>
    </p:spTree>
    <p:extLst>
      <p:ext uri="{BB962C8B-B14F-4D97-AF65-F5344CB8AC3E}">
        <p14:creationId xmlns:p14="http://schemas.microsoft.com/office/powerpoint/2010/main" val="4164231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3384F7-F0D9-4E05-8BAA-BCC96C222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9630"/>
                <a:ext cx="11699087" cy="4351338"/>
              </a:xfrm>
            </p:spPr>
            <p:txBody>
              <a:bodyPr/>
              <a:lstStyle/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of real-valued input variables 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or real-valued output variables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real-valued (continuous) state variables</a:t>
                </a:r>
              </a:p>
              <a:p>
                <a:r>
                  <a:rPr lang="en-US" dirty="0"/>
                  <a:t>Initialization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</m:oMath>
                </a14:m>
                <a:r>
                  <a:rPr lang="en-US" dirty="0"/>
                  <a:t> specifying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of initial values for states</a:t>
                </a:r>
              </a:p>
              <a:p>
                <a:r>
                  <a:rPr lang="en-US" dirty="0"/>
                  <a:t>Dynamics: for each state variable,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 real valued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Output Function: for each output variable,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 real valued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3384F7-F0D9-4E05-8BAA-BCC96C222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9630"/>
                <a:ext cx="11699087" cy="4351338"/>
              </a:xfrm>
              <a:blipFill>
                <a:blip r:embed="rId2"/>
                <a:stretch>
                  <a:fillRect l="-625" t="-2381" r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BBF0244-D76D-4C4A-99BA-12D9EE48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Continuous-Time Component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40149-0C09-47D6-BA72-19BFB567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4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0D09A-4E0A-4373-9EED-F72C29A32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34194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Convention: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an input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an execution consists of a </a:t>
                </a:r>
                <a:r>
                  <a:rPr lang="en-US" i="1" dirty="0"/>
                  <a:t>differentiable </a:t>
                </a:r>
                <a:r>
                  <a:rPr lang="en-US" dirty="0"/>
                  <a:t>state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dirty="0"/>
                  <a:t>, and an output signal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such that:</a:t>
                </a:r>
              </a:p>
              <a:p>
                <a:pPr marL="92583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For each output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time 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/>
                  <a:t>For each state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90D09A-4E0A-4373-9EED-F72C29A32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3419406"/>
              </a:xfrm>
              <a:blipFill>
                <a:blip r:embed="rId2"/>
                <a:stretch>
                  <a:fillRect l="-625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9242F5-1B8D-4D55-9D36-24A1143C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92759-E2CD-40D9-BD86-581E4C54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D37CD9-2420-4A79-BB0D-1B2C13F6BAB0}"/>
                  </a:ext>
                </a:extLst>
              </p:cNvPr>
              <p:cNvSpPr/>
              <p:nvPr/>
            </p:nvSpPr>
            <p:spPr>
              <a:xfrm>
                <a:off x="9116291" y="4721734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D37CD9-2420-4A79-BB0D-1B2C13F6B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291" y="4721734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74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85C3D-96F3-4A79-9453-B0952ED68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98171"/>
                <a:ext cx="11699087" cy="3181190"/>
              </a:xfrm>
            </p:spPr>
            <p:txBody>
              <a:bodyPr/>
              <a:lstStyle/>
              <a:p>
                <a:r>
                  <a:rPr lang="en-US" dirty="0"/>
                  <a:t>Given an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when are we guaranteed that the system has at least one execution? Is there nondeterminism in continuous-time components?</a:t>
                </a:r>
              </a:p>
              <a:p>
                <a:r>
                  <a:rPr lang="en-US" dirty="0"/>
                  <a:t>Input signal should be piecewise-continuous, and additional conditions need to be imposed on the RHS of dynamics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output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Related to solutions for the initial value problem in the classical theory of ODEs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685C3D-96F3-4A79-9453-B0952ED68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98171"/>
                <a:ext cx="11699087" cy="3181190"/>
              </a:xfrm>
              <a:blipFill>
                <a:blip r:embed="rId2"/>
                <a:stretch>
                  <a:fillRect l="-625" t="-3263" r="-1563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B0DA3AA-F401-4480-9DFD-0C11A939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 of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77704-6D3D-4A6C-9308-7A7404BF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3EC93-B185-4742-A38B-42AABB2F8016}"/>
                  </a:ext>
                </a:extLst>
              </p:cNvPr>
              <p:cNvSpPr/>
              <p:nvPr/>
            </p:nvSpPr>
            <p:spPr>
              <a:xfrm>
                <a:off x="9631121" y="5979215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3EC93-B185-4742-A38B-42AABB2F8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121" y="5979215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368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02F910-5EE9-4638-90E1-CB65E90F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exists at least one solution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continuous</a:t>
                </a:r>
              </a:p>
              <a:p>
                <a:r>
                  <a:rPr lang="en-US" dirty="0"/>
                  <a:t>Definition of continuity uses notion of distance between points</a:t>
                </a:r>
              </a:p>
              <a:p>
                <a:pPr lvl="1"/>
                <a:r>
                  <a:rPr lang="en-US" b="0" dirty="0"/>
                  <a:t>Euclidean distance: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uniformly continuous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such that for all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Example when solution does not </a:t>
                </a:r>
                <a:r>
                  <a:rPr lang="en-US" i="1" dirty="0"/>
                  <a:t>globally</a:t>
                </a:r>
                <a:r>
                  <a:rPr lang="en-US" dirty="0"/>
                  <a:t> exist: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02F910-5EE9-4638-90E1-CB65E90F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9CDDB1D-B846-46C3-849D-978CE9FE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FFB6F-4F39-4239-A0EB-9A1E1AE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0B16FF-7961-4F8C-A051-F3FAE284CFAD}"/>
                  </a:ext>
                </a:extLst>
              </p:cNvPr>
              <p:cNvSpPr/>
              <p:nvPr/>
            </p:nvSpPr>
            <p:spPr>
              <a:xfrm>
                <a:off x="9369865" y="5874339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0B16FF-7961-4F8C-A051-F3FAE284C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65" y="5874339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255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10E801-1EBD-45DD-92E6-9D67B35BC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173426"/>
                <a:ext cx="11699087" cy="46741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Solution to initial value problem is unique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Lipschitz continuous</a:t>
                </a:r>
              </a:p>
              <a:p>
                <a:r>
                  <a:rPr lang="en-US" sz="2400" dirty="0"/>
                  <a:t>Lipschitz-continuity is a stronger version of continuity: upper bounds how fast a function can change</a:t>
                </a:r>
              </a:p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Lipschitz-continuous if there exists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(called the Lipschitz constant) such that: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Examples: </a:t>
                </a:r>
              </a:p>
              <a:p>
                <a:pPr lvl="1"/>
                <a:r>
                  <a:rPr lang="en-US" sz="2400" dirty="0"/>
                  <a:t>Linear functions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are Lipschitz continuous</a:t>
                </a:r>
              </a:p>
              <a:p>
                <a:pPr lvl="1"/>
                <a:r>
                  <a:rPr lang="en-US" sz="2400" dirty="0"/>
                  <a:t>Functions: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/>
                  <a:t> are not Lipschitz continuous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Can restrict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to some bounded and closed set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piecewise-continuous and Lipschitz to get unique solutions over such compact domains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10E801-1EBD-45DD-92E6-9D67B35BC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173426"/>
                <a:ext cx="11699087" cy="4674124"/>
              </a:xfrm>
              <a:blipFill>
                <a:blip r:embed="rId2"/>
                <a:stretch>
                  <a:fillRect l="-417" t="-182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168DE39-3A8E-4BCE-A610-E510C161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349C5-F6C1-4371-BD51-8FA18139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2ED85C-724D-4D37-A25C-FF58A38E5E40}"/>
                  </a:ext>
                </a:extLst>
              </p:cNvPr>
              <p:cNvSpPr/>
              <p:nvPr/>
            </p:nvSpPr>
            <p:spPr>
              <a:xfrm>
                <a:off x="9454388" y="5979215"/>
                <a:ext cx="2140527" cy="8035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2ED85C-724D-4D37-A25C-FF58A38E5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88" y="5979215"/>
                <a:ext cx="2140527" cy="803563"/>
              </a:xfrm>
              <a:prstGeom prst="rect">
                <a:avLst/>
              </a:prstGeom>
              <a:blipFill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642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029C1-42E0-4F37-807E-4EFAD26C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modeling arbitrarily complex functions: even functions with unbounded discontinuities</a:t>
            </a:r>
          </a:p>
          <a:p>
            <a:r>
              <a:rPr lang="en-US" dirty="0"/>
              <a:t>May not be even possible to check for Lipschitz conditions for what’s implemented in a </a:t>
            </a:r>
            <a:r>
              <a:rPr lang="en-US" dirty="0" err="1"/>
              <a:t>Matlab</a:t>
            </a:r>
            <a:r>
              <a:rPr lang="en-US" dirty="0"/>
              <a:t> function/Simulink model</a:t>
            </a:r>
          </a:p>
          <a:p>
            <a:r>
              <a:rPr lang="en-US" dirty="0"/>
              <a:t>Rely on numerical integration schemes/solvers to obtain solutions</a:t>
            </a:r>
          </a:p>
          <a:p>
            <a:pPr lvl="1"/>
            <a:r>
              <a:rPr lang="en-US" dirty="0"/>
              <a:t>ode45, ode23, ode15, etc.</a:t>
            </a:r>
          </a:p>
          <a:p>
            <a:r>
              <a:rPr lang="en-US" dirty="0"/>
              <a:t>We assume that any continuous component model we will use can be numerically simulated by </a:t>
            </a:r>
            <a:r>
              <a:rPr lang="en-US" dirty="0" err="1"/>
              <a:t>Matlab</a:t>
            </a:r>
            <a:r>
              <a:rPr lang="en-US" dirty="0"/>
              <a:t>/Simulink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05691-8054-444B-B79F-720DF054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</a:t>
            </a:r>
            <a:r>
              <a:rPr lang="en-US" dirty="0" err="1"/>
              <a:t>Matlab</a:t>
            </a:r>
            <a:r>
              <a:rPr lang="en-US" dirty="0"/>
              <a:t>/Simulink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A85D6-7836-4548-8347-6F1E6C37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5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539CBD-A79D-428E-9413-B2E564887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Equation of simple car dynamics can be written compactly 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we can re-write above equation in the form: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539CBD-A79D-428E-9413-B2E564887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C49097-2C07-4459-8712-20810307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A35B2-92C9-4D12-9DA5-7D0319B8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0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D7E608-9CE1-46FB-BA65-F1840C0D2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Linear components model linear systems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or compactly,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or compactly,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Linear algebra was invented to reason about linear systems!</a:t>
                </a:r>
              </a:p>
              <a:p>
                <a:r>
                  <a:rPr lang="en-US" dirty="0"/>
                  <a:t>Linear systems have many nice properties: </a:t>
                </a:r>
              </a:p>
              <a:p>
                <a:pPr lvl="1"/>
                <a:r>
                  <a:rPr lang="en-US" dirty="0"/>
                  <a:t>Many analysis methods in the frequency domain (using Fourier/Laplace transform methods)</a:t>
                </a:r>
              </a:p>
              <a:p>
                <a:pPr lvl="1"/>
                <a:r>
                  <a:rPr lang="en-US" dirty="0"/>
                  <a:t>Superposition principle (net response to two or more stimuli is the sum of responses to each stimulus)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D7E608-9CE1-46FB-BA65-F1840C0D2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592232E-0641-473B-8FAA-D19BDD6F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4790-A91C-4FDC-B497-343F68EB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BB2B7-E1C7-474B-9F77-CECBD775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901" y="1340387"/>
            <a:ext cx="4915350" cy="4351338"/>
          </a:xfrm>
        </p:spPr>
        <p:txBody>
          <a:bodyPr/>
          <a:lstStyle/>
          <a:p>
            <a:r>
              <a:rPr lang="en-US" dirty="0"/>
              <a:t>Mode switch</a:t>
            </a:r>
          </a:p>
          <a:p>
            <a:pPr lvl="1"/>
            <a:r>
              <a:rPr lang="en-US" dirty="0"/>
              <a:t>machine moves from one mode to another</a:t>
            </a:r>
          </a:p>
          <a:p>
            <a:pPr lvl="1"/>
            <a:r>
              <a:rPr lang="en-US" dirty="0"/>
              <a:t>guard on the transition must be true for mode switch to occur</a:t>
            </a:r>
          </a:p>
          <a:p>
            <a:pPr lvl="1"/>
            <a:r>
              <a:rPr lang="en-US" dirty="0"/>
              <a:t>update specified by the transition will update/reset clock variables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3203D0-2F03-4F5E-9522-969F48FB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in a timed state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CADA-AEA6-4AE7-8A25-2AE905B9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FDEDDF-FDF5-41B1-BC3A-3F9ABC1F8C51}"/>
              </a:ext>
            </a:extLst>
          </p:cNvPr>
          <p:cNvGrpSpPr/>
          <p:nvPr/>
        </p:nvGrpSpPr>
        <p:grpSpPr>
          <a:xfrm>
            <a:off x="72537" y="1453212"/>
            <a:ext cx="6960123" cy="2714303"/>
            <a:chOff x="218533" y="2084624"/>
            <a:chExt cx="6960123" cy="271430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9AB84B-473C-4A4A-9473-5622711C5DB4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C34412-B461-4488-B3BF-94DE23AD9C3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B324E2-5EAC-4978-9CDA-673514D7D675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CF0D30-8738-4D7D-A1FC-0AE52B886AF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6CE130A-C9A5-45E1-9FB6-B2BE4D91793F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4ACD20-5DBC-496B-B703-CB72831386A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697C5A-6EAB-4BB3-AA16-7CA9C646C9E2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D9954E0-16BC-4085-884D-A976ACCFFD14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0DC57-0F9A-4C43-9B92-350F6ADE5442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1C5117-91B9-4A17-BDED-439786D632D5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BAB365-1731-4B00-B6D3-EAABC37287B4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AA3F06-CF9E-40FC-A6D7-E7539E2B19ED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1E333CE-851B-4A0B-A47A-E09E1EDF8E1B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F51A46-CA52-4853-8F2E-1A36BD118D4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B34096E-0BE2-4A16-B5BC-7CEE4F9641D4}"/>
              </a:ext>
            </a:extLst>
          </p:cNvPr>
          <p:cNvSpPr txBox="1">
            <a:spLocks/>
          </p:cNvSpPr>
          <p:nvPr/>
        </p:nvSpPr>
        <p:spPr>
          <a:xfrm>
            <a:off x="2425596" y="476443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5B5FBF3-345B-4AE5-94B0-C748DEB188AB}"/>
              </a:ext>
            </a:extLst>
          </p:cNvPr>
          <p:cNvSpPr txBox="1">
            <a:spLocks/>
          </p:cNvSpPr>
          <p:nvPr/>
        </p:nvSpPr>
        <p:spPr>
          <a:xfrm>
            <a:off x="4285820" y="475942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8A24D-6D4C-43E7-B3E8-183C4B25D38F}"/>
              </a:ext>
            </a:extLst>
          </p:cNvPr>
          <p:cNvSpPr txBox="1"/>
          <p:nvPr/>
        </p:nvSpPr>
        <p:spPr>
          <a:xfrm>
            <a:off x="3348559" y="458306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CDFB8D-E14E-4416-BD86-8A55B429CF03}"/>
              </a:ext>
            </a:extLst>
          </p:cNvPr>
          <p:cNvCxnSpPr>
            <a:cxnSpLocks/>
          </p:cNvCxnSpPr>
          <p:nvPr/>
        </p:nvCxnSpPr>
        <p:spPr>
          <a:xfrm>
            <a:off x="3424682" y="492870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56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969DFF-617C-47E2-B0EE-597C03A0B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i="1" dirty="0"/>
                  <a:t>Autonomous</a:t>
                </a:r>
                <a:r>
                  <a:rPr lang="en-US" dirty="0"/>
                  <a:t> linear system has no inputs: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Solution of autonomous linear system can be fully characterized: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is a matrix exponential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is usually approximated to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terms</a:t>
                </a:r>
              </a:p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is easy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diagonal matrix (non-zero elements are only on the diagonal)</a:t>
                </a:r>
              </a:p>
              <a:p>
                <a:r>
                  <a:rPr lang="en-US" dirty="0"/>
                  <a:t>In practice, numerical integration methods outperform matrix exponential</a:t>
                </a:r>
              </a:p>
              <a:p>
                <a:r>
                  <a:rPr lang="en-US" dirty="0"/>
                  <a:t>For a linear system with </a:t>
                </a:r>
                <a:r>
                  <a:rPr lang="en-US" b="1" i="1" dirty="0"/>
                  <a:t>exogenous</a:t>
                </a:r>
                <a:r>
                  <a:rPr lang="en-US" dirty="0"/>
                  <a:t> inputs?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4969DFF-617C-47E2-B0EE-597C03A0B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7519D2E-62FE-4717-8F52-549CFE77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180B6-819A-475B-AEFA-A3C88648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17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5633F-B198-4640-8ADA-44B7112C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324897"/>
          </a:xfrm>
        </p:spPr>
        <p:txBody>
          <a:bodyPr/>
          <a:lstStyle/>
          <a:p>
            <a:r>
              <a:rPr lang="en-US" dirty="0"/>
              <a:t>Property capturing the ability of a system to return to a quiescent state after perturbation</a:t>
            </a:r>
          </a:p>
          <a:p>
            <a:pPr lvl="1"/>
            <a:r>
              <a:rPr lang="en-US" dirty="0"/>
              <a:t>Stable systems recover after disturbances, unstable systems may not</a:t>
            </a:r>
          </a:p>
          <a:p>
            <a:pPr lvl="1"/>
            <a:r>
              <a:rPr lang="en-US" dirty="0"/>
              <a:t>Almost always a desirable property for a system design</a:t>
            </a:r>
          </a:p>
          <a:p>
            <a:r>
              <a:rPr lang="en-US" dirty="0"/>
              <a:t>Fundamental problem in control: design controllers to </a:t>
            </a:r>
            <a:r>
              <a:rPr lang="en-US" i="1" dirty="0"/>
              <a:t>stabilize </a:t>
            </a:r>
            <a:r>
              <a:rPr lang="en-US" dirty="0"/>
              <a:t>a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3E29D-F8F3-4018-BE6C-3F2EED4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65D-9BE1-4E35-9A86-1ECAC5A6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F0052D-CC3D-4E65-8477-AFF23CF586AC}"/>
              </a:ext>
            </a:extLst>
          </p:cNvPr>
          <p:cNvGrpSpPr/>
          <p:nvPr/>
        </p:nvGrpSpPr>
        <p:grpSpPr>
          <a:xfrm>
            <a:off x="366272" y="3997845"/>
            <a:ext cx="4290252" cy="1753522"/>
            <a:chOff x="2256544" y="4001820"/>
            <a:chExt cx="4290252" cy="17535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DAA36B-BA48-41B7-8345-C1EE3936F833}"/>
                </a:ext>
              </a:extLst>
            </p:cNvPr>
            <p:cNvSpPr/>
            <p:nvPr/>
          </p:nvSpPr>
          <p:spPr>
            <a:xfrm rot="20938191">
              <a:off x="5001876" y="4001820"/>
              <a:ext cx="140099" cy="1213907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4063D-00FD-4F39-91C6-A0E768FC671D}"/>
                </a:ext>
              </a:extLst>
            </p:cNvPr>
            <p:cNvSpPr/>
            <p:nvPr/>
          </p:nvSpPr>
          <p:spPr>
            <a:xfrm>
              <a:off x="3941909" y="5259588"/>
              <a:ext cx="2604887" cy="2074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731939-0B85-4141-8ED4-0AD877EE33F7}"/>
                </a:ext>
              </a:extLst>
            </p:cNvPr>
            <p:cNvSpPr/>
            <p:nvPr/>
          </p:nvSpPr>
          <p:spPr>
            <a:xfrm>
              <a:off x="4249270" y="5471032"/>
              <a:ext cx="284309" cy="28431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352560-7341-49DA-8CD8-2DFEB3449590}"/>
                </a:ext>
              </a:extLst>
            </p:cNvPr>
            <p:cNvSpPr/>
            <p:nvPr/>
          </p:nvSpPr>
          <p:spPr>
            <a:xfrm>
              <a:off x="5893279" y="5467057"/>
              <a:ext cx="284309" cy="28431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lay 7">
              <a:extLst>
                <a:ext uri="{FF2B5EF4-FFF2-40B4-BE49-F238E27FC236}">
                  <a16:creationId xmlns:a16="http://schemas.microsoft.com/office/drawing/2014/main" id="{D8802ACB-2BF0-484C-9726-8643CCA6CABE}"/>
                </a:ext>
              </a:extLst>
            </p:cNvPr>
            <p:cNvSpPr/>
            <p:nvPr/>
          </p:nvSpPr>
          <p:spPr>
            <a:xfrm rot="4715334">
              <a:off x="5028559" y="5180760"/>
              <a:ext cx="431587" cy="365125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12E8DC-CD3E-4616-B96B-F2A49F1AA49D}"/>
                </a:ext>
              </a:extLst>
            </p:cNvPr>
            <p:cNvSpPr/>
            <p:nvPr/>
          </p:nvSpPr>
          <p:spPr>
            <a:xfrm>
              <a:off x="5153498" y="5259588"/>
              <a:ext cx="181708" cy="20746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77DD5A-612A-42EB-8063-BF5AFAC5D9B1}"/>
                </a:ext>
              </a:extLst>
            </p:cNvPr>
            <p:cNvCxnSpPr>
              <a:cxnSpLocks/>
            </p:cNvCxnSpPr>
            <p:nvPr/>
          </p:nvCxnSpPr>
          <p:spPr>
            <a:xfrm>
              <a:off x="2410226" y="4956203"/>
              <a:ext cx="1229445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5BD4B03-DD7A-486D-8305-85845261CAE4}"/>
                </a:ext>
              </a:extLst>
            </p:cNvPr>
            <p:cNvCxnSpPr>
              <a:cxnSpLocks/>
            </p:cNvCxnSpPr>
            <p:nvPr/>
          </p:nvCxnSpPr>
          <p:spPr>
            <a:xfrm>
              <a:off x="2580555" y="5115675"/>
              <a:ext cx="1229445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185F722-843D-476A-AF33-82D9FDCA4A93}"/>
                </a:ext>
              </a:extLst>
            </p:cNvPr>
            <p:cNvCxnSpPr>
              <a:cxnSpLocks/>
            </p:cNvCxnSpPr>
            <p:nvPr/>
          </p:nvCxnSpPr>
          <p:spPr>
            <a:xfrm>
              <a:off x="2256544" y="4842090"/>
              <a:ext cx="1229445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E449A44-3877-476C-824D-146D240AD768}"/>
              </a:ext>
            </a:extLst>
          </p:cNvPr>
          <p:cNvSpPr txBox="1">
            <a:spLocks/>
          </p:cNvSpPr>
          <p:nvPr/>
        </p:nvSpPr>
        <p:spPr>
          <a:xfrm>
            <a:off x="4935428" y="3657600"/>
            <a:ext cx="7061133" cy="209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Problem: Inverted Pendulum on a moving cart is inherently unstable, aim: keep it upright</a:t>
            </a:r>
          </a:p>
          <a:p>
            <a:r>
              <a:rPr lang="en-US" sz="2000" dirty="0"/>
              <a:t>Solution Strategy: Move cart in direction in the same direction as the pendulum’s falling direction</a:t>
            </a:r>
          </a:p>
          <a:p>
            <a:r>
              <a:rPr lang="en-US" sz="2000" dirty="0"/>
              <a:t>Design problem: Design a controller to stabilize the system by computing velocity and direction for cart travel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1C51616-7E18-47F3-9C43-D85BEF9600C9}"/>
              </a:ext>
            </a:extLst>
          </p:cNvPr>
          <p:cNvSpPr/>
          <p:nvPr/>
        </p:nvSpPr>
        <p:spPr>
          <a:xfrm rot="9132603" flipH="1">
            <a:off x="3265641" y="4140975"/>
            <a:ext cx="750496" cy="739137"/>
          </a:xfrm>
          <a:prstGeom prst="arc">
            <a:avLst>
              <a:gd name="adj1" fmla="val 19825635"/>
              <a:gd name="adj2" fmla="val 4143023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0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1B975CA-8FA9-4EEC-95FE-3CB7A1BD8181}"/>
              </a:ext>
            </a:extLst>
          </p:cNvPr>
          <p:cNvSpPr/>
          <p:nvPr/>
        </p:nvSpPr>
        <p:spPr>
          <a:xfrm>
            <a:off x="8403644" y="1874520"/>
            <a:ext cx="3108960" cy="3108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F8C1C4-861E-4618-B456-B31F09093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209" y="1586276"/>
                <a:ext cx="7817030" cy="39769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Equilibrium point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is zero (say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Equilibrium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Lyapunov-stable if: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2"/>
                <a:r>
                  <a:rPr lang="en-US" dirty="0"/>
                  <a:t>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such that</a:t>
                </a:r>
              </a:p>
              <a:p>
                <a:pPr lvl="3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then, </a:t>
                </a:r>
              </a:p>
              <a:p>
                <a:pPr lvl="3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F8C1C4-861E-4618-B456-B31F09093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209" y="1586276"/>
                <a:ext cx="7817030" cy="3976964"/>
              </a:xfrm>
              <a:blipFill>
                <a:blip r:embed="rId2"/>
                <a:stretch>
                  <a:fillRect l="-935" t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3D41DA-2A5A-454D-95C7-8A65C5B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098AE-CF6F-482B-AF4C-B9D6C65F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00C8A6-47D4-4A6F-BFF8-F4C2B6F072F6}"/>
              </a:ext>
            </a:extLst>
          </p:cNvPr>
          <p:cNvSpPr/>
          <p:nvPr/>
        </p:nvSpPr>
        <p:spPr>
          <a:xfrm>
            <a:off x="9389120" y="2934531"/>
            <a:ext cx="1097280" cy="1097280"/>
          </a:xfrm>
          <a:prstGeom prst="ellipse">
            <a:avLst/>
          </a:prstGeom>
          <a:solidFill>
            <a:srgbClr val="FFC9CA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6170F0-DC11-4704-A9E7-867603A13370}"/>
              </a:ext>
            </a:extLst>
          </p:cNvPr>
          <p:cNvSpPr/>
          <p:nvPr/>
        </p:nvSpPr>
        <p:spPr>
          <a:xfrm>
            <a:off x="9912404" y="34290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A9F758-840F-4B67-AA68-2BE427013E2A}"/>
                  </a:ext>
                </a:extLst>
              </p:cNvPr>
              <p:cNvSpPr txBox="1"/>
              <p:nvPr/>
            </p:nvSpPr>
            <p:spPr>
              <a:xfrm>
                <a:off x="8541087" y="1194273"/>
                <a:ext cx="731611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A9F758-840F-4B67-AA68-2BE42701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87" y="1194273"/>
                <a:ext cx="73161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1651E2-9448-490C-B035-E0BF8EFA3149}"/>
              </a:ext>
            </a:extLst>
          </p:cNvPr>
          <p:cNvCxnSpPr>
            <a:cxnSpLocks/>
          </p:cNvCxnSpPr>
          <p:nvPr/>
        </p:nvCxnSpPr>
        <p:spPr>
          <a:xfrm>
            <a:off x="9272698" y="1840604"/>
            <a:ext cx="676580" cy="154016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A39AD7-40CA-4598-B8D8-8BF9B478653A}"/>
                  </a:ext>
                </a:extLst>
              </p:cNvPr>
              <p:cNvSpPr txBox="1"/>
              <p:nvPr/>
            </p:nvSpPr>
            <p:spPr>
              <a:xfrm>
                <a:off x="10149840" y="5087396"/>
                <a:ext cx="1267078" cy="646331"/>
              </a:xfrm>
              <a:prstGeom prst="rect">
                <a:avLst/>
              </a:prstGeom>
              <a:solidFill>
                <a:srgbClr val="FFC9CA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/>
                  <a:t>-ball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A39AD7-40CA-4598-B8D8-8BF9B4786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840" y="5087396"/>
                <a:ext cx="1267078" cy="646331"/>
              </a:xfrm>
              <a:prstGeom prst="rect">
                <a:avLst/>
              </a:prstGeom>
              <a:blipFill>
                <a:blip r:embed="rId4"/>
                <a:stretch>
                  <a:fillRect t="-13889" r="-123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F90B38F-143D-44EA-B344-154D2BD8E443}"/>
              </a:ext>
            </a:extLst>
          </p:cNvPr>
          <p:cNvSpPr/>
          <p:nvPr/>
        </p:nvSpPr>
        <p:spPr>
          <a:xfrm>
            <a:off x="10019980" y="30666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E46AF5-8CD7-42D1-BFF6-5FF6658DA4BF}"/>
              </a:ext>
            </a:extLst>
          </p:cNvPr>
          <p:cNvSpPr/>
          <p:nvPr/>
        </p:nvSpPr>
        <p:spPr>
          <a:xfrm>
            <a:off x="8524639" y="2875527"/>
            <a:ext cx="2793066" cy="1534028"/>
          </a:xfrm>
          <a:custGeom>
            <a:avLst/>
            <a:gdLst>
              <a:gd name="connsiteX0" fmla="*/ 1230397 w 2249869"/>
              <a:gd name="connsiteY0" fmla="*/ 154358 h 1540294"/>
              <a:gd name="connsiteX1" fmla="*/ 1583863 w 2249869"/>
              <a:gd name="connsiteY1" fmla="*/ 16045 h 1540294"/>
              <a:gd name="connsiteX2" fmla="*/ 2237006 w 2249869"/>
              <a:gd name="connsiteY2" fmla="*/ 484771 h 1540294"/>
              <a:gd name="connsiteX3" fmla="*/ 1945012 w 2249869"/>
              <a:gd name="connsiteY3" fmla="*/ 1145598 h 1540294"/>
              <a:gd name="connsiteX4" fmla="*/ 1084400 w 2249869"/>
              <a:gd name="connsiteY4" fmla="*/ 1537484 h 1540294"/>
              <a:gd name="connsiteX5" fmla="*/ 62424 w 2249869"/>
              <a:gd name="connsiteY5" fmla="*/ 953497 h 1540294"/>
              <a:gd name="connsiteX6" fmla="*/ 200737 w 2249869"/>
              <a:gd name="connsiteY6" fmla="*/ 269618 h 1540294"/>
              <a:gd name="connsiteX7" fmla="*/ 930720 w 2249869"/>
              <a:gd name="connsiteY7" fmla="*/ 200462 h 1540294"/>
              <a:gd name="connsiteX8" fmla="*/ 1345658 w 2249869"/>
              <a:gd name="connsiteY8" fmla="*/ 354142 h 1540294"/>
              <a:gd name="connsiteX9" fmla="*/ 1145873 w 2249869"/>
              <a:gd name="connsiteY9" fmla="*/ 784448 h 1540294"/>
              <a:gd name="connsiteX10" fmla="*/ 946088 w 2249869"/>
              <a:gd name="connsiteY10" fmla="*/ 853605 h 1540294"/>
              <a:gd name="connsiteX0" fmla="*/ 1211905 w 2249869"/>
              <a:gd name="connsiteY0" fmla="*/ 265243 h 1528234"/>
              <a:gd name="connsiteX1" fmla="*/ 1583863 w 2249869"/>
              <a:gd name="connsiteY1" fmla="*/ 3985 h 1528234"/>
              <a:gd name="connsiteX2" fmla="*/ 2237006 w 2249869"/>
              <a:gd name="connsiteY2" fmla="*/ 472711 h 1528234"/>
              <a:gd name="connsiteX3" fmla="*/ 1945012 w 2249869"/>
              <a:gd name="connsiteY3" fmla="*/ 1133538 h 1528234"/>
              <a:gd name="connsiteX4" fmla="*/ 1084400 w 2249869"/>
              <a:gd name="connsiteY4" fmla="*/ 1525424 h 1528234"/>
              <a:gd name="connsiteX5" fmla="*/ 62424 w 2249869"/>
              <a:gd name="connsiteY5" fmla="*/ 941437 h 1528234"/>
              <a:gd name="connsiteX6" fmla="*/ 200737 w 2249869"/>
              <a:gd name="connsiteY6" fmla="*/ 257558 h 1528234"/>
              <a:gd name="connsiteX7" fmla="*/ 930720 w 2249869"/>
              <a:gd name="connsiteY7" fmla="*/ 188402 h 1528234"/>
              <a:gd name="connsiteX8" fmla="*/ 1345658 w 2249869"/>
              <a:gd name="connsiteY8" fmla="*/ 342082 h 1528234"/>
              <a:gd name="connsiteX9" fmla="*/ 1145873 w 2249869"/>
              <a:gd name="connsiteY9" fmla="*/ 772388 h 1528234"/>
              <a:gd name="connsiteX10" fmla="*/ 946088 w 2249869"/>
              <a:gd name="connsiteY10" fmla="*/ 841545 h 1528234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1345658 w 2249869"/>
              <a:gd name="connsiteY8" fmla="*/ 347876 h 1534028"/>
              <a:gd name="connsiteX9" fmla="*/ 1145873 w 2249869"/>
              <a:gd name="connsiteY9" fmla="*/ 778182 h 1534028"/>
              <a:gd name="connsiteX10" fmla="*/ 946088 w 2249869"/>
              <a:gd name="connsiteY10" fmla="*/ 847339 h 1534028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1345658 w 2249869"/>
              <a:gd name="connsiteY8" fmla="*/ 347876 h 1534028"/>
              <a:gd name="connsiteX9" fmla="*/ 1145873 w 2249869"/>
              <a:gd name="connsiteY9" fmla="*/ 778182 h 1534028"/>
              <a:gd name="connsiteX10" fmla="*/ 1087861 w 2249869"/>
              <a:gd name="connsiteY10" fmla="*/ 947232 h 1534028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1154574 w 2249869"/>
              <a:gd name="connsiteY8" fmla="*/ 393981 h 1534028"/>
              <a:gd name="connsiteX9" fmla="*/ 1145873 w 2249869"/>
              <a:gd name="connsiteY9" fmla="*/ 778182 h 1534028"/>
              <a:gd name="connsiteX10" fmla="*/ 1087861 w 2249869"/>
              <a:gd name="connsiteY10" fmla="*/ 947232 h 1534028"/>
              <a:gd name="connsiteX0" fmla="*/ 1273545 w 2249869"/>
              <a:gd name="connsiteY0" fmla="*/ 194196 h 1534028"/>
              <a:gd name="connsiteX1" fmla="*/ 1583863 w 2249869"/>
              <a:gd name="connsiteY1" fmla="*/ 9779 h 1534028"/>
              <a:gd name="connsiteX2" fmla="*/ 2237006 w 2249869"/>
              <a:gd name="connsiteY2" fmla="*/ 478505 h 1534028"/>
              <a:gd name="connsiteX3" fmla="*/ 1945012 w 2249869"/>
              <a:gd name="connsiteY3" fmla="*/ 1139332 h 1534028"/>
              <a:gd name="connsiteX4" fmla="*/ 1084400 w 2249869"/>
              <a:gd name="connsiteY4" fmla="*/ 1531218 h 1534028"/>
              <a:gd name="connsiteX5" fmla="*/ 62424 w 2249869"/>
              <a:gd name="connsiteY5" fmla="*/ 947231 h 1534028"/>
              <a:gd name="connsiteX6" fmla="*/ 200737 w 2249869"/>
              <a:gd name="connsiteY6" fmla="*/ 263352 h 1534028"/>
              <a:gd name="connsiteX7" fmla="*/ 930720 w 2249869"/>
              <a:gd name="connsiteY7" fmla="*/ 194196 h 1534028"/>
              <a:gd name="connsiteX8" fmla="*/ 938833 w 2249869"/>
              <a:gd name="connsiteY8" fmla="*/ 455453 h 1534028"/>
              <a:gd name="connsiteX9" fmla="*/ 1145873 w 2249869"/>
              <a:gd name="connsiteY9" fmla="*/ 778182 h 1534028"/>
              <a:gd name="connsiteX10" fmla="*/ 1087861 w 2249869"/>
              <a:gd name="connsiteY10" fmla="*/ 947232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136563 w 2240559"/>
              <a:gd name="connsiteY9" fmla="*/ 778182 h 1534028"/>
              <a:gd name="connsiteX10" fmla="*/ 1078551 w 2240559"/>
              <a:gd name="connsiteY10" fmla="*/ 947232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081086 w 2240559"/>
              <a:gd name="connsiteY9" fmla="*/ 839654 h 1534028"/>
              <a:gd name="connsiteX10" fmla="*/ 1078551 w 2240559"/>
              <a:gd name="connsiteY10" fmla="*/ 947232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081086 w 2240559"/>
              <a:gd name="connsiteY9" fmla="*/ 839654 h 1534028"/>
              <a:gd name="connsiteX10" fmla="*/ 1029239 w 2240559"/>
              <a:gd name="connsiteY10" fmla="*/ 1223857 h 1534028"/>
              <a:gd name="connsiteX0" fmla="*/ 1264235 w 2240559"/>
              <a:gd name="connsiteY0" fmla="*/ 194196 h 1534028"/>
              <a:gd name="connsiteX1" fmla="*/ 1574553 w 2240559"/>
              <a:gd name="connsiteY1" fmla="*/ 9779 h 1534028"/>
              <a:gd name="connsiteX2" fmla="*/ 2227696 w 2240559"/>
              <a:gd name="connsiteY2" fmla="*/ 478505 h 1534028"/>
              <a:gd name="connsiteX3" fmla="*/ 1935702 w 2240559"/>
              <a:gd name="connsiteY3" fmla="*/ 1139332 h 1534028"/>
              <a:gd name="connsiteX4" fmla="*/ 1075090 w 2240559"/>
              <a:gd name="connsiteY4" fmla="*/ 1531218 h 1534028"/>
              <a:gd name="connsiteX5" fmla="*/ 53114 w 2240559"/>
              <a:gd name="connsiteY5" fmla="*/ 947231 h 1534028"/>
              <a:gd name="connsiteX6" fmla="*/ 191427 w 2240559"/>
              <a:gd name="connsiteY6" fmla="*/ 263352 h 1534028"/>
              <a:gd name="connsiteX7" fmla="*/ 588553 w 2240559"/>
              <a:gd name="connsiteY7" fmla="*/ 201881 h 1534028"/>
              <a:gd name="connsiteX8" fmla="*/ 929523 w 2240559"/>
              <a:gd name="connsiteY8" fmla="*/ 455453 h 1534028"/>
              <a:gd name="connsiteX9" fmla="*/ 1081086 w 2240559"/>
              <a:gd name="connsiteY9" fmla="*/ 839654 h 1534028"/>
              <a:gd name="connsiteX10" fmla="*/ 918287 w 2240559"/>
              <a:gd name="connsiteY10" fmla="*/ 1223857 h 15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0559" h="1534028">
                <a:moveTo>
                  <a:pt x="1264235" y="194196"/>
                </a:moveTo>
                <a:cubicBezTo>
                  <a:pt x="1357084" y="97505"/>
                  <a:pt x="1413976" y="-37606"/>
                  <a:pt x="1574553" y="9779"/>
                </a:cubicBezTo>
                <a:cubicBezTo>
                  <a:pt x="1735130" y="57164"/>
                  <a:pt x="2167505" y="290246"/>
                  <a:pt x="2227696" y="478505"/>
                </a:cubicBezTo>
                <a:cubicBezTo>
                  <a:pt x="2287887" y="666764"/>
                  <a:pt x="2127803" y="963880"/>
                  <a:pt x="1935702" y="1139332"/>
                </a:cubicBezTo>
                <a:cubicBezTo>
                  <a:pt x="1743601" y="1314784"/>
                  <a:pt x="1388855" y="1563235"/>
                  <a:pt x="1075090" y="1531218"/>
                </a:cubicBezTo>
                <a:cubicBezTo>
                  <a:pt x="761325" y="1499201"/>
                  <a:pt x="200391" y="1158542"/>
                  <a:pt x="53114" y="947231"/>
                </a:cubicBezTo>
                <a:cubicBezTo>
                  <a:pt x="-94163" y="735920"/>
                  <a:pt x="102187" y="387577"/>
                  <a:pt x="191427" y="263352"/>
                </a:cubicBezTo>
                <a:cubicBezTo>
                  <a:pt x="280667" y="139127"/>
                  <a:pt x="465537" y="169864"/>
                  <a:pt x="588553" y="201881"/>
                </a:cubicBezTo>
                <a:cubicBezTo>
                  <a:pt x="711569" y="233898"/>
                  <a:pt x="847434" y="349158"/>
                  <a:pt x="929523" y="455453"/>
                </a:cubicBezTo>
                <a:cubicBezTo>
                  <a:pt x="1011612" y="561748"/>
                  <a:pt x="1082959" y="711587"/>
                  <a:pt x="1081086" y="839654"/>
                </a:cubicBezTo>
                <a:cubicBezTo>
                  <a:pt x="1079213" y="967721"/>
                  <a:pt x="984882" y="1230900"/>
                  <a:pt x="918287" y="1223857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E24BDD2-0A00-49F4-B989-AD64C84211A0}"/>
              </a:ext>
            </a:extLst>
          </p:cNvPr>
          <p:cNvSpPr/>
          <p:nvPr/>
        </p:nvSpPr>
        <p:spPr>
          <a:xfrm>
            <a:off x="9248367" y="3854309"/>
            <a:ext cx="407254" cy="268942"/>
          </a:xfrm>
          <a:custGeom>
            <a:avLst/>
            <a:gdLst>
              <a:gd name="connsiteX0" fmla="*/ 368834 w 368834"/>
              <a:gd name="connsiteY0" fmla="*/ 130629 h 130629"/>
              <a:gd name="connsiteX1" fmla="*/ 0 w 368834"/>
              <a:gd name="connsiteY1" fmla="*/ 0 h 130629"/>
              <a:gd name="connsiteX0" fmla="*/ 368834 w 368834"/>
              <a:gd name="connsiteY0" fmla="*/ 130629 h 130629"/>
              <a:gd name="connsiteX1" fmla="*/ 194345 w 368834"/>
              <a:gd name="connsiteY1" fmla="*/ 33043 h 130629"/>
              <a:gd name="connsiteX2" fmla="*/ 0 w 368834"/>
              <a:gd name="connsiteY2" fmla="*/ 0 h 130629"/>
              <a:gd name="connsiteX0" fmla="*/ 368834 w 368834"/>
              <a:gd name="connsiteY0" fmla="*/ 130629 h 145362"/>
              <a:gd name="connsiteX1" fmla="*/ 117505 w 368834"/>
              <a:gd name="connsiteY1" fmla="*/ 140620 h 145362"/>
              <a:gd name="connsiteX2" fmla="*/ 0 w 368834"/>
              <a:gd name="connsiteY2" fmla="*/ 0 h 145362"/>
              <a:gd name="connsiteX0" fmla="*/ 407254 w 407254"/>
              <a:gd name="connsiteY0" fmla="*/ 268942 h 283675"/>
              <a:gd name="connsiteX1" fmla="*/ 155925 w 407254"/>
              <a:gd name="connsiteY1" fmla="*/ 278933 h 283675"/>
              <a:gd name="connsiteX2" fmla="*/ 0 w 407254"/>
              <a:gd name="connsiteY2" fmla="*/ 0 h 283675"/>
              <a:gd name="connsiteX0" fmla="*/ 407254 w 407254"/>
              <a:gd name="connsiteY0" fmla="*/ 268942 h 314170"/>
              <a:gd name="connsiteX1" fmla="*/ 155925 w 407254"/>
              <a:gd name="connsiteY1" fmla="*/ 278933 h 314170"/>
              <a:gd name="connsiteX2" fmla="*/ 0 w 407254"/>
              <a:gd name="connsiteY2" fmla="*/ 0 h 314170"/>
              <a:gd name="connsiteX0" fmla="*/ 407254 w 407254"/>
              <a:gd name="connsiteY0" fmla="*/ 268942 h 268942"/>
              <a:gd name="connsiteX1" fmla="*/ 140557 w 407254"/>
              <a:gd name="connsiteY1" fmla="*/ 163672 h 268942"/>
              <a:gd name="connsiteX2" fmla="*/ 0 w 407254"/>
              <a:gd name="connsiteY2" fmla="*/ 0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254" h="268942">
                <a:moveTo>
                  <a:pt x="407254" y="268942"/>
                </a:moveTo>
                <a:cubicBezTo>
                  <a:pt x="333723" y="249220"/>
                  <a:pt x="192532" y="256650"/>
                  <a:pt x="140557" y="163672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7A670D-5690-4C2D-828B-FB61B89444DD}"/>
                  </a:ext>
                </a:extLst>
              </p:cNvPr>
              <p:cNvSpPr txBox="1"/>
              <p:nvPr/>
            </p:nvSpPr>
            <p:spPr>
              <a:xfrm>
                <a:off x="10202701" y="1160357"/>
                <a:ext cx="1187697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7A670D-5690-4C2D-828B-FB61B8944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701" y="1160357"/>
                <a:ext cx="118769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2AAD96-47E4-4007-996E-D97253306D1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0065700" y="1734612"/>
            <a:ext cx="328110" cy="133208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ED5A89-CCA5-4010-873E-6F9B2BDA12D5}"/>
                  </a:ext>
                </a:extLst>
              </p:cNvPr>
              <p:cNvSpPr txBox="1"/>
              <p:nvPr/>
            </p:nvSpPr>
            <p:spPr>
              <a:xfrm>
                <a:off x="8633327" y="5083142"/>
                <a:ext cx="123008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/>
                  <a:t>-ball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ED5A89-CCA5-4010-873E-6F9B2BDA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327" y="5083142"/>
                <a:ext cx="1230080" cy="646331"/>
              </a:xfrm>
              <a:prstGeom prst="rect">
                <a:avLst/>
              </a:prstGeom>
              <a:blipFill>
                <a:blip r:embed="rId6"/>
                <a:stretch>
                  <a:fillRect t="-13889" r="-132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31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9E469E-4D55-46ED-90AA-0E8435B48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Equilibrium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asymptotically-stable </a:t>
                </a:r>
                <a:r>
                  <a:rPr lang="en-US" dirty="0" err="1"/>
                  <a:t>if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Lyapunov-stable </a:t>
                </a:r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</a:p>
              <a:p>
                <a:pPr lvl="1"/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Equilibrium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exponentially-stable if: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is asymptotically stable </a:t>
                </a:r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</a:p>
              <a:p>
                <a:pPr lvl="1"/>
                <a:r>
                  <a:rPr lang="en-US" dirty="0"/>
                  <a:t>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endParaRPr lang="en-US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9E469E-4D55-46ED-90AA-0E8435B48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D20074E-8605-4B6C-9C14-8636C885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+ Exponential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437B1-7608-4C92-92F0-D3F43681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17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B88BE6-63B2-4FBF-AB70-E70B3788E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Lyapunov stable: solutions starting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close from equilibrium point must remain close (within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forever</a:t>
                </a:r>
              </a:p>
              <a:p>
                <a:r>
                  <a:rPr lang="en-US" dirty="0"/>
                  <a:t>Asymptotically stable: solutions not only remain close, but also converge to the equilibrium</a:t>
                </a:r>
              </a:p>
              <a:p>
                <a:r>
                  <a:rPr lang="en-US" dirty="0"/>
                  <a:t>Exponentially stable: solutions not only converge to the equilibrium, but in fact converge at least as fast as a known exponential rate</a:t>
                </a:r>
              </a:p>
              <a:p>
                <a:pPr lvl="1"/>
                <a:r>
                  <a:rPr lang="en-US" dirty="0"/>
                  <a:t>All stable linear systems are exponentially stable</a:t>
                </a:r>
              </a:p>
              <a:p>
                <a:pPr lvl="1"/>
                <a:r>
                  <a:rPr lang="en-US" dirty="0"/>
                  <a:t>This need not be true for nonlinear systems!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B88BE6-63B2-4FBF-AB70-E70B3788E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8ED1177-3870-4CFA-A074-1542979B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definitions all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2632F-BE6D-426F-866F-10B80A5F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17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DF2AD-4406-4772-BDFF-080596A83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Eigenvalues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satisfying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called the eigenvector</a:t>
                </a:r>
              </a:p>
              <a:p>
                <a:pPr lvl="1"/>
                <a:r>
                  <a:rPr lang="en-US" dirty="0"/>
                  <a:t>Equivalent to saying: values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the identity matrix</a:t>
                </a:r>
              </a:p>
              <a:p>
                <a:r>
                  <a:rPr lang="en-US" dirty="0"/>
                  <a:t>Interesting result for linear systems: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asymptotically stable if and only if every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 negative real part</a:t>
                </a:r>
              </a:p>
              <a:p>
                <a:r>
                  <a:rPr lang="en-US" dirty="0"/>
                  <a:t>Lyapunov stable if and only if every eigenvalue has non-positive real part</a:t>
                </a:r>
              </a:p>
              <a:p>
                <a:r>
                  <a:rPr lang="en-US" dirty="0"/>
                  <a:t>Nonlinear systems: no simple analysis technique exists</a:t>
                </a:r>
              </a:p>
              <a:p>
                <a:pPr lvl="1"/>
                <a:r>
                  <a:rPr lang="en-US" dirty="0"/>
                  <a:t>Next time we will look at Lyapunov’s methods, which allow reasoning about stability of nonlinear systems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DF2AD-4406-4772-BDFF-080596A83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A5D2F18-9B1E-4422-96E7-08CBF319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stability for linear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34CD6-5551-4893-BC4B-160B410B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21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9C100-BE5F-4E1B-B347-CB971D71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 of linear control</a:t>
            </a:r>
          </a:p>
          <a:p>
            <a:r>
              <a:rPr lang="en-US" dirty="0"/>
              <a:t>Nonlinear control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887CB-5637-452B-95BA-034B4349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A0716-2D26-4D0C-8799-4D3D6E72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518B-959C-4626-AD99-E108A08B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Timed action</a:t>
                </a:r>
              </a:p>
              <a:p>
                <a:r>
                  <a:rPr lang="en-US" dirty="0"/>
                  <a:t>When machine stays in any given mode for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each clock variable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all other state variables remain unchanged</a:t>
                </a:r>
              </a:p>
              <a:p>
                <a:r>
                  <a:rPr lang="en-US" dirty="0"/>
                  <a:t>Captures timing constraints</a:t>
                </a:r>
              </a:p>
              <a:p>
                <a:pPr lvl="1"/>
                <a:r>
                  <a:rPr lang="en-US" sz="2400" dirty="0"/>
                  <a:t>Resetting c to 0 from off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dim and guard 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from dim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off specifies that these mode switches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1 second apart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8D79018-1335-44E9-A469-6C3DA3B7CC5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9661" y="1332703"/>
                <a:ext cx="4736107" cy="4479700"/>
              </a:xfrm>
              <a:prstGeom prst="rect">
                <a:avLst/>
              </a:prstGeom>
              <a:blipFill>
                <a:blip r:embed="rId2"/>
                <a:stretch>
                  <a:fillRect l="-2062" t="-1907" r="-3093" b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053EEAFD-D8C1-433D-B3B6-2FC9F9E4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in a timed state machine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CFBD06-9B2D-448F-8B35-5DD52C30E9E2}"/>
              </a:ext>
            </a:extLst>
          </p:cNvPr>
          <p:cNvGrpSpPr/>
          <p:nvPr/>
        </p:nvGrpSpPr>
        <p:grpSpPr>
          <a:xfrm>
            <a:off x="326232" y="1714470"/>
            <a:ext cx="6960123" cy="2714303"/>
            <a:chOff x="218533" y="2084624"/>
            <a:chExt cx="6960123" cy="27143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23F517-8E33-4CED-BED3-4301CF1C780E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BB7CD3B-4A49-4562-BDD6-99A93846A141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B2EE56-D1AC-419F-9DE7-4A243D5A81E9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ECCAFCF-44D5-4857-9CDC-00DDC9F4AA8E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3E9DEA-5C3B-4764-BD5D-C9906631F25B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1A4639-C9ED-43BF-B0B6-45457D2EED2E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CFD1C-B530-41D3-8C71-4C4BEC463381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24ADF4F-A6F6-4D72-BC9C-67F1E62A4F69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911D0E-9194-4438-A253-DCA01D6D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27D04-24B0-436E-8C32-7A6018C4D585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32C973-5CF2-4FBF-9EF3-6DC25D618A7E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6F7BB9-25C4-4A90-AC21-43A582B8AF6A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8063C6-EF21-45A6-87AC-B9A613FF3380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68B06B2-4E00-421A-91B7-66154E0F5752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D3D0B0-884E-4120-87AD-11584B5A5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FB8762-5F33-4B73-98C3-3FE2A0E36A6E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1883DD-E135-49A9-BEB4-E89A818F0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711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E9C3A-B37F-4ADF-899B-AC2EA49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Process Execution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9DC68-C7C5-4EAA-BA37-B354B5C0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F05A70-151F-4D00-8318-7E27654935D8}"/>
              </a:ext>
            </a:extLst>
          </p:cNvPr>
          <p:cNvGrpSpPr/>
          <p:nvPr/>
        </p:nvGrpSpPr>
        <p:grpSpPr>
          <a:xfrm>
            <a:off x="0" y="1761949"/>
            <a:ext cx="6960123" cy="2714303"/>
            <a:chOff x="218533" y="2084624"/>
            <a:chExt cx="6960123" cy="271430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0C8245-FFA9-4E8B-85F0-1B050A46C67A}"/>
                </a:ext>
              </a:extLst>
            </p:cNvPr>
            <p:cNvSpPr/>
            <p:nvPr/>
          </p:nvSpPr>
          <p:spPr>
            <a:xfrm>
              <a:off x="1420201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off</a:t>
              </a:r>
              <a:endParaRPr lang="en-US" baseline="-250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BB710A-0FF0-4D7A-AFCB-FA4BEF44552F}"/>
                </a:ext>
              </a:extLst>
            </p:cNvPr>
            <p:cNvSpPr/>
            <p:nvPr/>
          </p:nvSpPr>
          <p:spPr>
            <a:xfrm>
              <a:off x="3604600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dim</a:t>
              </a:r>
              <a:endParaRPr lang="en-US" baseline="-250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79D6B6-0898-4C7B-8577-1913F9654600}"/>
                </a:ext>
              </a:extLst>
            </p:cNvPr>
            <p:cNvSpPr/>
            <p:nvPr/>
          </p:nvSpPr>
          <p:spPr>
            <a:xfrm>
              <a:off x="6140367" y="3028057"/>
              <a:ext cx="826586" cy="62402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bright</a:t>
              </a:r>
              <a:endParaRPr lang="en-US" baseline="-250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BA8503-B15E-4BB9-87B9-008E0210FD96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2246787" y="3340069"/>
              <a:ext cx="1357813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3652D4-8421-49BF-9176-7E628CA5AF2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431186" y="3340069"/>
              <a:ext cx="170918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677A0-730A-480E-BEA2-5515A9AF0E03}"/>
                </a:ext>
              </a:extLst>
            </p:cNvPr>
            <p:cNvSpPr/>
            <p:nvPr/>
          </p:nvSpPr>
          <p:spPr>
            <a:xfrm>
              <a:off x="2081685" y="3601484"/>
              <a:ext cx="4357535" cy="885991"/>
            </a:xfrm>
            <a:custGeom>
              <a:avLst/>
              <a:gdLst>
                <a:gd name="connsiteX0" fmla="*/ 4445000 w 4445000"/>
                <a:gd name="connsiteY0" fmla="*/ 33867 h 326122"/>
                <a:gd name="connsiteX1" fmla="*/ 2065867 w 4445000"/>
                <a:gd name="connsiteY1" fmla="*/ 325967 h 326122"/>
                <a:gd name="connsiteX2" fmla="*/ 0 w 4445000"/>
                <a:gd name="connsiteY2" fmla="*/ 0 h 326122"/>
                <a:gd name="connsiteX0" fmla="*/ 4351866 w 4351866"/>
                <a:gd name="connsiteY0" fmla="*/ 25400 h 326051"/>
                <a:gd name="connsiteX1" fmla="*/ 2065867 w 4351866"/>
                <a:gd name="connsiteY1" fmla="*/ 325967 h 326051"/>
                <a:gd name="connsiteX2" fmla="*/ 0 w 4351866"/>
                <a:gd name="connsiteY2" fmla="*/ 0 h 326051"/>
                <a:gd name="connsiteX0" fmla="*/ 4246033 w 4246033"/>
                <a:gd name="connsiteY0" fmla="*/ 21167 h 326024"/>
                <a:gd name="connsiteX1" fmla="*/ 2065867 w 4246033"/>
                <a:gd name="connsiteY1" fmla="*/ 325967 h 326024"/>
                <a:gd name="connsiteX2" fmla="*/ 0 w 4246033"/>
                <a:gd name="connsiteY2" fmla="*/ 0 h 3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6033" h="326024">
                  <a:moveTo>
                    <a:pt x="4246033" y="21167"/>
                  </a:moveTo>
                  <a:cubicBezTo>
                    <a:pt x="3426883" y="170039"/>
                    <a:pt x="2773539" y="329495"/>
                    <a:pt x="2065867" y="325967"/>
                  </a:cubicBezTo>
                  <a:cubicBezTo>
                    <a:pt x="1358195" y="322439"/>
                    <a:pt x="662517" y="160161"/>
                    <a:pt x="0" y="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71A72B-8AFB-4D93-9AAB-1713A7DC9CD8}"/>
                </a:ext>
              </a:extLst>
            </p:cNvPr>
            <p:cNvSpPr/>
            <p:nvPr/>
          </p:nvSpPr>
          <p:spPr>
            <a:xfrm>
              <a:off x="6797620" y="2824136"/>
              <a:ext cx="381036" cy="373257"/>
            </a:xfrm>
            <a:custGeom>
              <a:avLst/>
              <a:gdLst>
                <a:gd name="connsiteX0" fmla="*/ 135466 w 341178"/>
                <a:gd name="connsiteY0" fmla="*/ 374093 h 374093"/>
                <a:gd name="connsiteX1" fmla="*/ 292100 w 341178"/>
                <a:gd name="connsiteY1" fmla="*/ 327526 h 374093"/>
                <a:gd name="connsiteX2" fmla="*/ 338666 w 341178"/>
                <a:gd name="connsiteY2" fmla="*/ 204760 h 374093"/>
                <a:gd name="connsiteX3" fmla="*/ 317500 w 341178"/>
                <a:gd name="connsiteY3" fmla="*/ 90460 h 374093"/>
                <a:gd name="connsiteX4" fmla="*/ 173566 w 341178"/>
                <a:gd name="connsiteY4" fmla="*/ 1560 h 374093"/>
                <a:gd name="connsiteX5" fmla="*/ 67733 w 341178"/>
                <a:gd name="connsiteY5" fmla="*/ 35426 h 374093"/>
                <a:gd name="connsiteX6" fmla="*/ 21166 w 341178"/>
                <a:gd name="connsiteY6" fmla="*/ 56593 h 374093"/>
                <a:gd name="connsiteX7" fmla="*/ 0 w 341178"/>
                <a:gd name="connsiteY7" fmla="*/ 251326 h 374093"/>
                <a:gd name="connsiteX0" fmla="*/ 135466 w 341178"/>
                <a:gd name="connsiteY0" fmla="*/ 373504 h 373504"/>
                <a:gd name="connsiteX1" fmla="*/ 292100 w 341178"/>
                <a:gd name="connsiteY1" fmla="*/ 326937 h 373504"/>
                <a:gd name="connsiteX2" fmla="*/ 338666 w 341178"/>
                <a:gd name="connsiteY2" fmla="*/ 204171 h 373504"/>
                <a:gd name="connsiteX3" fmla="*/ 317500 w 341178"/>
                <a:gd name="connsiteY3" fmla="*/ 89871 h 373504"/>
                <a:gd name="connsiteX4" fmla="*/ 173566 w 341178"/>
                <a:gd name="connsiteY4" fmla="*/ 971 h 373504"/>
                <a:gd name="connsiteX5" fmla="*/ 21166 w 341178"/>
                <a:gd name="connsiteY5" fmla="*/ 56004 h 373504"/>
                <a:gd name="connsiteX6" fmla="*/ 0 w 341178"/>
                <a:gd name="connsiteY6" fmla="*/ 250737 h 373504"/>
                <a:gd name="connsiteX0" fmla="*/ 135466 w 341178"/>
                <a:gd name="connsiteY0" fmla="*/ 372533 h 372533"/>
                <a:gd name="connsiteX1" fmla="*/ 292100 w 341178"/>
                <a:gd name="connsiteY1" fmla="*/ 325966 h 372533"/>
                <a:gd name="connsiteX2" fmla="*/ 338666 w 341178"/>
                <a:gd name="connsiteY2" fmla="*/ 203200 h 372533"/>
                <a:gd name="connsiteX3" fmla="*/ 317500 w 341178"/>
                <a:gd name="connsiteY3" fmla="*/ 88900 h 372533"/>
                <a:gd name="connsiteX4" fmla="*/ 173566 w 341178"/>
                <a:gd name="connsiteY4" fmla="*/ 0 h 372533"/>
                <a:gd name="connsiteX5" fmla="*/ 29632 w 341178"/>
                <a:gd name="connsiteY5" fmla="*/ 88900 h 372533"/>
                <a:gd name="connsiteX6" fmla="*/ 0 w 341178"/>
                <a:gd name="connsiteY6" fmla="*/ 249766 h 372533"/>
                <a:gd name="connsiteX0" fmla="*/ 135466 w 339364"/>
                <a:gd name="connsiteY0" fmla="*/ 373286 h 373286"/>
                <a:gd name="connsiteX1" fmla="*/ 292100 w 339364"/>
                <a:gd name="connsiteY1" fmla="*/ 326719 h 373286"/>
                <a:gd name="connsiteX2" fmla="*/ 338666 w 339364"/>
                <a:gd name="connsiteY2" fmla="*/ 203953 h 373286"/>
                <a:gd name="connsiteX3" fmla="*/ 309033 w 339364"/>
                <a:gd name="connsiteY3" fmla="*/ 55786 h 373286"/>
                <a:gd name="connsiteX4" fmla="*/ 173566 w 339364"/>
                <a:gd name="connsiteY4" fmla="*/ 753 h 373286"/>
                <a:gd name="connsiteX5" fmla="*/ 29632 w 339364"/>
                <a:gd name="connsiteY5" fmla="*/ 89653 h 373286"/>
                <a:gd name="connsiteX6" fmla="*/ 0 w 339364"/>
                <a:gd name="connsiteY6" fmla="*/ 250519 h 373286"/>
                <a:gd name="connsiteX0" fmla="*/ 135466 w 347533"/>
                <a:gd name="connsiteY0" fmla="*/ 373354 h 373354"/>
                <a:gd name="connsiteX1" fmla="*/ 292100 w 347533"/>
                <a:gd name="connsiteY1" fmla="*/ 326787 h 373354"/>
                <a:gd name="connsiteX2" fmla="*/ 347132 w 347533"/>
                <a:gd name="connsiteY2" fmla="*/ 220954 h 373354"/>
                <a:gd name="connsiteX3" fmla="*/ 309033 w 347533"/>
                <a:gd name="connsiteY3" fmla="*/ 55854 h 373354"/>
                <a:gd name="connsiteX4" fmla="*/ 173566 w 347533"/>
                <a:gd name="connsiteY4" fmla="*/ 821 h 373354"/>
                <a:gd name="connsiteX5" fmla="*/ 29632 w 347533"/>
                <a:gd name="connsiteY5" fmla="*/ 89721 h 373354"/>
                <a:gd name="connsiteX6" fmla="*/ 0 w 347533"/>
                <a:gd name="connsiteY6" fmla="*/ 250587 h 373354"/>
                <a:gd name="connsiteX0" fmla="*/ 135466 w 381139"/>
                <a:gd name="connsiteY0" fmla="*/ 373257 h 373257"/>
                <a:gd name="connsiteX1" fmla="*/ 292100 w 381139"/>
                <a:gd name="connsiteY1" fmla="*/ 326690 h 373257"/>
                <a:gd name="connsiteX2" fmla="*/ 380999 w 381139"/>
                <a:gd name="connsiteY2" fmla="*/ 195457 h 373257"/>
                <a:gd name="connsiteX3" fmla="*/ 309033 w 381139"/>
                <a:gd name="connsiteY3" fmla="*/ 55757 h 373257"/>
                <a:gd name="connsiteX4" fmla="*/ 173566 w 381139"/>
                <a:gd name="connsiteY4" fmla="*/ 724 h 373257"/>
                <a:gd name="connsiteX5" fmla="*/ 29632 w 381139"/>
                <a:gd name="connsiteY5" fmla="*/ 89624 h 373257"/>
                <a:gd name="connsiteX6" fmla="*/ 0 w 381139"/>
                <a:gd name="connsiteY6" fmla="*/ 250490 h 373257"/>
                <a:gd name="connsiteX0" fmla="*/ 135466 w 381036"/>
                <a:gd name="connsiteY0" fmla="*/ 373257 h 373257"/>
                <a:gd name="connsiteX1" fmla="*/ 300567 w 381036"/>
                <a:gd name="connsiteY1" fmla="*/ 313990 h 373257"/>
                <a:gd name="connsiteX2" fmla="*/ 380999 w 381036"/>
                <a:gd name="connsiteY2" fmla="*/ 195457 h 373257"/>
                <a:gd name="connsiteX3" fmla="*/ 309033 w 381036"/>
                <a:gd name="connsiteY3" fmla="*/ 55757 h 373257"/>
                <a:gd name="connsiteX4" fmla="*/ 173566 w 381036"/>
                <a:gd name="connsiteY4" fmla="*/ 724 h 373257"/>
                <a:gd name="connsiteX5" fmla="*/ 29632 w 381036"/>
                <a:gd name="connsiteY5" fmla="*/ 89624 h 373257"/>
                <a:gd name="connsiteX6" fmla="*/ 0 w 381036"/>
                <a:gd name="connsiteY6" fmla="*/ 250490 h 3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36" h="373257">
                  <a:moveTo>
                    <a:pt x="135466" y="373257"/>
                  </a:moveTo>
                  <a:cubicBezTo>
                    <a:pt x="196849" y="364084"/>
                    <a:pt x="259645" y="343623"/>
                    <a:pt x="300567" y="313990"/>
                  </a:cubicBezTo>
                  <a:cubicBezTo>
                    <a:pt x="341489" y="284357"/>
                    <a:pt x="379588" y="238496"/>
                    <a:pt x="380999" y="195457"/>
                  </a:cubicBezTo>
                  <a:cubicBezTo>
                    <a:pt x="382410" y="152418"/>
                    <a:pt x="343605" y="88212"/>
                    <a:pt x="309033" y="55757"/>
                  </a:cubicBezTo>
                  <a:cubicBezTo>
                    <a:pt x="274461" y="23302"/>
                    <a:pt x="220133" y="-4920"/>
                    <a:pt x="173566" y="724"/>
                  </a:cubicBezTo>
                  <a:cubicBezTo>
                    <a:pt x="126999" y="6368"/>
                    <a:pt x="58560" y="47996"/>
                    <a:pt x="29632" y="89624"/>
                  </a:cubicBezTo>
                  <a:cubicBezTo>
                    <a:pt x="18343" y="125607"/>
                    <a:pt x="4938" y="171115"/>
                    <a:pt x="0" y="250490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/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c:=0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E585711-9EC9-4D91-94BB-9B4354BAF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776" y="3311403"/>
                  <a:ext cx="1324914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2765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EC712A-B635-4F40-92FF-8999EC26453B}"/>
                </a:ext>
              </a:extLst>
            </p:cNvPr>
            <p:cNvSpPr txBox="1"/>
            <p:nvPr/>
          </p:nvSpPr>
          <p:spPr>
            <a:xfrm>
              <a:off x="3644938" y="4460373"/>
              <a:ext cx="1153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(press==1)?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E1598E-D9F5-4B55-B6D8-A8E6F2F111EC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589102" y="3340069"/>
              <a:ext cx="83109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6D1E69-406C-49D4-B36E-93BB23218E5F}"/>
                </a:ext>
              </a:extLst>
            </p:cNvPr>
            <p:cNvSpPr txBox="1"/>
            <p:nvPr/>
          </p:nvSpPr>
          <p:spPr>
            <a:xfrm>
              <a:off x="218533" y="2928958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clock c:=0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5758A1-CDD1-46D6-82AD-E3EA29295B29}"/>
                </a:ext>
              </a:extLst>
            </p:cNvPr>
            <p:cNvSpPr/>
            <p:nvPr/>
          </p:nvSpPr>
          <p:spPr>
            <a:xfrm>
              <a:off x="1821116" y="2474254"/>
              <a:ext cx="2120793" cy="573427"/>
            </a:xfrm>
            <a:custGeom>
              <a:avLst/>
              <a:gdLst>
                <a:gd name="connsiteX0" fmla="*/ 2013217 w 2013217"/>
                <a:gd name="connsiteY0" fmla="*/ 522518 h 522518"/>
                <a:gd name="connsiteX1" fmla="*/ 1114185 w 2013217"/>
                <a:gd name="connsiteY1" fmla="*/ 4 h 522518"/>
                <a:gd name="connsiteX2" fmla="*/ 0 w 2013217"/>
                <a:gd name="connsiteY2" fmla="*/ 514834 h 5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217" h="522518">
                  <a:moveTo>
                    <a:pt x="2013217" y="522518"/>
                  </a:moveTo>
                  <a:cubicBezTo>
                    <a:pt x="1731469" y="261901"/>
                    <a:pt x="1449721" y="1285"/>
                    <a:pt x="1114185" y="4"/>
                  </a:cubicBezTo>
                  <a:cubicBezTo>
                    <a:pt x="778649" y="-1277"/>
                    <a:pt x="389324" y="256778"/>
                    <a:pt x="0" y="514834"/>
                  </a:cubicBezTo>
                </a:path>
              </a:pathLst>
            </a:cu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/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E98396-B45C-474D-B7D2-8F47B43A9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574" y="2084624"/>
                  <a:ext cx="1837875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656" t="-5455" r="-662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/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(press==1)?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sz="1600" dirty="0"/>
                    <a:t> (c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1600" dirty="0"/>
                    <a:t>1)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CD2E81B-B28E-49C4-8A68-30990BFA5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591" y="2934966"/>
                  <a:ext cx="183787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993" t="-5357" r="-66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AD1BA37-FF7A-4151-A991-56F20654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1" y="4896242"/>
            <a:ext cx="771016" cy="338554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US" sz="2400" dirty="0"/>
              <a:t>(off,0)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50A2248D-741E-4EAE-BD1D-88032C49FB26}"/>
              </a:ext>
            </a:extLst>
          </p:cNvPr>
          <p:cNvSpPr txBox="1">
            <a:spLocks/>
          </p:cNvSpPr>
          <p:nvPr/>
        </p:nvSpPr>
        <p:spPr>
          <a:xfrm>
            <a:off x="2009695" y="4896242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(off,0.5)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F9AD23-1CAD-4346-BD46-7B936CA40EBD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1148557" y="5065519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A2B34E28-C683-4FED-96F5-4D731FDABA7E}"/>
              </a:ext>
            </a:extLst>
          </p:cNvPr>
          <p:cNvSpPr txBox="1">
            <a:spLocks/>
          </p:cNvSpPr>
          <p:nvPr/>
        </p:nvSpPr>
        <p:spPr>
          <a:xfrm>
            <a:off x="3869919" y="4891239"/>
            <a:ext cx="1110241" cy="338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240075-F142-40FB-8BC4-4EDEBA3D2A9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008781" y="5060516"/>
            <a:ext cx="8611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Clock">
            <a:extLst>
              <a:ext uri="{FF2B5EF4-FFF2-40B4-BE49-F238E27FC236}">
                <a16:creationId xmlns:a16="http://schemas.microsoft.com/office/drawing/2014/main" id="{8965D917-7E09-4568-8726-30A2CAE69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8798" y="4958314"/>
            <a:ext cx="449052" cy="449052"/>
          </a:xfrm>
          <a:prstGeom prst="rect">
            <a:avLst/>
          </a:prstGeom>
        </p:spPr>
      </p:pic>
      <p:pic>
        <p:nvPicPr>
          <p:cNvPr id="51" name="Graphic 50" descr="Clock">
            <a:extLst>
              <a:ext uri="{FF2B5EF4-FFF2-40B4-BE49-F238E27FC236}">
                <a16:creationId xmlns:a16="http://schemas.microsoft.com/office/drawing/2014/main" id="{2543A277-606A-4BFB-906A-BA8C746C9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3758" y="4958314"/>
            <a:ext cx="449052" cy="4490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84A00CE-14A2-421F-A4ED-6105EFE5B35A}"/>
              </a:ext>
            </a:extLst>
          </p:cNvPr>
          <p:cNvSpPr txBox="1"/>
          <p:nvPr/>
        </p:nvSpPr>
        <p:spPr>
          <a:xfrm>
            <a:off x="6859246" y="4674037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AAB2C8-0137-4D98-9A5E-D9CB821A075B}"/>
              </a:ext>
            </a:extLst>
          </p:cNvPr>
          <p:cNvCxnSpPr>
            <a:cxnSpLocks/>
          </p:cNvCxnSpPr>
          <p:nvPr/>
        </p:nvCxnSpPr>
        <p:spPr>
          <a:xfrm flipV="1">
            <a:off x="4813204" y="5060516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36EACA90-9368-4AD4-9048-A912D894C9C2}"/>
              </a:ext>
            </a:extLst>
          </p:cNvPr>
          <p:cNvSpPr txBox="1">
            <a:spLocks/>
          </p:cNvSpPr>
          <p:nvPr/>
        </p:nvSpPr>
        <p:spPr>
          <a:xfrm>
            <a:off x="5821195" y="4892928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(dim,0.8)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ABA4F6-06AC-450F-9D65-ED9D3DD23A8A}"/>
              </a:ext>
            </a:extLst>
          </p:cNvPr>
          <p:cNvSpPr txBox="1"/>
          <p:nvPr/>
        </p:nvSpPr>
        <p:spPr>
          <a:xfrm>
            <a:off x="2932658" y="471487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sp>
        <p:nvSpPr>
          <p:cNvPr id="58" name="Content Placeholder 1">
            <a:extLst>
              <a:ext uri="{FF2B5EF4-FFF2-40B4-BE49-F238E27FC236}">
                <a16:creationId xmlns:a16="http://schemas.microsoft.com/office/drawing/2014/main" id="{67D7F2C1-5FAA-42C8-A9E3-E656464FAB01}"/>
              </a:ext>
            </a:extLst>
          </p:cNvPr>
          <p:cNvSpPr txBox="1">
            <a:spLocks/>
          </p:cNvSpPr>
          <p:nvPr/>
        </p:nvSpPr>
        <p:spPr>
          <a:xfrm>
            <a:off x="7871138" y="4878137"/>
            <a:ext cx="1548524" cy="379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/>
              <a:t>(bright,0.8)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8613C37-7E52-470A-9402-3ED336D89516}"/>
              </a:ext>
            </a:extLst>
          </p:cNvPr>
          <p:cNvCxnSpPr>
            <a:cxnSpLocks/>
          </p:cNvCxnSpPr>
          <p:nvPr/>
        </p:nvCxnSpPr>
        <p:spPr>
          <a:xfrm flipV="1">
            <a:off x="6940629" y="5022651"/>
            <a:ext cx="93651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C9968F8-4D40-4363-AAEA-97D44C92BBA7}"/>
              </a:ext>
            </a:extLst>
          </p:cNvPr>
          <p:cNvCxnSpPr>
            <a:cxnSpLocks/>
          </p:cNvCxnSpPr>
          <p:nvPr/>
        </p:nvCxnSpPr>
        <p:spPr>
          <a:xfrm>
            <a:off x="5422810" y="5668764"/>
            <a:ext cx="243896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5710CD-D308-41B3-9994-C10E7AB33B7E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4425040" y="5229793"/>
            <a:ext cx="997770" cy="4389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c 63" descr="Clock">
            <a:extLst>
              <a:ext uri="{FF2B5EF4-FFF2-40B4-BE49-F238E27FC236}">
                <a16:creationId xmlns:a16="http://schemas.microsoft.com/office/drawing/2014/main" id="{D6BA4E74-FABC-424D-8069-952CEE474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6544" y="5334076"/>
            <a:ext cx="449052" cy="449052"/>
          </a:xfrm>
          <a:prstGeom prst="rect">
            <a:avLst/>
          </a:prstGeom>
        </p:spPr>
      </p:pic>
      <p:sp>
        <p:nvSpPr>
          <p:cNvPr id="65" name="Content Placeholder 1">
            <a:extLst>
              <a:ext uri="{FF2B5EF4-FFF2-40B4-BE49-F238E27FC236}">
                <a16:creationId xmlns:a16="http://schemas.microsoft.com/office/drawing/2014/main" id="{790B24FD-AFCD-4B57-B32F-20C3784359BC}"/>
              </a:ext>
            </a:extLst>
          </p:cNvPr>
          <p:cNvSpPr txBox="1">
            <a:spLocks/>
          </p:cNvSpPr>
          <p:nvPr/>
        </p:nvSpPr>
        <p:spPr>
          <a:xfrm>
            <a:off x="7963990" y="5470716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(dim,3.8)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55840ECC-DCD5-4F01-A0E6-7881FF7CFB4D}"/>
              </a:ext>
            </a:extLst>
          </p:cNvPr>
          <p:cNvSpPr txBox="1">
            <a:spLocks/>
          </p:cNvSpPr>
          <p:nvPr/>
        </p:nvSpPr>
        <p:spPr>
          <a:xfrm>
            <a:off x="7375482" y="2122223"/>
            <a:ext cx="4816518" cy="188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Machine execution is through alternating timed transitions and mode switches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815FAA-766C-45FE-B176-E78166EF0413}"/>
              </a:ext>
            </a:extLst>
          </p:cNvPr>
          <p:cNvCxnSpPr>
            <a:cxnSpLocks/>
          </p:cNvCxnSpPr>
          <p:nvPr/>
        </p:nvCxnSpPr>
        <p:spPr>
          <a:xfrm>
            <a:off x="9194494" y="5606221"/>
            <a:ext cx="99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97C7BCF-D695-44AD-B955-E945B16B98F6}"/>
              </a:ext>
            </a:extLst>
          </p:cNvPr>
          <p:cNvSpPr txBox="1"/>
          <p:nvPr/>
        </p:nvSpPr>
        <p:spPr>
          <a:xfrm>
            <a:off x="9148817" y="5222739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(press==1)?</a:t>
            </a: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1F60487C-7FF9-40D1-9E3E-9E3C894E94E7}"/>
              </a:ext>
            </a:extLst>
          </p:cNvPr>
          <p:cNvSpPr txBox="1">
            <a:spLocks/>
          </p:cNvSpPr>
          <p:nvPr/>
        </p:nvSpPr>
        <p:spPr>
          <a:xfrm>
            <a:off x="10277975" y="5423671"/>
            <a:ext cx="1230504" cy="365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(off,3.8)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Input channel </a:t>
                </a:r>
                <a:r>
                  <a:rPr lang="en-US" dirty="0">
                    <a:solidFill>
                      <a:srgbClr val="FF0000"/>
                    </a:solidFill>
                  </a:rPr>
                  <a:t>in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Output channel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out </a:t>
                </a:r>
                <a:r>
                  <a:rPr lang="en-US" dirty="0"/>
                  <a:t>of type bool</a:t>
                </a:r>
              </a:p>
              <a:p>
                <a:r>
                  <a:rPr lang="en-US" dirty="0"/>
                  <a:t>State variable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x</a:t>
                </a:r>
                <a:r>
                  <a:rPr lang="en-US" dirty="0"/>
                  <a:t> of type bool+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.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indicates empty</a:t>
                </a:r>
              </a:p>
              <a:p>
                <a:r>
                  <a:rPr lang="en-US" dirty="0"/>
                  <a:t>If 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, then read new value into x, and set clock to 0</a:t>
                </a:r>
              </a:p>
              <a:p>
                <a:r>
                  <a:rPr lang="en-US" dirty="0"/>
                  <a:t>If clock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seconds, output value of x, and set x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B842EE-9CFB-4E94-BA8E-A5BB6159A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4526" y="1467351"/>
                <a:ext cx="5972115" cy="3903786"/>
              </a:xfrm>
              <a:blipFill>
                <a:blip r:embed="rId2"/>
                <a:stretch>
                  <a:fillRect l="-1224" t="-2656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89A1683-0128-4614-B590-20933FDE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Buffer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2BA18-E1CB-4B79-AAFC-FDACD8FC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15AA8-E008-4132-A078-BB325CF81928}"/>
              </a:ext>
            </a:extLst>
          </p:cNvPr>
          <p:cNvSpPr txBox="1"/>
          <p:nvPr/>
        </p:nvSpPr>
        <p:spPr>
          <a:xfrm>
            <a:off x="4872078" y="2272658"/>
            <a:ext cx="915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bool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BD3D74-E6B3-45E7-A43C-156493F31D06}"/>
              </a:ext>
            </a:extLst>
          </p:cNvPr>
          <p:cNvGrpSpPr/>
          <p:nvPr/>
        </p:nvGrpSpPr>
        <p:grpSpPr>
          <a:xfrm>
            <a:off x="0" y="1541532"/>
            <a:ext cx="5606847" cy="3897411"/>
            <a:chOff x="20042" y="1541532"/>
            <a:chExt cx="5606847" cy="3897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2B848-46A2-40B5-9381-70B05885355E}"/>
                </a:ext>
              </a:extLst>
            </p:cNvPr>
            <p:cNvSpPr/>
            <p:nvPr/>
          </p:nvSpPr>
          <p:spPr>
            <a:xfrm>
              <a:off x="1206585" y="1723596"/>
              <a:ext cx="3719413" cy="371534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14A381-F3B7-46E2-BF5E-E6B0F9BDF849}"/>
                </a:ext>
              </a:extLst>
            </p:cNvPr>
            <p:cNvCxnSpPr>
              <a:cxnSpLocks/>
            </p:cNvCxnSpPr>
            <p:nvPr/>
          </p:nvCxnSpPr>
          <p:spPr>
            <a:xfrm>
              <a:off x="4972811" y="2211839"/>
              <a:ext cx="65407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0FCB4D5-5532-4854-932C-734C1F85D29A}"/>
                </a:ext>
              </a:extLst>
            </p:cNvPr>
            <p:cNvCxnSpPr>
              <a:cxnSpLocks/>
            </p:cNvCxnSpPr>
            <p:nvPr/>
          </p:nvCxnSpPr>
          <p:spPr>
            <a:xfrm>
              <a:off x="92208" y="2135635"/>
              <a:ext cx="111437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55DF31-D189-4DEE-A7A0-624994297992}"/>
                </a:ext>
              </a:extLst>
            </p:cNvPr>
            <p:cNvSpPr txBox="1"/>
            <p:nvPr/>
          </p:nvSpPr>
          <p:spPr>
            <a:xfrm>
              <a:off x="20042" y="1541532"/>
              <a:ext cx="1186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bool</a:t>
              </a:r>
              <a:r>
                <a:rPr lang="en-US" sz="2800" dirty="0"/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in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ECF661-C3D7-4BBC-91C1-C0FDD74F9137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/>
                <p:nvPr/>
              </p:nvSpPr>
              <p:spPr>
                <a:xfrm>
                  <a:off x="1418103" y="1803305"/>
                  <a:ext cx="3437608" cy="529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bool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</m:oMath>
                  </a14:m>
                  <a:r>
                    <a:rPr lang="en-US" sz="2800" dirty="0"/>
                    <a:t> x:=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2800" dirty="0"/>
                    <a:t>, clock 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sz="2800" dirty="0"/>
                    <a:t>:=0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2B70FC-C004-48CC-A958-20B201348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1803305"/>
                  <a:ext cx="3437608" cy="529376"/>
                </a:xfrm>
                <a:prstGeom prst="rect">
                  <a:avLst/>
                </a:prstGeom>
                <a:blipFill>
                  <a:blip r:embed="rId3"/>
                  <a:stretch>
                    <a:fillRect t="-11494" r="-2837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/>
                <p:nvPr/>
              </p:nvSpPr>
              <p:spPr>
                <a:xfrm>
                  <a:off x="1418102" y="2674883"/>
                  <a:ext cx="335192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0" dirty="0"/>
                    <a:t>T</a:t>
                  </a:r>
                  <a:r>
                    <a:rPr lang="en-US" sz="3200" b="0" baseline="-25000" dirty="0"/>
                    <a:t>in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200" dirty="0"/>
                    <a:t> (x==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3200" dirty="0"/>
                    <a:t>)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3200" dirty="0"/>
                </a:p>
                <a:p>
                  <a:r>
                    <a:rPr lang="en-US" sz="3200" dirty="0"/>
                    <a:t>	x:=in; </a:t>
                  </a:r>
                  <a:r>
                    <a:rPr lang="en-US" sz="3200" dirty="0">
                      <a:solidFill>
                        <a:srgbClr val="FF0000"/>
                      </a:solidFill>
                    </a:rPr>
                    <a:t>c:=0</a:t>
                  </a:r>
                  <a:r>
                    <a:rPr lang="en-US" sz="3200" dirty="0"/>
                    <a:t>;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E62FC64-3332-41A6-B4B5-5CAEC469C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2" y="2674883"/>
                  <a:ext cx="3351921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4545" t="-678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/>
                <p:nvPr/>
              </p:nvSpPr>
              <p:spPr>
                <a:xfrm>
                  <a:off x="1433280" y="3686640"/>
                  <a:ext cx="2468946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0" dirty="0"/>
                    <a:t>T</a:t>
                  </a:r>
                  <a:r>
                    <a:rPr lang="en-US" sz="3200" b="0" baseline="-25000" dirty="0"/>
                    <a:t>out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200" b="0" dirty="0"/>
                    <a:t> (</a:t>
                  </a:r>
                  <a:r>
                    <a:rPr lang="en-US" sz="3200" b="0" dirty="0">
                      <a:solidFill>
                        <a:srgbClr val="FF0000"/>
                      </a:solidFill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3200" dirty="0"/>
                    <a:t>)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/>
                    <a:t> </a:t>
                  </a:r>
                </a:p>
                <a:p>
                  <a:r>
                    <a:rPr lang="en-US" sz="3200" dirty="0"/>
                    <a:t>	out := x;</a:t>
                  </a:r>
                </a:p>
                <a:p>
                  <a:r>
                    <a:rPr lang="en-US" sz="3200" dirty="0"/>
                    <a:t>           x :=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3200" dirty="0"/>
                    <a:t> }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31AE22-708C-4CF8-9772-E96D7C879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280" y="3686640"/>
                  <a:ext cx="2468946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6420" t="-4669" r="-5185" b="-12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937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F0192-A3CC-4EF6-91CD-BC3F41DD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State Machine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F16B1-994F-4B79-96D1-2BF7CA1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675" y="1477107"/>
                <a:ext cx="5972115" cy="41629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Mode captures whether x==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Clock variable tracks the time that elapsed since x received a value</a:t>
                </a:r>
              </a:p>
              <a:p>
                <a:r>
                  <a:rPr lang="en-US" dirty="0"/>
                  <a:t>Guard ensures that </a:t>
                </a:r>
                <a:r>
                  <a:rPr lang="en-US" dirty="0">
                    <a:solidFill>
                      <a:srgbClr val="FF0000"/>
                    </a:solidFill>
                  </a:rPr>
                  <a:t>at least </a:t>
                </a:r>
                <a:r>
                  <a:rPr lang="en-US" dirty="0"/>
                  <a:t>2 seconds pass before the value of x is output </a:t>
                </a:r>
              </a:p>
              <a:p>
                <a:r>
                  <a:rPr lang="en-US" dirty="0"/>
                  <a:t>How do we make sure that x does not remain in full mode for </a:t>
                </a:r>
                <a:r>
                  <a:rPr lang="en-US" dirty="0">
                    <a:solidFill>
                      <a:srgbClr val="FF0000"/>
                    </a:solidFill>
                  </a:rPr>
                  <a:t>at most</a:t>
                </a:r>
                <a:r>
                  <a:rPr lang="en-US" dirty="0"/>
                  <a:t> 3 seconds?</a:t>
                </a:r>
              </a:p>
            </p:txBody>
          </p:sp>
        </mc:Choice>
        <mc:Fallback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EA53375-71D9-4ECE-82D1-D17250195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675" y="1477107"/>
                <a:ext cx="5972115" cy="4162974"/>
              </a:xfrm>
              <a:blipFill>
                <a:blip r:embed="rId2"/>
                <a:stretch>
                  <a:fillRect l="-1224" t="-2343" r="-3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BC812-BBEB-48C8-951E-46DB418FC731}"/>
              </a:ext>
            </a:extLst>
          </p:cNvPr>
          <p:cNvGrpSpPr/>
          <p:nvPr/>
        </p:nvGrpSpPr>
        <p:grpSpPr>
          <a:xfrm>
            <a:off x="314511" y="1810435"/>
            <a:ext cx="5104700" cy="2293032"/>
            <a:chOff x="314511" y="1810435"/>
            <a:chExt cx="5104700" cy="22930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7C8B1E-13DC-4D61-A3D3-3228EB5DA76F}"/>
                </a:ext>
              </a:extLst>
            </p:cNvPr>
            <p:cNvGrpSpPr/>
            <p:nvPr/>
          </p:nvGrpSpPr>
          <p:grpSpPr>
            <a:xfrm>
              <a:off x="314511" y="1810435"/>
              <a:ext cx="4851187" cy="2293032"/>
              <a:chOff x="1244813" y="1428772"/>
              <a:chExt cx="4851187" cy="22930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211FC1-AAFE-4C59-A896-A4B872C9BBAD}"/>
                  </a:ext>
                </a:extLst>
              </p:cNvPr>
              <p:cNvSpPr/>
              <p:nvPr/>
            </p:nvSpPr>
            <p:spPr>
              <a:xfrm>
                <a:off x="2319233" y="2290134"/>
                <a:ext cx="1084794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empty</a:t>
                </a:r>
                <a:endParaRPr lang="en-US" baseline="-25000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04FD206-C939-4D69-A62F-0B97EA183469}"/>
                  </a:ext>
                </a:extLst>
              </p:cNvPr>
              <p:cNvSpPr/>
              <p:nvPr/>
            </p:nvSpPr>
            <p:spPr>
              <a:xfrm>
                <a:off x="5269414" y="2290133"/>
                <a:ext cx="826586" cy="62402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full</a:t>
                </a:r>
                <a:endParaRPr lang="en-US" baseline="-250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F9BBDF3-B6A7-4D0B-9ED5-C0802B044277}"/>
                  </a:ext>
                </a:extLst>
              </p:cNvPr>
              <p:cNvSpPr/>
              <p:nvPr/>
            </p:nvSpPr>
            <p:spPr>
              <a:xfrm>
                <a:off x="2796988" y="1805508"/>
                <a:ext cx="2650992" cy="530438"/>
              </a:xfrm>
              <a:custGeom>
                <a:avLst/>
                <a:gdLst>
                  <a:gd name="connsiteX0" fmla="*/ 0 w 2650992"/>
                  <a:gd name="connsiteY0" fmla="*/ 476650 h 530438"/>
                  <a:gd name="connsiteX1" fmla="*/ 1198709 w 2650992"/>
                  <a:gd name="connsiteY1" fmla="*/ 240 h 530438"/>
                  <a:gd name="connsiteX2" fmla="*/ 2650992 w 2650992"/>
                  <a:gd name="connsiteY2" fmla="*/ 530438 h 53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0992" h="530438">
                    <a:moveTo>
                      <a:pt x="0" y="476650"/>
                    </a:moveTo>
                    <a:cubicBezTo>
                      <a:pt x="378438" y="233962"/>
                      <a:pt x="756877" y="-8725"/>
                      <a:pt x="1198709" y="240"/>
                    </a:cubicBezTo>
                    <a:cubicBezTo>
                      <a:pt x="1640541" y="9205"/>
                      <a:pt x="2145766" y="269821"/>
                      <a:pt x="2650992" y="530438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2D8E79-D767-4B95-AFD8-1C4E08EFA1C9}"/>
                  </a:ext>
                </a:extLst>
              </p:cNvPr>
              <p:cNvSpPr/>
              <p:nvPr/>
            </p:nvSpPr>
            <p:spPr>
              <a:xfrm>
                <a:off x="2796988" y="2891232"/>
                <a:ext cx="2650992" cy="514955"/>
              </a:xfrm>
              <a:custGeom>
                <a:avLst/>
                <a:gdLst>
                  <a:gd name="connsiteX0" fmla="*/ 2781620 w 2781620"/>
                  <a:gd name="connsiteY0" fmla="*/ 0 h 514955"/>
                  <a:gd name="connsiteX1" fmla="*/ 1483018 w 2781620"/>
                  <a:gd name="connsiteY1" fmla="*/ 514831 h 514955"/>
                  <a:gd name="connsiteX2" fmla="*/ 0 w 2781620"/>
                  <a:gd name="connsiteY2" fmla="*/ 38421 h 51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1620" h="514955">
                    <a:moveTo>
                      <a:pt x="2781620" y="0"/>
                    </a:moveTo>
                    <a:cubicBezTo>
                      <a:pt x="2364120" y="254214"/>
                      <a:pt x="1946621" y="508428"/>
                      <a:pt x="1483018" y="514831"/>
                    </a:cubicBezTo>
                    <a:cubicBezTo>
                      <a:pt x="1019415" y="521234"/>
                      <a:pt x="509707" y="279827"/>
                      <a:pt x="0" y="38421"/>
                    </a:cubicBezTo>
                  </a:path>
                </a:pathLst>
              </a:custGeom>
              <a:noFill/>
              <a:ln w="25400">
                <a:solidFill>
                  <a:schemeClr val="accent6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/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c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≥2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out:=x, x≔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1663339-CECC-44D2-B770-885260A73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577" y="1428772"/>
                    <a:ext cx="23985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1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/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in?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en-US" dirty="0"/>
                      <a:t> x:=in, c:=0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D7ECBEF-4ECC-4F04-92F9-E1667C7F0B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962" y="3352472"/>
                    <a:ext cx="16690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20" t="-10000" r="-255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8A40F54-3117-40ED-9F28-C44282AB1BB4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>
                <a:off x="1244813" y="2602144"/>
                <a:ext cx="1074420" cy="2"/>
              </a:xfrm>
              <a:prstGeom prst="straightConnector1">
                <a:avLst/>
              </a:prstGeom>
              <a:noFill/>
              <a:ln w="25400">
                <a:solidFill>
                  <a:schemeClr val="accent6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78578B-1E05-458F-820C-D924FF033114}"/>
                  </a:ext>
                </a:extLst>
              </p:cNvPr>
              <p:cNvSpPr/>
              <p:nvPr/>
            </p:nvSpPr>
            <p:spPr>
              <a:xfrm>
                <a:off x="1382512" y="2204154"/>
                <a:ext cx="5774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c:=0</a:t>
                </a:r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3369D7D-4043-4492-9918-C0F6EE397266}"/>
                </a:ext>
              </a:extLst>
            </p:cNvPr>
            <p:cNvSpPr/>
            <p:nvPr/>
          </p:nvSpPr>
          <p:spPr>
            <a:xfrm>
              <a:off x="5033042" y="2561846"/>
              <a:ext cx="386169" cy="355356"/>
            </a:xfrm>
            <a:custGeom>
              <a:avLst/>
              <a:gdLst>
                <a:gd name="connsiteX0" fmla="*/ 122945 w 386169"/>
                <a:gd name="connsiteY0" fmla="*/ 327351 h 355356"/>
                <a:gd name="connsiteX1" fmla="*/ 299677 w 386169"/>
                <a:gd name="connsiteY1" fmla="*/ 350403 h 355356"/>
                <a:gd name="connsiteX2" fmla="*/ 384202 w 386169"/>
                <a:gd name="connsiteY2" fmla="*/ 242826 h 355356"/>
                <a:gd name="connsiteX3" fmla="*/ 338097 w 386169"/>
                <a:gd name="connsiteY3" fmla="*/ 58409 h 355356"/>
                <a:gd name="connsiteX4" fmla="*/ 115261 w 386169"/>
                <a:gd name="connsiteY4" fmla="*/ 4621 h 355356"/>
                <a:gd name="connsiteX5" fmla="*/ 0 w 386169"/>
                <a:gd name="connsiteY5" fmla="*/ 158302 h 35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69" h="355356">
                  <a:moveTo>
                    <a:pt x="122945" y="327351"/>
                  </a:moveTo>
                  <a:cubicBezTo>
                    <a:pt x="189539" y="345920"/>
                    <a:pt x="256134" y="364490"/>
                    <a:pt x="299677" y="350403"/>
                  </a:cubicBezTo>
                  <a:cubicBezTo>
                    <a:pt x="343220" y="336316"/>
                    <a:pt x="377799" y="291492"/>
                    <a:pt x="384202" y="242826"/>
                  </a:cubicBezTo>
                  <a:cubicBezTo>
                    <a:pt x="390605" y="194160"/>
                    <a:pt x="382920" y="98110"/>
                    <a:pt x="338097" y="58409"/>
                  </a:cubicBezTo>
                  <a:cubicBezTo>
                    <a:pt x="293274" y="18708"/>
                    <a:pt x="171611" y="-12028"/>
                    <a:pt x="115261" y="4621"/>
                  </a:cubicBezTo>
                  <a:cubicBezTo>
                    <a:pt x="58911" y="21270"/>
                    <a:pt x="29455" y="89786"/>
                    <a:pt x="0" y="158302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87F0B4-CCBF-460F-A6B5-01728E9CFDEE}"/>
              </a:ext>
            </a:extLst>
          </p:cNvPr>
          <p:cNvSpPr/>
          <p:nvPr/>
        </p:nvSpPr>
        <p:spPr>
          <a:xfrm>
            <a:off x="5014597" y="21925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in?</a:t>
            </a:r>
          </a:p>
        </p:txBody>
      </p:sp>
    </p:spTree>
    <p:extLst>
      <p:ext uri="{BB962C8B-B14F-4D97-AF65-F5344CB8AC3E}">
        <p14:creationId xmlns:p14="http://schemas.microsoft.com/office/powerpoint/2010/main" val="1278187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RvpcQDSyMdAu7jQVKp7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gC9msUFZCvT65nnQ0ig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k7WJrAi4kIOJEQL815x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11437</TotalTime>
  <Words>4378</Words>
  <Application>Microsoft Office PowerPoint</Application>
  <PresentationFormat>Widescreen</PresentationFormat>
  <Paragraphs>645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Garamond</vt:lpstr>
      <vt:lpstr>Lucida Calligraphy</vt:lpstr>
      <vt:lpstr>Times New Roman</vt:lpstr>
      <vt:lpstr>Wingdings 3</vt:lpstr>
      <vt:lpstr>Office Theme</vt:lpstr>
      <vt:lpstr>Autonomous Cyber-Physical Systems: Timed Models &amp; Dynamical System Models</vt:lpstr>
      <vt:lpstr>PowerPoint Presentation</vt:lpstr>
      <vt:lpstr>Summary of Models seen and to be seen</vt:lpstr>
      <vt:lpstr>Timed Processes: explicit clock variables</vt:lpstr>
      <vt:lpstr>Transitions in a timed state machine</vt:lpstr>
      <vt:lpstr>Transitions in a timed state machine</vt:lpstr>
      <vt:lpstr>Timed Process Execution</vt:lpstr>
      <vt:lpstr>Timed Buffer</vt:lpstr>
      <vt:lpstr>Timed State Machine representation</vt:lpstr>
      <vt:lpstr>Clock invariants</vt:lpstr>
      <vt:lpstr>Clock invariants</vt:lpstr>
      <vt:lpstr>Why model using invariants and guards?</vt:lpstr>
      <vt:lpstr>Example with two clocks</vt:lpstr>
      <vt:lpstr>Formal recap of a timed process</vt:lpstr>
      <vt:lpstr>Composing Timed Processes</vt:lpstr>
      <vt:lpstr>Composing Timed Processes</vt:lpstr>
      <vt:lpstr>Semi-synchrony</vt:lpstr>
      <vt:lpstr>Pacemaker Modeling as a Timed Process</vt:lpstr>
      <vt:lpstr>How does a healthy heart work?</vt:lpstr>
      <vt:lpstr>What do pacemakers do?</vt:lpstr>
      <vt:lpstr>Implantable Pacemaker modeling</vt:lpstr>
      <vt:lpstr>How dual-chamber pacemakers work</vt:lpstr>
      <vt:lpstr>The LRI mode of operation explained</vt:lpstr>
      <vt:lpstr>PowerPoint Presentation</vt:lpstr>
      <vt:lpstr>Finite state automata</vt:lpstr>
      <vt:lpstr>How does a finite state automaton work?</vt:lpstr>
      <vt:lpstr>Language of a finite state automaton</vt:lpstr>
      <vt:lpstr>Timed Automata</vt:lpstr>
      <vt:lpstr>Timing Analysis</vt:lpstr>
      <vt:lpstr>How is such analysis done?</vt:lpstr>
      <vt:lpstr>PowerPoint Presentation</vt:lpstr>
      <vt:lpstr>Dynamical Systems</vt:lpstr>
      <vt:lpstr>Continuous-time Component (Algebraic)</vt:lpstr>
      <vt:lpstr>Model of a simple car</vt:lpstr>
      <vt:lpstr>Continuous-time component (differential)</vt:lpstr>
      <vt:lpstr>Executions of Car</vt:lpstr>
      <vt:lpstr>Sample Execution of Car</vt:lpstr>
      <vt:lpstr>Simulink and Breach Brief Demo</vt:lpstr>
      <vt:lpstr>Simulink and Breach Demo</vt:lpstr>
      <vt:lpstr>Sample Execution of Car with constant force</vt:lpstr>
      <vt:lpstr>Plots</vt:lpstr>
      <vt:lpstr>Continuous-Time Component Definition</vt:lpstr>
      <vt:lpstr>Execution Definition</vt:lpstr>
      <vt:lpstr>Existence and Uniqueness of Solutions</vt:lpstr>
      <vt:lpstr>Existence</vt:lpstr>
      <vt:lpstr>Uniqueness</vt:lpstr>
      <vt:lpstr>What do Matlab/Simulink do?</vt:lpstr>
      <vt:lpstr>Linear Systems</vt:lpstr>
      <vt:lpstr>Linear Components</vt:lpstr>
      <vt:lpstr>Solutions to Linear Systems</vt:lpstr>
      <vt:lpstr>Stability of Systems</vt:lpstr>
      <vt:lpstr>Lyapunov stability</vt:lpstr>
      <vt:lpstr>Asymptotic + Exponential Stability</vt:lpstr>
      <vt:lpstr>What do these definitions all mean?</vt:lpstr>
      <vt:lpstr>Analyzing stability for linear systems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198</cp:revision>
  <dcterms:created xsi:type="dcterms:W3CDTF">2018-01-04T23:14:16Z</dcterms:created>
  <dcterms:modified xsi:type="dcterms:W3CDTF">2019-01-14T01:39:19Z</dcterms:modified>
</cp:coreProperties>
</file>