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75" r:id="rId5"/>
    <p:sldId id="260" r:id="rId6"/>
    <p:sldId id="264" r:id="rId7"/>
    <p:sldId id="265" r:id="rId8"/>
    <p:sldId id="276" r:id="rId9"/>
    <p:sldId id="274" r:id="rId10"/>
    <p:sldId id="277" r:id="rId11"/>
    <p:sldId id="278" r:id="rId12"/>
    <p:sldId id="267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0" y="575832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11086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29" y="572294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Topics in Formal Reasoning for</a:t>
            </a:r>
            <a:br>
              <a:rPr lang="en-US" dirty="0"/>
            </a:br>
            <a:r>
              <a:rPr lang="en-US" dirty="0"/>
              <a:t>Cyber-Physical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28" y="3602038"/>
            <a:ext cx="1196602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Fall 2018: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  <a:p>
            <a:r>
              <a:rPr lang="en-US" dirty="0"/>
              <a:t>Course materials: http://www-bcf.usc.edu/~jdeshmuk/teaching/cs699-fm-for-cps/index.html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883EC-2A55-41D4-B74D-C903AA1D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week read one, two or three papers</a:t>
            </a:r>
          </a:p>
          <a:p>
            <a:r>
              <a:rPr lang="en-US" dirty="0"/>
              <a:t>Turn in a 1 or 2-page summary of reading material before class</a:t>
            </a:r>
          </a:p>
          <a:p>
            <a:r>
              <a:rPr lang="en-US" dirty="0"/>
              <a:t>Presentation-style summary, address 5 questions for each paper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What is the main problem addressed by the paper?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What was done before, and how does this paper improve on it?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What are the pros/cons of different techniques addressed in this paper?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What is the one cool mathematical factoid or proof technique that was learned from this paper?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What part of the paper was difficult to understand?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What generalization or extension of the paper could be done?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What are the open problems?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0D067-5415-4E92-B3AD-CC5ECE49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structure: Focus on reading papers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B5595-9550-4259-B1EB-A040DADD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883EC-2A55-41D4-B74D-C903AA1D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class, we will discuss the paper</a:t>
            </a:r>
          </a:p>
          <a:p>
            <a:pPr lvl="1"/>
            <a:r>
              <a:rPr lang="en-US" dirty="0"/>
              <a:t>One or two lead presenters per paper</a:t>
            </a:r>
          </a:p>
          <a:p>
            <a:pPr lvl="1"/>
            <a:r>
              <a:rPr lang="en-US" dirty="0"/>
              <a:t>Every person has to speak!</a:t>
            </a:r>
          </a:p>
          <a:p>
            <a:pPr lvl="1"/>
            <a:r>
              <a:rPr lang="en-US" dirty="0"/>
              <a:t>Ask questions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Scribing</a:t>
            </a:r>
          </a:p>
          <a:p>
            <a:pPr lvl="1"/>
            <a:r>
              <a:rPr lang="en-US" dirty="0"/>
              <a:t>One or two scribes per class</a:t>
            </a:r>
          </a:p>
          <a:p>
            <a:pPr lvl="1"/>
            <a:r>
              <a:rPr lang="en-US" dirty="0"/>
              <a:t>Scribe responsible for creating at most 10 slide summary of discussion (to be posted on course webpage)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0D067-5415-4E92-B3AD-CC5ECE49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structure: Class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B5595-9550-4259-B1EB-A040DADD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71A69-D97C-42AC-9447-E2AB76AD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types:</a:t>
            </a:r>
          </a:p>
          <a:p>
            <a:pPr lvl="1"/>
            <a:r>
              <a:rPr lang="en-US" dirty="0"/>
              <a:t>Research Project: Write a research paper on a fundamental question and identify possible solutions. Instructor will give some topics if needed</a:t>
            </a:r>
          </a:p>
          <a:p>
            <a:pPr lvl="1"/>
            <a:r>
              <a:rPr lang="en-US" dirty="0"/>
              <a:t>Survey Project: Pick a sub-area of formal methods for CPS and write a thorough survey on that area</a:t>
            </a:r>
          </a:p>
          <a:p>
            <a:pPr lvl="1"/>
            <a:r>
              <a:rPr lang="en-US" dirty="0"/>
              <a:t>Programming Project: Build a tool to formally analyze CPS models.</a:t>
            </a:r>
          </a:p>
          <a:p>
            <a:r>
              <a:rPr lang="en-US" dirty="0"/>
              <a:t>Format</a:t>
            </a:r>
          </a:p>
          <a:p>
            <a:pPr lvl="1"/>
            <a:r>
              <a:rPr lang="en-US" dirty="0"/>
              <a:t>Proposal due mid-term</a:t>
            </a:r>
          </a:p>
          <a:p>
            <a:pPr lvl="1"/>
            <a:r>
              <a:rPr lang="en-US" dirty="0"/>
              <a:t>Final paper (15 page LNCS style)</a:t>
            </a:r>
          </a:p>
          <a:p>
            <a:pPr lvl="1"/>
            <a:r>
              <a:rPr lang="en-US" dirty="0"/>
              <a:t>Must use LaTeX, or give </a:t>
            </a:r>
            <a:r>
              <a:rPr lang="en-US" b="1" i="1" dirty="0"/>
              <a:t>very</a:t>
            </a:r>
            <a:r>
              <a:rPr lang="en-US" dirty="0"/>
              <a:t> good reason for using any other typesetting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D2567-7729-4134-8332-336BCDD6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Project: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0738-6D6C-4166-8A6E-131BCD3D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B4652C-46C0-45CC-B704-482FE906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243737"/>
            <a:ext cx="11699087" cy="2689413"/>
          </a:xfrm>
        </p:spPr>
        <p:txBody>
          <a:bodyPr/>
          <a:lstStyle/>
          <a:p>
            <a:r>
              <a:rPr lang="en-US" dirty="0"/>
              <a:t>Assignments: 45% (5 x 9)</a:t>
            </a:r>
          </a:p>
          <a:p>
            <a:r>
              <a:rPr lang="en-US" dirty="0"/>
              <a:t>Scribing + Participation: 25% (10+15)</a:t>
            </a:r>
          </a:p>
          <a:p>
            <a:r>
              <a:rPr lang="en-US" dirty="0"/>
              <a:t>Project: 30% (Proposal + Final talk: 5, Final Paper: 25)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475ED-F08E-41E7-B6A0-D3FF2F4A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Evaluation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5378-889E-4E30-A787-3C9C856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829F2-4AFB-47B6-B6B5-A71A8D74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2044313"/>
            <a:ext cx="11699087" cy="2620256"/>
          </a:xfrm>
        </p:spPr>
        <p:txBody>
          <a:bodyPr/>
          <a:lstStyle/>
          <a:p>
            <a:r>
              <a:rPr lang="en-US" dirty="0"/>
              <a:t>What’s your background?</a:t>
            </a:r>
          </a:p>
          <a:p>
            <a:r>
              <a:rPr lang="en-US" dirty="0"/>
              <a:t>Why did you feel like taking this course?</a:t>
            </a:r>
          </a:p>
          <a:p>
            <a:r>
              <a:rPr lang="en-US" dirty="0"/>
              <a:t>What do you expect to get out of it?</a:t>
            </a:r>
          </a:p>
          <a:p>
            <a:r>
              <a:rPr lang="en-US" dirty="0"/>
              <a:t>One </a:t>
            </a:r>
            <a:r>
              <a:rPr lang="en-US" b="1" dirty="0">
                <a:solidFill>
                  <a:srgbClr val="FF0000"/>
                </a:solidFill>
              </a:rPr>
              <a:t>fun</a:t>
            </a:r>
            <a:r>
              <a:rPr lang="en-US" dirty="0"/>
              <a:t> fact about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1EB4F-0E12-4FCE-BEB7-8B8D4865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9D17-A07F-48B7-AC70-F26508B29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ways to answer this question!</a:t>
            </a:r>
          </a:p>
          <a:p>
            <a:r>
              <a:rPr lang="en-US" dirty="0"/>
              <a:t>Wikipedia: A Cyber-Physical system (CPS) is a </a:t>
            </a:r>
            <a:r>
              <a:rPr lang="en-US" b="1" i="1" dirty="0"/>
              <a:t>mechanism </a:t>
            </a:r>
            <a:r>
              <a:rPr lang="en-US" dirty="0"/>
              <a:t>controlled or monitored by </a:t>
            </a:r>
            <a:r>
              <a:rPr lang="en-US" b="1" i="1" dirty="0"/>
              <a:t>software algorithms</a:t>
            </a:r>
            <a:r>
              <a:rPr lang="en-US" dirty="0"/>
              <a:t>.</a:t>
            </a:r>
          </a:p>
          <a:p>
            <a:r>
              <a:rPr lang="en-US" dirty="0"/>
              <a:t>NSF: engineered systems built from, and depending upon, the </a:t>
            </a:r>
            <a:r>
              <a:rPr lang="en-US" b="1" i="1" dirty="0"/>
              <a:t>seamless integration </a:t>
            </a:r>
            <a:r>
              <a:rPr lang="en-US" dirty="0"/>
              <a:t>of algorithms and physical components </a:t>
            </a:r>
          </a:p>
          <a:p>
            <a:r>
              <a:rPr lang="en-US" dirty="0"/>
              <a:t>From a historical perspective CPS combines elements of cybernetics, mechatronics, control theory, process science, embedded systems, distributed control, and more recently communication.</a:t>
            </a:r>
          </a:p>
          <a:p>
            <a:r>
              <a:rPr lang="en-US" dirty="0"/>
              <a:t>One common saying: CPS = Control + Computation + Communication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A5573-1832-4330-9325-CE876E29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Cyber-Physical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A7AC-DBA3-40EC-A859-9DC37EFF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24B99-4901-4F24-9903-384AF92D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7225359" cy="4351338"/>
          </a:xfrm>
        </p:spPr>
        <p:txBody>
          <a:bodyPr/>
          <a:lstStyle/>
          <a:p>
            <a:r>
              <a:rPr lang="en-US" dirty="0"/>
              <a:t>Systems where the behavior of the physical components is strongly influenced by the software components</a:t>
            </a:r>
          </a:p>
          <a:p>
            <a:r>
              <a:rPr lang="en-US" dirty="0"/>
              <a:t>Systems where there the communication between the physical component and the software component may be direct or through a network</a:t>
            </a:r>
          </a:p>
          <a:p>
            <a:r>
              <a:rPr lang="en-US" dirty="0"/>
              <a:t>Systems in which the primary role played by software is </a:t>
            </a:r>
            <a:r>
              <a:rPr lang="en-US" b="1" i="1" dirty="0"/>
              <a:t>control</a:t>
            </a:r>
            <a:r>
              <a:rPr lang="en-US" i="1" dirty="0"/>
              <a:t> </a:t>
            </a:r>
            <a:r>
              <a:rPr lang="en-US" dirty="0"/>
              <a:t>(in contrast to passive monitoring).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DED82-67A4-4B11-9EB1-09A8413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 on CPS in this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1A9CF-DE53-438D-9BFA-BA59337E0BD5}"/>
              </a:ext>
            </a:extLst>
          </p:cNvPr>
          <p:cNvGrpSpPr/>
          <p:nvPr/>
        </p:nvGrpSpPr>
        <p:grpSpPr>
          <a:xfrm>
            <a:off x="7924800" y="905280"/>
            <a:ext cx="3939615" cy="4130878"/>
            <a:chOff x="7924800" y="905280"/>
            <a:chExt cx="3939615" cy="413087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5883194-F1E7-4984-B25D-543EC629B2DD}"/>
                </a:ext>
              </a:extLst>
            </p:cNvPr>
            <p:cNvSpPr/>
            <p:nvPr/>
          </p:nvSpPr>
          <p:spPr>
            <a:xfrm>
              <a:off x="8449014" y="905280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7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6619" tIns="441813" rIns="336620" bIns="94674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Control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895DF0-14E0-41CD-BA88-B977E21F03E7}"/>
                </a:ext>
              </a:extLst>
            </p:cNvPr>
            <p:cNvSpPr/>
            <p:nvPr/>
          </p:nvSpPr>
          <p:spPr>
            <a:xfrm>
              <a:off x="9339768" y="2511511"/>
              <a:ext cx="2524647" cy="2524647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72122" tIns="652201" rIns="237737" bIns="48389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Computation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D9658E-38B7-4597-B857-3C19BFDF578D}"/>
                </a:ext>
              </a:extLst>
            </p:cNvPr>
            <p:cNvSpPr/>
            <p:nvPr/>
          </p:nvSpPr>
          <p:spPr>
            <a:xfrm>
              <a:off x="7924800" y="2483185"/>
              <a:ext cx="2137884" cy="2249051"/>
            </a:xfrm>
            <a:custGeom>
              <a:avLst/>
              <a:gdLst>
                <a:gd name="connsiteX0" fmla="*/ 0 w 2524647"/>
                <a:gd name="connsiteY0" fmla="*/ 1262324 h 2524647"/>
                <a:gd name="connsiteX1" fmla="*/ 1262324 w 2524647"/>
                <a:gd name="connsiteY1" fmla="*/ 0 h 2524647"/>
                <a:gd name="connsiteX2" fmla="*/ 2524648 w 2524647"/>
                <a:gd name="connsiteY2" fmla="*/ 1262324 h 2524647"/>
                <a:gd name="connsiteX3" fmla="*/ 1262324 w 2524647"/>
                <a:gd name="connsiteY3" fmla="*/ 2524648 h 2524647"/>
                <a:gd name="connsiteX4" fmla="*/ 0 w 2524647"/>
                <a:gd name="connsiteY4" fmla="*/ 1262324 h 252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647" h="2524647">
                  <a:moveTo>
                    <a:pt x="0" y="1262324"/>
                  </a:moveTo>
                  <a:cubicBezTo>
                    <a:pt x="0" y="565162"/>
                    <a:pt x="565162" y="0"/>
                    <a:pt x="1262324" y="0"/>
                  </a:cubicBezTo>
                  <a:cubicBezTo>
                    <a:pt x="1959486" y="0"/>
                    <a:pt x="2524648" y="565162"/>
                    <a:pt x="2524648" y="1262324"/>
                  </a:cubicBezTo>
                  <a:cubicBezTo>
                    <a:pt x="2524648" y="1959486"/>
                    <a:pt x="1959486" y="2524648"/>
                    <a:pt x="1262324" y="2524648"/>
                  </a:cubicBezTo>
                  <a:cubicBezTo>
                    <a:pt x="565162" y="2524648"/>
                    <a:pt x="0" y="1959486"/>
                    <a:pt x="0" y="12623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737" tIns="652200" rIns="772122" bIns="4838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Communication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516AC0C-7B85-4D52-B493-6C6B41971D07}"/>
              </a:ext>
            </a:extLst>
          </p:cNvPr>
          <p:cNvSpPr/>
          <p:nvPr/>
        </p:nvSpPr>
        <p:spPr>
          <a:xfrm>
            <a:off x="9388620" y="2956556"/>
            <a:ext cx="645436" cy="47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CPS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6104C2-EF38-4C82-8818-BC82A7B6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43C2F-B8B6-4904-B379-5BF0B578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view of a CPS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08AE5-1E06-4092-9A25-5FC718D68902}"/>
              </a:ext>
            </a:extLst>
          </p:cNvPr>
          <p:cNvSpPr/>
          <p:nvPr/>
        </p:nvSpPr>
        <p:spPr>
          <a:xfrm>
            <a:off x="3772977" y="4652962"/>
            <a:ext cx="3380808" cy="122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Controller</a:t>
            </a:r>
          </a:p>
          <a:p>
            <a:pPr algn="ctr"/>
            <a:r>
              <a:rPr lang="en-US" sz="2400" dirty="0"/>
              <a:t>(Some embedded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C980E-309C-4F6F-BBDA-A419248020E6}"/>
              </a:ext>
            </a:extLst>
          </p:cNvPr>
          <p:cNvSpPr/>
          <p:nvPr/>
        </p:nvSpPr>
        <p:spPr>
          <a:xfrm>
            <a:off x="2922588" y="1362184"/>
            <a:ext cx="5081587" cy="1750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7089A-E333-4DEA-89EE-5B1B14724F71}"/>
              </a:ext>
            </a:extLst>
          </p:cNvPr>
          <p:cNvSpPr/>
          <p:nvPr/>
        </p:nvSpPr>
        <p:spPr>
          <a:xfrm>
            <a:off x="3143250" y="1494245"/>
            <a:ext cx="1405612" cy="1091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Actuators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37EA7-E5B8-4476-93C5-D72B1B468EDC}"/>
              </a:ext>
            </a:extLst>
          </p:cNvPr>
          <p:cNvSpPr/>
          <p:nvPr/>
        </p:nvSpPr>
        <p:spPr>
          <a:xfrm>
            <a:off x="6528213" y="1494245"/>
            <a:ext cx="135009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Sensors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CF727-ECA4-40A3-8C59-8243036B6CD8}"/>
              </a:ext>
            </a:extLst>
          </p:cNvPr>
          <p:cNvSpPr/>
          <p:nvPr/>
        </p:nvSpPr>
        <p:spPr>
          <a:xfrm>
            <a:off x="4699172" y="1494245"/>
            <a:ext cx="1678730" cy="1091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Physical component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E8DA379-B824-4818-AB9F-EB027C602316}"/>
              </a:ext>
            </a:extLst>
          </p:cNvPr>
          <p:cNvCxnSpPr>
            <a:cxnSpLocks/>
            <a:stCxn id="4" idx="1"/>
            <a:endCxn id="5" idx="1"/>
          </p:cNvCxnSpPr>
          <p:nvPr/>
        </p:nvCxnSpPr>
        <p:spPr>
          <a:xfrm rot="10800000">
            <a:off x="2922589" y="2237636"/>
            <a:ext cx="850389" cy="3028498"/>
          </a:xfrm>
          <a:prstGeom prst="bentConnector3">
            <a:avLst>
              <a:gd name="adj1" fmla="val 277252"/>
            </a:avLst>
          </a:prstGeom>
          <a:ln w="2254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8010747-4B67-4FF5-A21A-4068C1BB9D54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V="1">
            <a:off x="7153785" y="2237636"/>
            <a:ext cx="850390" cy="3028498"/>
          </a:xfrm>
          <a:prstGeom prst="bentConnector3">
            <a:avLst>
              <a:gd name="adj1" fmla="val 264651"/>
            </a:avLst>
          </a:prstGeom>
          <a:ln w="22542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9A5D6D-820B-4862-9973-6972BA98958C}"/>
              </a:ext>
            </a:extLst>
          </p:cNvPr>
          <p:cNvSpPr txBox="1"/>
          <p:nvPr/>
        </p:nvSpPr>
        <p:spPr>
          <a:xfrm rot="224511">
            <a:off x="8182957" y="3274831"/>
            <a:ext cx="249612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Communication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AE057-08B0-450A-A71A-98E34BB3D283}"/>
              </a:ext>
            </a:extLst>
          </p:cNvPr>
          <p:cNvSpPr txBox="1"/>
          <p:nvPr/>
        </p:nvSpPr>
        <p:spPr>
          <a:xfrm>
            <a:off x="4716942" y="2581833"/>
            <a:ext cx="330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Environment/Plant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51D2412-54B5-4361-B1BB-EA72DDDD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016A6-262F-42EC-90FC-2FC44CAF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5" y="460004"/>
            <a:ext cx="10515600" cy="86186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AA2915-4807-41CA-9E15-338ACED4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5" y="1517848"/>
            <a:ext cx="2972635" cy="18170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A7A873-B3E0-4167-A9F3-5756CF28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23" y="890935"/>
            <a:ext cx="3036463" cy="2000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84C913-3ACB-45F3-970E-AF50BED1B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44" t="24475" r="10739" b="12500"/>
          <a:stretch/>
        </p:blipFill>
        <p:spPr>
          <a:xfrm>
            <a:off x="8020898" y="873493"/>
            <a:ext cx="2921166" cy="19898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AD59A2-7BAA-4B08-A88C-44397A809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2" t="13551" r="7669" b="14322"/>
          <a:stretch/>
        </p:blipFill>
        <p:spPr>
          <a:xfrm>
            <a:off x="315532" y="3429000"/>
            <a:ext cx="2551899" cy="22022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1CD0CB-CA75-47C6-BB77-912AE4C18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60" r="47280" b="5143"/>
          <a:stretch/>
        </p:blipFill>
        <p:spPr>
          <a:xfrm>
            <a:off x="8020898" y="3141197"/>
            <a:ext cx="3036463" cy="2490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3C74CD-2887-4658-B336-10FA89FA1D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519" b="14834"/>
          <a:stretch/>
        </p:blipFill>
        <p:spPr>
          <a:xfrm>
            <a:off x="3759225" y="2955975"/>
            <a:ext cx="3475457" cy="24900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E9C6DD1-46C7-4091-B7B5-E6F3A00AD8F9}"/>
              </a:ext>
            </a:extLst>
          </p:cNvPr>
          <p:cNvSpPr txBox="1"/>
          <p:nvPr/>
        </p:nvSpPr>
        <p:spPr>
          <a:xfrm>
            <a:off x="3778919" y="5510188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[All images from Google image search]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4F3C2-FC6D-4606-9E8F-B89A6B37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7156B-BFFB-4EE7-864E-49BE3898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Autonomous/Semi-autonomous CPS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CDF8C-2B4A-40FF-8174-038B3470A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3667" r="16984"/>
          <a:stretch/>
        </p:blipFill>
        <p:spPr>
          <a:xfrm>
            <a:off x="13000" y="1398370"/>
            <a:ext cx="4241587" cy="327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850AF-6B6F-4C32-9DD9-FB2763A8C3C2}"/>
              </a:ext>
            </a:extLst>
          </p:cNvPr>
          <p:cNvSpPr txBox="1"/>
          <p:nvPr/>
        </p:nvSpPr>
        <p:spPr>
          <a:xfrm>
            <a:off x="228153" y="475280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Motor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BFB1D-58EC-4E94-9C80-BD983766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r="14244" b="18436"/>
          <a:stretch/>
        </p:blipFill>
        <p:spPr>
          <a:xfrm>
            <a:off x="4254587" y="1398370"/>
            <a:ext cx="4095591" cy="3309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0A6C2-1B3A-4079-B63C-B7C032314625}"/>
              </a:ext>
            </a:extLst>
          </p:cNvPr>
          <p:cNvSpPr txBox="1"/>
          <p:nvPr/>
        </p:nvSpPr>
        <p:spPr>
          <a:xfrm>
            <a:off x="4254587" y="4726131"/>
            <a:ext cx="22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army.mil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5FD13-73BB-4C29-B6FC-3A3DB5BDB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174" y="1398370"/>
            <a:ext cx="3613941" cy="3345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33FF7-0B3F-48C8-871F-43C97F27B6BC}"/>
              </a:ext>
            </a:extLst>
          </p:cNvPr>
          <p:cNvSpPr txBox="1"/>
          <p:nvPr/>
        </p:nvSpPr>
        <p:spPr>
          <a:xfrm>
            <a:off x="8441105" y="4743376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Google images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2DD4E-9CE4-422A-93FF-EE830A4A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3020AC-2261-452A-96A4-DD89E911C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625600"/>
            <a:ext cx="11699087" cy="4005179"/>
          </a:xfrm>
        </p:spPr>
        <p:txBody>
          <a:bodyPr>
            <a:normAutofit/>
          </a:bodyPr>
          <a:lstStyle/>
          <a:p>
            <a:r>
              <a:rPr lang="en-US" dirty="0"/>
              <a:t>Gain familiarity with topics in formal reasoning for CPS</a:t>
            </a:r>
          </a:p>
          <a:p>
            <a:pPr lvl="1"/>
            <a:r>
              <a:rPr lang="en-US" dirty="0"/>
              <a:t>Verification Approaches</a:t>
            </a:r>
          </a:p>
          <a:p>
            <a:pPr lvl="1"/>
            <a:r>
              <a:rPr lang="en-US" dirty="0"/>
              <a:t>Requirement Formalisms</a:t>
            </a:r>
          </a:p>
          <a:p>
            <a:pPr lvl="1"/>
            <a:r>
              <a:rPr lang="en-US" dirty="0"/>
              <a:t>Reasoning about Autonomy in CPS</a:t>
            </a:r>
          </a:p>
          <a:p>
            <a:r>
              <a:rPr lang="en-US" dirty="0"/>
              <a:t>Reading papers in CPS without feeling overwhelmed by continuous math</a:t>
            </a:r>
          </a:p>
          <a:p>
            <a:r>
              <a:rPr lang="en-US" dirty="0"/>
              <a:t>Gaining familiarity with favorite notation used by CPS people</a:t>
            </a:r>
          </a:p>
          <a:p>
            <a:r>
              <a:rPr lang="en-US" dirty="0"/>
              <a:t>Making connections between software verification and CPS verification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C9381-3B04-4D50-B99A-6F8155E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B098-5EAC-4859-BD49-AC3C3E3C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F552B3-28F0-485A-8823-A083ED47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 of the course: Formal Reasoning</a:t>
            </a:r>
          </a:p>
        </p:txBody>
      </p:sp>
      <p:pic>
        <p:nvPicPr>
          <p:cNvPr id="4" name="Picture 2" descr="Image result for tesla accident">
            <a:extLst>
              <a:ext uri="{FF2B5EF4-FFF2-40B4-BE49-F238E27FC236}">
                <a16:creationId xmlns:a16="http://schemas.microsoft.com/office/drawing/2014/main" id="{F4F6EE1E-A20B-4FE0-9F17-E7E20A94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1209202"/>
            <a:ext cx="3636433" cy="21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E8D20-4594-4BC6-B51B-631EFCF670C2}"/>
              </a:ext>
            </a:extLst>
          </p:cNvPr>
          <p:cNvSpPr/>
          <p:nvPr/>
        </p:nvSpPr>
        <p:spPr>
          <a:xfrm>
            <a:off x="4296834" y="3451787"/>
            <a:ext cx="4072466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issued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recalls of defective 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half of 2010, all of which are categorized as “Class I,” meaning there is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probability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use of these products will cause serious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health consequences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Picture 4" descr="Image result for pacemaker ">
            <a:extLst>
              <a:ext uri="{FF2B5EF4-FFF2-40B4-BE49-F238E27FC236}">
                <a16:creationId xmlns:a16="http://schemas.microsoft.com/office/drawing/2014/main" id="{BE7B9524-12D1-4A48-BB3C-619062C7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34" y="1274316"/>
            <a:ext cx="4033576" cy="21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DAA57-8B46-47EB-95BC-613178A0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33" y="3451787"/>
            <a:ext cx="3652899" cy="1979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74BBD-3768-47C3-A03B-32BC3B80FD25}"/>
              </a:ext>
            </a:extLst>
          </p:cNvPr>
          <p:cNvSpPr txBox="1"/>
          <p:nvPr/>
        </p:nvSpPr>
        <p:spPr>
          <a:xfrm>
            <a:off x="8478577" y="2384379"/>
            <a:ext cx="3636433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Formal Reasoning is required because we are dealing with systems that are safety-critical, and/or mission-critical with huge implications on human health, well-being, economy, etc.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909E3-6D56-493E-8B1D-0C6F9613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F58D0-AA99-4A20-84EB-EEFB44A4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2"/>
            <a:ext cx="116990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Divided into 3 atoms</a:t>
            </a:r>
          </a:p>
          <a:p>
            <a:r>
              <a:rPr lang="en-US" dirty="0"/>
              <a:t>Atom A</a:t>
            </a:r>
          </a:p>
          <a:p>
            <a:pPr lvl="1"/>
            <a:r>
              <a:rPr lang="en-US" dirty="0"/>
              <a:t>Formal Verification</a:t>
            </a:r>
          </a:p>
          <a:p>
            <a:pPr lvl="1"/>
            <a:r>
              <a:rPr lang="en-US" dirty="0"/>
              <a:t>Hybrid Systems Models</a:t>
            </a:r>
          </a:p>
          <a:p>
            <a:pPr lvl="1"/>
            <a:r>
              <a:rPr lang="en-US" dirty="0"/>
              <a:t>Deductive techniques</a:t>
            </a:r>
          </a:p>
          <a:p>
            <a:r>
              <a:rPr lang="en-US" dirty="0"/>
              <a:t>Atom B</a:t>
            </a:r>
          </a:p>
          <a:p>
            <a:pPr lvl="1"/>
            <a:r>
              <a:rPr lang="en-US" dirty="0"/>
              <a:t>Temporal Logic Requirements</a:t>
            </a:r>
          </a:p>
          <a:p>
            <a:pPr lvl="1"/>
            <a:r>
              <a:rPr lang="en-US" dirty="0"/>
              <a:t>Verification and Testing</a:t>
            </a:r>
          </a:p>
          <a:p>
            <a:pPr lvl="1"/>
            <a:r>
              <a:rPr lang="en-US" dirty="0"/>
              <a:t>Verification for Stochastic systems</a:t>
            </a:r>
          </a:p>
          <a:p>
            <a:r>
              <a:rPr lang="en-US" dirty="0"/>
              <a:t>Atom C</a:t>
            </a:r>
          </a:p>
          <a:p>
            <a:pPr lvl="1"/>
            <a:r>
              <a:rPr lang="en-US" dirty="0"/>
              <a:t>CPS + AI verification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353041-60AE-4330-8819-C02B5873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A67C-1864-44E2-AD83-9C9A304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8476</TotalTime>
  <Words>749</Words>
  <Application>Microsoft Office PowerPoint</Application>
  <PresentationFormat>Widescreen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Wingdings 3</vt:lpstr>
      <vt:lpstr>Office Theme</vt:lpstr>
      <vt:lpstr>Topics in Formal Reasoning for Cyber-Physical Systems</vt:lpstr>
      <vt:lpstr>What is a Cyber-Physical System?</vt:lpstr>
      <vt:lpstr>Our focus on CPS in this course</vt:lpstr>
      <vt:lpstr>One view of a CPS</vt:lpstr>
      <vt:lpstr>Examples</vt:lpstr>
      <vt:lpstr>Autonomous/Semi-autonomous CPS</vt:lpstr>
      <vt:lpstr>Course Objectives</vt:lpstr>
      <vt:lpstr>Key Theme of the course: Formal Reasoning</vt:lpstr>
      <vt:lpstr>Course Overview</vt:lpstr>
      <vt:lpstr>Course structure: Focus on reading papers</vt:lpstr>
      <vt:lpstr>Course structure: Class discussion</vt:lpstr>
      <vt:lpstr>Class Project: options</vt:lpstr>
      <vt:lpstr>Grading and Evaluation Breakdown</vt:lpstr>
      <vt:lpstr>Introductions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45</cp:revision>
  <dcterms:created xsi:type="dcterms:W3CDTF">2018-01-04T23:14:16Z</dcterms:created>
  <dcterms:modified xsi:type="dcterms:W3CDTF">2018-08-20T23:33:02Z</dcterms:modified>
</cp:coreProperties>
</file>